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49" r:id="rId3"/>
    <p:sldMasterId id="214748365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E903BBA-0655-49C0-99CA-956204CB1973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8C687D-BA26-4D6F-B875-D7D3B029CE9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B544D3-0D0E-4E93-9BFC-B9975F3EF25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1F86BA2-6E12-4E11-978D-A81CAD37A97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A5F01A-7A18-4A82-9B99-A1DA4D2E0E9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D43947-DE5C-489D-9A43-E0DA9F4487B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3B540DA-FD88-4E86-9E34-349A9133C9F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2B9942-03CC-420E-B426-3886615AB86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669FFC-0B34-4AD4-8659-8865C09391A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4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5AB5BD-380B-48D8-9805-D1177D7C295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7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F275C8-5F00-4E1B-89A1-710BCB90FFD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0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5C27BFA-8535-479D-BC02-9FC726A3068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3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7FE601D-CEF3-4191-B57C-0EE43B5D322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6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AC6015-96AE-45F3-8E2E-F15BCABD740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9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882665-EFC6-4C27-9FF8-F1900A8D00E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2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7FE93C-379E-4947-8AD6-291BAD03EF8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5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1AD29F1-EFE0-4C09-BE07-111DE5C98D0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8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BC0601-0798-424E-AEF5-35F4C12254D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1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91DF2B3-9C9E-4B59-9D5C-3B6FCDE85B0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4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B00BFE0-653E-44F7-A9A4-F9AFC480C11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7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A80D20-8332-4C23-A719-334C74A3CC8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0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CDEF20-F4B3-4E58-8C62-5FE19227760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3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7A5548-57E5-4823-8630-BB8B86C5D95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6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3A60A67-6830-43B2-B470-6033EF337F2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9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F5A8D2-01CC-440D-8B28-19576D5D7A1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2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18D13B-F766-4631-975C-0A1C4830939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5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43AC4B6-689E-4AB4-A0DD-8B808C71F59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8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F01542-CF1A-48F7-8246-C459161849C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1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CBD6A1-0484-4AE0-AC9C-3BCB301B911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4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06C9BD-EA38-408E-905D-CA4FC7A1E5B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7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399BAD-C9A8-4800-8568-B80D8E2BD50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0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068424-3930-4A7A-A511-6ECC3C7388D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3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7F20A16-1A3A-40DE-A8C6-C2A94C6F0D7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6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7FB526-51F5-468C-BD93-7A7E981DCFF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C9BF71-C90B-4135-9BB2-7D7C5A50FA9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B32A39C-9CD8-4E30-B4CF-CE52DFAE8B4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6B0094-BC33-43A4-8D21-CE59F766ACB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Microsoft YaHe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Microsoft YaHe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0"/>
          <p:cNvSpPr/>
          <p:nvPr/>
        </p:nvSpPr>
        <p:spPr>
          <a:xfrm>
            <a:off x="8503920" y="0"/>
            <a:ext cx="3684600" cy="3684600"/>
          </a:xfrm>
          <a:prstGeom prst="ellipse">
            <a:avLst/>
          </a:prstGeom>
          <a:solidFill>
            <a:srgbClr val="e5f2fa"/>
          </a:solidFill>
          <a:ln w="12600">
            <a:solidFill>
              <a:srgbClr val="e5f2f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1"/>
          <p:cNvSpPr/>
          <p:nvPr/>
        </p:nvSpPr>
        <p:spPr>
          <a:xfrm>
            <a:off x="0" y="4800600"/>
            <a:ext cx="2057040" cy="205704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2"/>
          <p:cNvSpPr/>
          <p:nvPr/>
        </p:nvSpPr>
        <p:spPr>
          <a:xfrm>
            <a:off x="502920" y="219600"/>
            <a:ext cx="242280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3"/>
          <p:cNvSpPr/>
          <p:nvPr/>
        </p:nvSpPr>
        <p:spPr>
          <a:xfrm>
            <a:off x="658440" y="255960"/>
            <a:ext cx="2102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DRE-1001 2027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产品介绍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Image 0" descr="/mnt/data/达思科技LOGO-新-透明 拷贝.jpg"/>
          <p:cNvPicPr/>
          <p:nvPr/>
        </p:nvPicPr>
        <p:blipFill>
          <a:blip r:embed="rId1"/>
          <a:stretch/>
        </p:blipFill>
        <p:spPr>
          <a:xfrm>
            <a:off x="9619560" y="237600"/>
            <a:ext cx="182844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Text 4"/>
          <p:cNvSpPr/>
          <p:nvPr/>
        </p:nvSpPr>
        <p:spPr>
          <a:xfrm>
            <a:off x="621720" y="914400"/>
            <a:ext cx="56689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6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达思全域数据恢复平台系统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5"/>
          <p:cNvSpPr/>
          <p:nvPr/>
        </p:nvSpPr>
        <p:spPr>
          <a:xfrm>
            <a:off x="621720" y="1371600"/>
            <a:ext cx="57603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35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塔机版 </a:t>
            </a:r>
            <a:r>
              <a:rPr b="1" lang="en-US" sz="35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endParaRPr b="0" lang="en-US" sz="3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6"/>
          <p:cNvSpPr/>
          <p:nvPr/>
        </p:nvSpPr>
        <p:spPr>
          <a:xfrm>
            <a:off x="640080" y="1974960"/>
            <a:ext cx="576036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D-Recovery Fusion</a:t>
            </a:r>
            <a:r>
              <a:rPr b="0" lang="zh-CN" sz="14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软硬件一体化旗舰工作站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7"/>
          <p:cNvSpPr/>
          <p:nvPr/>
        </p:nvSpPr>
        <p:spPr>
          <a:xfrm>
            <a:off x="640080" y="2359080"/>
            <a:ext cx="5851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一台设备，贯通从检材保护、镜像采集、存储重构到数据恢复与专业交付的完整链路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8"/>
          <p:cNvSpPr/>
          <p:nvPr/>
        </p:nvSpPr>
        <p:spPr>
          <a:xfrm>
            <a:off x="640080" y="2871360"/>
            <a:ext cx="1078560" cy="32868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9"/>
          <p:cNvSpPr/>
          <p:nvPr/>
        </p:nvSpPr>
        <p:spPr>
          <a:xfrm>
            <a:off x="713160" y="2889360"/>
            <a:ext cx="93240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专业数据恢复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0"/>
          <p:cNvSpPr/>
          <p:nvPr/>
        </p:nvSpPr>
        <p:spPr>
          <a:xfrm>
            <a:off x="1874520" y="2871360"/>
            <a:ext cx="1078560" cy="328680"/>
          </a:xfrm>
          <a:prstGeom prst="roundRect">
            <a:avLst>
              <a:gd name="adj" fmla="val 50000"/>
            </a:avLst>
          </a:prstGeom>
          <a:solidFill>
            <a:srgbClr val="eaf8f2"/>
          </a:solidFill>
          <a:ln w="12600">
            <a:solidFill>
              <a:srgbClr val="eaf8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1"/>
          <p:cNvSpPr/>
          <p:nvPr/>
        </p:nvSpPr>
        <p:spPr>
          <a:xfrm>
            <a:off x="1947600" y="2889360"/>
            <a:ext cx="93240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电子数据取证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2"/>
          <p:cNvSpPr/>
          <p:nvPr/>
        </p:nvSpPr>
        <p:spPr>
          <a:xfrm>
            <a:off x="3108960" y="2871360"/>
            <a:ext cx="1078560" cy="328680"/>
          </a:xfrm>
          <a:prstGeom prst="roundRect">
            <a:avLst>
              <a:gd name="adj" fmla="val 50000"/>
            </a:avLst>
          </a:prstGeom>
          <a:solidFill>
            <a:srgbClr val="f0eefd"/>
          </a:solidFill>
          <a:ln w="12600">
            <a:solidFill>
              <a:srgbClr val="f0eef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3"/>
          <p:cNvSpPr/>
          <p:nvPr/>
        </p:nvSpPr>
        <p:spPr>
          <a:xfrm>
            <a:off x="3182040" y="2889360"/>
            <a:ext cx="93240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复杂存储重构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4"/>
          <p:cNvSpPr/>
          <p:nvPr/>
        </p:nvSpPr>
        <p:spPr>
          <a:xfrm>
            <a:off x="4343400" y="2871360"/>
            <a:ext cx="1078560" cy="328680"/>
          </a:xfrm>
          <a:prstGeom prst="roundRect">
            <a:avLst>
              <a:gd name="adj" fmla="val 50000"/>
            </a:avLst>
          </a:prstGeom>
          <a:solidFill>
            <a:srgbClr val="fff5e8"/>
          </a:solidFill>
          <a:ln w="12600">
            <a:solidFill>
              <a:srgbClr val="fff5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5"/>
          <p:cNvSpPr/>
          <p:nvPr/>
        </p:nvSpPr>
        <p:spPr>
          <a:xfrm>
            <a:off x="4416480" y="2889360"/>
            <a:ext cx="93240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国产化适配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6"/>
          <p:cNvSpPr/>
          <p:nvPr/>
        </p:nvSpPr>
        <p:spPr>
          <a:xfrm>
            <a:off x="6720840" y="841320"/>
            <a:ext cx="4800240" cy="4480200"/>
          </a:xfrm>
          <a:prstGeom prst="roundRect">
            <a:avLst>
              <a:gd name="adj" fmla="val 367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9673" dir="2700000" blurRad="19080" rotWithShape="0">
              <a:srgbClr val="7998b8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" name="Image 1" descr="/mnt/data/_dre_ppt_assets/device.jpg"/>
          <p:cNvPicPr/>
          <p:nvPr/>
        </p:nvPicPr>
        <p:blipFill>
          <a:blip r:embed="rId2"/>
          <a:stretch/>
        </p:blipFill>
        <p:spPr>
          <a:xfrm>
            <a:off x="6830640" y="1092240"/>
            <a:ext cx="4580640" cy="397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Shape 17"/>
          <p:cNvSpPr/>
          <p:nvPr/>
        </p:nvSpPr>
        <p:spPr>
          <a:xfrm>
            <a:off x="621720" y="5120640"/>
            <a:ext cx="16912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129031920" dir="0" blurRad="241935120" rotWithShape="0">
              <a:srgbClr val="7998b8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8"/>
          <p:cNvSpPr/>
          <p:nvPr/>
        </p:nvSpPr>
        <p:spPr>
          <a:xfrm>
            <a:off x="768240" y="5193720"/>
            <a:ext cx="13986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16C/24T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9"/>
          <p:cNvSpPr/>
          <p:nvPr/>
        </p:nvSpPr>
        <p:spPr>
          <a:xfrm>
            <a:off x="768240" y="5523120"/>
            <a:ext cx="13986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Intel Core i9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20"/>
          <p:cNvSpPr/>
          <p:nvPr/>
        </p:nvSpPr>
        <p:spPr>
          <a:xfrm>
            <a:off x="2505600" y="5120640"/>
            <a:ext cx="16912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21"/>
          <p:cNvSpPr/>
          <p:nvPr/>
        </p:nvSpPr>
        <p:spPr>
          <a:xfrm>
            <a:off x="2651760" y="5193720"/>
            <a:ext cx="13986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8bdf6"/>
                </a:solidFill>
                <a:effectLst/>
                <a:uFillTx/>
                <a:latin typeface="Aptos"/>
                <a:ea typeface="Aptos"/>
              </a:rPr>
              <a:t>64GB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2"/>
          <p:cNvSpPr/>
          <p:nvPr/>
        </p:nvSpPr>
        <p:spPr>
          <a:xfrm>
            <a:off x="2651760" y="5523120"/>
            <a:ext cx="13986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DDR5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内存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23"/>
          <p:cNvSpPr/>
          <p:nvPr/>
        </p:nvSpPr>
        <p:spPr>
          <a:xfrm>
            <a:off x="4389120" y="5120640"/>
            <a:ext cx="16912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4"/>
          <p:cNvSpPr/>
          <p:nvPr/>
        </p:nvSpPr>
        <p:spPr>
          <a:xfrm>
            <a:off x="4535280" y="5193720"/>
            <a:ext cx="13986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9+2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25"/>
          <p:cNvSpPr/>
          <p:nvPr/>
        </p:nvSpPr>
        <p:spPr>
          <a:xfrm>
            <a:off x="4535280" y="5523120"/>
            <a:ext cx="13986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专业接入通道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26"/>
          <p:cNvSpPr/>
          <p:nvPr/>
        </p:nvSpPr>
        <p:spPr>
          <a:xfrm>
            <a:off x="6272640" y="5120640"/>
            <a:ext cx="16912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27"/>
          <p:cNvSpPr/>
          <p:nvPr/>
        </p:nvSpPr>
        <p:spPr>
          <a:xfrm>
            <a:off x="6419160" y="5193720"/>
            <a:ext cx="13986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20+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28"/>
          <p:cNvSpPr/>
          <p:nvPr/>
        </p:nvSpPr>
        <p:spPr>
          <a:xfrm>
            <a:off x="6419160" y="5523120"/>
            <a:ext cx="13986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29"/>
          <p:cNvSpPr/>
          <p:nvPr/>
        </p:nvSpPr>
        <p:spPr>
          <a:xfrm>
            <a:off x="8156520" y="5120640"/>
            <a:ext cx="16912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30"/>
          <p:cNvSpPr/>
          <p:nvPr/>
        </p:nvSpPr>
        <p:spPr>
          <a:xfrm>
            <a:off x="8302680" y="5193720"/>
            <a:ext cx="13986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18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31"/>
          <p:cNvSpPr/>
          <p:nvPr/>
        </p:nvSpPr>
        <p:spPr>
          <a:xfrm>
            <a:off x="8302680" y="5523120"/>
            <a:ext cx="13986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模式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32"/>
          <p:cNvSpPr/>
          <p:nvPr/>
        </p:nvSpPr>
        <p:spPr>
          <a:xfrm>
            <a:off x="10040040" y="5120640"/>
            <a:ext cx="16912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33"/>
          <p:cNvSpPr/>
          <p:nvPr/>
        </p:nvSpPr>
        <p:spPr>
          <a:xfrm>
            <a:off x="10186560" y="5193720"/>
            <a:ext cx="13986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e84450"/>
                </a:solidFill>
                <a:effectLst/>
                <a:uFillTx/>
                <a:latin typeface="Aptos"/>
                <a:ea typeface="Aptos"/>
              </a:rPr>
              <a:t>4</a:t>
            </a:r>
            <a:r>
              <a:rPr b="1" lang="zh-CN" sz="220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Aptos"/>
              </a:rPr>
              <a:t>类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34"/>
          <p:cNvSpPr/>
          <p:nvPr/>
        </p:nvSpPr>
        <p:spPr>
          <a:xfrm>
            <a:off x="10186560" y="5523120"/>
            <a:ext cx="13986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企业级存储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35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36"/>
          <p:cNvSpPr/>
          <p:nvPr/>
        </p:nvSpPr>
        <p:spPr>
          <a:xfrm>
            <a:off x="594360" y="6510600"/>
            <a:ext cx="45716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达思科技产品资料｜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 2027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37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38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产品价值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为什么需要软硬件一体化数据恢复平台？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高端恢复面对的不是单一故障，而是介质、接口、存储结构与业务数据的多层耦合。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12"/>
          <p:cNvSpPr/>
          <p:nvPr/>
        </p:nvSpPr>
        <p:spPr>
          <a:xfrm>
            <a:off x="594360" y="1691640"/>
            <a:ext cx="5760360" cy="3062880"/>
          </a:xfrm>
          <a:prstGeom prst="roundRect">
            <a:avLst>
              <a:gd name="adj" fmla="val 537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Image 0" descr="/mnt/data/_dre_ppt_assets/workstation.jpg"/>
          <p:cNvPicPr/>
          <p:nvPr/>
        </p:nvPicPr>
        <p:blipFill>
          <a:blip r:embed="rId1"/>
          <a:srcRect l="18462" t="0" r="18462" b="0"/>
          <a:stretch/>
        </p:blipFill>
        <p:spPr>
          <a:xfrm>
            <a:off x="704160" y="1801440"/>
            <a:ext cx="5540760" cy="2843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Shape 13"/>
          <p:cNvSpPr/>
          <p:nvPr/>
        </p:nvSpPr>
        <p:spPr>
          <a:xfrm>
            <a:off x="822960" y="2999160"/>
            <a:ext cx="2422800" cy="959760"/>
          </a:xfrm>
          <a:prstGeom prst="roundRect">
            <a:avLst>
              <a:gd name="adj" fmla="val 9524"/>
            </a:avLst>
          </a:prstGeom>
          <a:solidFill>
            <a:srgbClr val="0a2b57"/>
          </a:solidFill>
          <a:ln w="12600">
            <a:solidFill>
              <a:srgbClr val="0a2b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4"/>
          <p:cNvSpPr/>
          <p:nvPr/>
        </p:nvSpPr>
        <p:spPr>
          <a:xfrm>
            <a:off x="1024200" y="3127320"/>
            <a:ext cx="19929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8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软硬件一体化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8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旗舰工作平台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5"/>
          <p:cNvSpPr/>
          <p:nvPr/>
        </p:nvSpPr>
        <p:spPr>
          <a:xfrm>
            <a:off x="6656760" y="1691640"/>
            <a:ext cx="221256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16"/>
          <p:cNvSpPr/>
          <p:nvPr/>
        </p:nvSpPr>
        <p:spPr>
          <a:xfrm>
            <a:off x="685800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7"/>
          <p:cNvSpPr/>
          <p:nvPr/>
        </p:nvSpPr>
        <p:spPr>
          <a:xfrm>
            <a:off x="685800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CPU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8"/>
          <p:cNvSpPr/>
          <p:nvPr/>
        </p:nvSpPr>
        <p:spPr>
          <a:xfrm>
            <a:off x="7406640" y="1856160"/>
            <a:ext cx="1279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高性能计算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9"/>
          <p:cNvSpPr/>
          <p:nvPr/>
        </p:nvSpPr>
        <p:spPr>
          <a:xfrm>
            <a:off x="6885360" y="2331720"/>
            <a:ext cx="1755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多盘扫描、阵列重构、镜像导出与多任务并行。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20"/>
          <p:cNvSpPr/>
          <p:nvPr/>
        </p:nvSpPr>
        <p:spPr>
          <a:xfrm>
            <a:off x="9089280" y="1691640"/>
            <a:ext cx="221256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21"/>
          <p:cNvSpPr/>
          <p:nvPr/>
        </p:nvSpPr>
        <p:spPr>
          <a:xfrm>
            <a:off x="929016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22"/>
          <p:cNvSpPr/>
          <p:nvPr/>
        </p:nvSpPr>
        <p:spPr>
          <a:xfrm>
            <a:off x="929016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I/O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3"/>
          <p:cNvSpPr/>
          <p:nvPr/>
        </p:nvSpPr>
        <p:spPr>
          <a:xfrm>
            <a:off x="9838800" y="1856160"/>
            <a:ext cx="1279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专业介质接入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24"/>
          <p:cNvSpPr/>
          <p:nvPr/>
        </p:nvSpPr>
        <p:spPr>
          <a:xfrm>
            <a:off x="9317880" y="2331720"/>
            <a:ext cx="1755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NVMe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、存储卡与镜像统一接入。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25"/>
          <p:cNvSpPr/>
          <p:nvPr/>
        </p:nvSpPr>
        <p:spPr>
          <a:xfrm>
            <a:off x="6656760" y="3273480"/>
            <a:ext cx="221256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26"/>
          <p:cNvSpPr/>
          <p:nvPr/>
        </p:nvSpPr>
        <p:spPr>
          <a:xfrm>
            <a:off x="6858000" y="34563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7"/>
          <p:cNvSpPr/>
          <p:nvPr/>
        </p:nvSpPr>
        <p:spPr>
          <a:xfrm>
            <a:off x="6858000" y="34657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RO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8"/>
          <p:cNvSpPr/>
          <p:nvPr/>
        </p:nvSpPr>
        <p:spPr>
          <a:xfrm>
            <a:off x="7406640" y="3438000"/>
            <a:ext cx="1279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源盘安全保护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9"/>
          <p:cNvSpPr/>
          <p:nvPr/>
        </p:nvSpPr>
        <p:spPr>
          <a:xfrm>
            <a:off x="6885360" y="3913560"/>
            <a:ext cx="1755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物理只读、预检分区、校验与防误写机制。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30"/>
          <p:cNvSpPr/>
          <p:nvPr/>
        </p:nvSpPr>
        <p:spPr>
          <a:xfrm>
            <a:off x="9089280" y="3273480"/>
            <a:ext cx="221256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31"/>
          <p:cNvSpPr/>
          <p:nvPr/>
        </p:nvSpPr>
        <p:spPr>
          <a:xfrm>
            <a:off x="9290160" y="34563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32"/>
          <p:cNvSpPr/>
          <p:nvPr/>
        </p:nvSpPr>
        <p:spPr>
          <a:xfrm>
            <a:off x="9290160" y="34657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DF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33"/>
          <p:cNvSpPr/>
          <p:nvPr/>
        </p:nvSpPr>
        <p:spPr>
          <a:xfrm>
            <a:off x="9838800" y="3438000"/>
            <a:ext cx="1279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Fusion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平台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34"/>
          <p:cNvSpPr/>
          <p:nvPr/>
        </p:nvSpPr>
        <p:spPr>
          <a:xfrm>
            <a:off x="9317880" y="3913560"/>
            <a:ext cx="1755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文件系统、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、虚拟化及企业存储恢复。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35"/>
          <p:cNvSpPr/>
          <p:nvPr/>
        </p:nvSpPr>
        <p:spPr>
          <a:xfrm>
            <a:off x="594360" y="5074920"/>
            <a:ext cx="21394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36"/>
          <p:cNvSpPr/>
          <p:nvPr/>
        </p:nvSpPr>
        <p:spPr>
          <a:xfrm>
            <a:off x="704160" y="522108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37"/>
          <p:cNvSpPr/>
          <p:nvPr/>
        </p:nvSpPr>
        <p:spPr>
          <a:xfrm>
            <a:off x="704160" y="523044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38"/>
          <p:cNvSpPr/>
          <p:nvPr/>
        </p:nvSpPr>
        <p:spPr>
          <a:xfrm>
            <a:off x="1124640" y="5166360"/>
            <a:ext cx="1517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检材接入</a:t>
            </a:r>
            <a:endParaRPr b="0" lang="en-US" sz="11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39"/>
          <p:cNvSpPr/>
          <p:nvPr/>
        </p:nvSpPr>
        <p:spPr>
          <a:xfrm>
            <a:off x="1124640" y="5431680"/>
            <a:ext cx="1517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只读与预检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40"/>
          <p:cNvSpPr/>
          <p:nvPr/>
        </p:nvSpPr>
        <p:spPr>
          <a:xfrm>
            <a:off x="2825640" y="5074920"/>
            <a:ext cx="21394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41"/>
          <p:cNvSpPr/>
          <p:nvPr/>
        </p:nvSpPr>
        <p:spPr>
          <a:xfrm>
            <a:off x="2935080" y="522108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42"/>
          <p:cNvSpPr/>
          <p:nvPr/>
        </p:nvSpPr>
        <p:spPr>
          <a:xfrm>
            <a:off x="2935080" y="523044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43"/>
          <p:cNvSpPr/>
          <p:nvPr/>
        </p:nvSpPr>
        <p:spPr>
          <a:xfrm>
            <a:off x="3355920" y="5166360"/>
            <a:ext cx="1517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镜像采集</a:t>
            </a:r>
            <a:endParaRPr b="0" lang="en-US" sz="11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44"/>
          <p:cNvSpPr/>
          <p:nvPr/>
        </p:nvSpPr>
        <p:spPr>
          <a:xfrm>
            <a:off x="3355920" y="5431680"/>
            <a:ext cx="1517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容错与校验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45"/>
          <p:cNvSpPr/>
          <p:nvPr/>
        </p:nvSpPr>
        <p:spPr>
          <a:xfrm>
            <a:off x="5056560" y="5074920"/>
            <a:ext cx="21394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46"/>
          <p:cNvSpPr/>
          <p:nvPr/>
        </p:nvSpPr>
        <p:spPr>
          <a:xfrm>
            <a:off x="5166360" y="522108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47"/>
          <p:cNvSpPr/>
          <p:nvPr/>
        </p:nvSpPr>
        <p:spPr>
          <a:xfrm>
            <a:off x="5166360" y="523044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48"/>
          <p:cNvSpPr/>
          <p:nvPr/>
        </p:nvSpPr>
        <p:spPr>
          <a:xfrm>
            <a:off x="5586840" y="5166360"/>
            <a:ext cx="1517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存储重构</a:t>
            </a:r>
            <a:endParaRPr b="0" lang="en-US" sz="11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49"/>
          <p:cNvSpPr/>
          <p:nvPr/>
        </p:nvSpPr>
        <p:spPr>
          <a:xfrm>
            <a:off x="5586840" y="5431680"/>
            <a:ext cx="1517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RAID/NAS/LUN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50"/>
          <p:cNvSpPr/>
          <p:nvPr/>
        </p:nvSpPr>
        <p:spPr>
          <a:xfrm>
            <a:off x="7287840" y="5074920"/>
            <a:ext cx="21394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51"/>
          <p:cNvSpPr/>
          <p:nvPr/>
        </p:nvSpPr>
        <p:spPr>
          <a:xfrm>
            <a:off x="7397640" y="522108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52"/>
          <p:cNvSpPr/>
          <p:nvPr/>
        </p:nvSpPr>
        <p:spPr>
          <a:xfrm>
            <a:off x="7397640" y="523044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04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53"/>
          <p:cNvSpPr/>
          <p:nvPr/>
        </p:nvSpPr>
        <p:spPr>
          <a:xfrm>
            <a:off x="7818120" y="5166360"/>
            <a:ext cx="1517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数据恢复</a:t>
            </a:r>
            <a:endParaRPr b="0" lang="en-US" sz="11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54"/>
          <p:cNvSpPr/>
          <p:nvPr/>
        </p:nvSpPr>
        <p:spPr>
          <a:xfrm>
            <a:off x="7818120" y="5431680"/>
            <a:ext cx="1517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文件与业务结构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55"/>
          <p:cNvSpPr/>
          <p:nvPr/>
        </p:nvSpPr>
        <p:spPr>
          <a:xfrm>
            <a:off x="9518760" y="5074920"/>
            <a:ext cx="213948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56"/>
          <p:cNvSpPr/>
          <p:nvPr/>
        </p:nvSpPr>
        <p:spPr>
          <a:xfrm>
            <a:off x="9628560" y="522108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57"/>
          <p:cNvSpPr/>
          <p:nvPr/>
        </p:nvSpPr>
        <p:spPr>
          <a:xfrm>
            <a:off x="9628560" y="523044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05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58"/>
          <p:cNvSpPr/>
          <p:nvPr/>
        </p:nvSpPr>
        <p:spPr>
          <a:xfrm>
            <a:off x="10049400" y="5166360"/>
            <a:ext cx="1517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结果交付</a:t>
            </a:r>
            <a:endParaRPr b="0" lang="en-US" sz="11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59"/>
          <p:cNvSpPr/>
          <p:nvPr/>
        </p:nvSpPr>
        <p:spPr>
          <a:xfrm>
            <a:off x="10049400" y="5431680"/>
            <a:ext cx="1517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清单与报告</a:t>
            </a:r>
            <a:endParaRPr b="0" lang="en-US" sz="8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60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硬件平台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高性能计算与专业介质接入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为高强度扫描、多盘重构、虚拟磁盘映射和复杂数据恢复提供稳定算力与接口基础。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2"/>
          <p:cNvSpPr/>
          <p:nvPr/>
        </p:nvSpPr>
        <p:spPr>
          <a:xfrm>
            <a:off x="594360" y="1664280"/>
            <a:ext cx="5486040" cy="427896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8" name="Image 0" descr="slide3_interface_full_label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60" y="1774080"/>
            <a:ext cx="5266440" cy="4059720"/>
          </a:xfrm>
          <a:prstGeom prst="rect">
            <a:avLst/>
          </a:prstGeom>
        </p:spPr>
      </p:pic>
      <p:sp>
        <p:nvSpPr>
          <p:cNvPr id="129" name="Shape 13"/>
          <p:cNvSpPr/>
          <p:nvPr/>
        </p:nvSpPr>
        <p:spPr>
          <a:xfrm>
            <a:off x="6400800" y="1664280"/>
            <a:ext cx="22125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4"/>
          <p:cNvSpPr/>
          <p:nvPr/>
        </p:nvSpPr>
        <p:spPr>
          <a:xfrm>
            <a:off x="6546960" y="1737360"/>
            <a:ext cx="19198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i9-12900K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5"/>
          <p:cNvSpPr/>
          <p:nvPr/>
        </p:nvSpPr>
        <p:spPr>
          <a:xfrm>
            <a:off x="6546960" y="206640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16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核</a:t>
            </a: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24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线程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16"/>
          <p:cNvSpPr/>
          <p:nvPr/>
        </p:nvSpPr>
        <p:spPr>
          <a:xfrm>
            <a:off x="8851320" y="1664280"/>
            <a:ext cx="22125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17"/>
          <p:cNvSpPr/>
          <p:nvPr/>
        </p:nvSpPr>
        <p:spPr>
          <a:xfrm>
            <a:off x="8997840" y="1737360"/>
            <a:ext cx="19198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64GB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18"/>
          <p:cNvSpPr/>
          <p:nvPr/>
        </p:nvSpPr>
        <p:spPr>
          <a:xfrm>
            <a:off x="8997840" y="206640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DDR5 5600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9"/>
          <p:cNvSpPr/>
          <p:nvPr/>
        </p:nvSpPr>
        <p:spPr>
          <a:xfrm>
            <a:off x="6400800" y="2624400"/>
            <a:ext cx="22125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0"/>
          <p:cNvSpPr/>
          <p:nvPr/>
        </p:nvSpPr>
        <p:spPr>
          <a:xfrm>
            <a:off x="6546960" y="2697480"/>
            <a:ext cx="19198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9</a:t>
            </a:r>
            <a:r>
              <a:rPr b="1" lang="zh-CN" sz="220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Aptos"/>
              </a:rPr>
              <a:t>盘位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21"/>
          <p:cNvSpPr/>
          <p:nvPr/>
        </p:nvSpPr>
        <p:spPr>
          <a:xfrm>
            <a:off x="6546960" y="302652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22"/>
          <p:cNvSpPr/>
          <p:nvPr/>
        </p:nvSpPr>
        <p:spPr>
          <a:xfrm>
            <a:off x="8851320" y="2624400"/>
            <a:ext cx="22125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23"/>
          <p:cNvSpPr/>
          <p:nvPr/>
        </p:nvSpPr>
        <p:spPr>
          <a:xfrm>
            <a:off x="8997840" y="2697480"/>
            <a:ext cx="19198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2</a:t>
            </a:r>
            <a:r>
              <a:rPr b="1" lang="zh-CN" sz="220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Aptos"/>
              </a:rPr>
              <a:t>通道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4"/>
          <p:cNvSpPr/>
          <p:nvPr/>
        </p:nvSpPr>
        <p:spPr>
          <a:xfrm>
            <a:off x="8997840" y="302652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M.2 NVMe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25"/>
          <p:cNvSpPr/>
          <p:nvPr/>
        </p:nvSpPr>
        <p:spPr>
          <a:xfrm>
            <a:off x="6400800" y="3584520"/>
            <a:ext cx="22125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6"/>
          <p:cNvSpPr/>
          <p:nvPr/>
        </p:nvSpPr>
        <p:spPr>
          <a:xfrm>
            <a:off x="6546960" y="3657600"/>
            <a:ext cx="19198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8bdf6"/>
                </a:solidFill>
                <a:effectLst/>
                <a:uFillTx/>
                <a:latin typeface="Aptos"/>
                <a:ea typeface="Aptos"/>
              </a:rPr>
              <a:t>12.6</a:t>
            </a:r>
            <a:r>
              <a:rPr b="1" lang="zh-CN" sz="22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Aptos"/>
              </a:rPr>
              <a:t>英寸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27"/>
          <p:cNvSpPr/>
          <p:nvPr/>
        </p:nvSpPr>
        <p:spPr>
          <a:xfrm>
            <a:off x="6546960" y="398664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内嵌触控屏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28"/>
          <p:cNvSpPr/>
          <p:nvPr/>
        </p:nvSpPr>
        <p:spPr>
          <a:xfrm>
            <a:off x="8851320" y="3584520"/>
            <a:ext cx="22125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29"/>
          <p:cNvSpPr/>
          <p:nvPr/>
        </p:nvSpPr>
        <p:spPr>
          <a:xfrm>
            <a:off x="8997840" y="3657600"/>
            <a:ext cx="19198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e84450"/>
                </a:solidFill>
                <a:effectLst/>
                <a:uFillTx/>
                <a:latin typeface="Aptos"/>
                <a:ea typeface="Aptos"/>
              </a:rPr>
              <a:t>49</a:t>
            </a:r>
            <a:r>
              <a:rPr b="1" lang="zh-CN" sz="220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Aptos"/>
              </a:rPr>
              <a:t>英寸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30"/>
          <p:cNvSpPr/>
          <p:nvPr/>
        </p:nvSpPr>
        <p:spPr>
          <a:xfrm>
            <a:off x="8997840" y="398664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5120×1440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31"/>
          <p:cNvSpPr/>
          <p:nvPr/>
        </p:nvSpPr>
        <p:spPr>
          <a:xfrm>
            <a:off x="6400800" y="4535424"/>
            <a:ext cx="2212560" cy="1682496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32"/>
          <p:cNvSpPr/>
          <p:nvPr/>
        </p:nvSpPr>
        <p:spPr>
          <a:xfrm>
            <a:off x="6602040" y="47732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33"/>
          <p:cNvSpPr/>
          <p:nvPr/>
        </p:nvSpPr>
        <p:spPr>
          <a:xfrm>
            <a:off x="6602040" y="4782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CPU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34"/>
          <p:cNvSpPr/>
          <p:nvPr/>
        </p:nvSpPr>
        <p:spPr>
          <a:xfrm>
            <a:off x="7150680" y="4754880"/>
            <a:ext cx="1279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核心计算平台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35"/>
          <p:cNvSpPr/>
          <p:nvPr/>
        </p:nvSpPr>
        <p:spPr>
          <a:xfrm>
            <a:off x="6656760" y="53492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36"/>
          <p:cNvSpPr/>
          <p:nvPr/>
        </p:nvSpPr>
        <p:spPr>
          <a:xfrm>
            <a:off x="6821280" y="5285232"/>
            <a:ext cx="1608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Intel Z790 / PCIe 5.0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37"/>
          <p:cNvSpPr/>
          <p:nvPr/>
        </p:nvSpPr>
        <p:spPr>
          <a:xfrm>
            <a:off x="6656760" y="5641848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38"/>
          <p:cNvSpPr/>
          <p:nvPr/>
        </p:nvSpPr>
        <p:spPr>
          <a:xfrm>
            <a:off x="6821280" y="5577840"/>
            <a:ext cx="1608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1TB NVMe</a:t>
            </a: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系统盘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39"/>
          <p:cNvSpPr/>
          <p:nvPr/>
        </p:nvSpPr>
        <p:spPr>
          <a:xfrm>
            <a:off x="6656760" y="5934456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40"/>
          <p:cNvSpPr/>
          <p:nvPr/>
        </p:nvSpPr>
        <p:spPr>
          <a:xfrm>
            <a:off x="6821280" y="5870448"/>
            <a:ext cx="1608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Windows 11</a:t>
            </a: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专业版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41"/>
          <p:cNvSpPr/>
          <p:nvPr/>
        </p:nvSpPr>
        <p:spPr>
          <a:xfrm>
            <a:off x="8851320" y="4535424"/>
            <a:ext cx="2212560" cy="1682496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42"/>
          <p:cNvSpPr/>
          <p:nvPr/>
        </p:nvSpPr>
        <p:spPr>
          <a:xfrm>
            <a:off x="9052560" y="47732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43"/>
          <p:cNvSpPr/>
          <p:nvPr/>
        </p:nvSpPr>
        <p:spPr>
          <a:xfrm>
            <a:off x="9052560" y="4782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EXT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44"/>
          <p:cNvSpPr/>
          <p:nvPr/>
        </p:nvSpPr>
        <p:spPr>
          <a:xfrm>
            <a:off x="9601200" y="4754880"/>
            <a:ext cx="1279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网络与扩展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45"/>
          <p:cNvSpPr/>
          <p:nvPr/>
        </p:nvSpPr>
        <p:spPr>
          <a:xfrm>
            <a:off x="9107280" y="53492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46"/>
          <p:cNvSpPr/>
          <p:nvPr/>
        </p:nvSpPr>
        <p:spPr>
          <a:xfrm>
            <a:off x="9272160" y="5285232"/>
            <a:ext cx="1608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2.5G</a:t>
            </a: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有线网络 </a:t>
            </a: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Wi-Fi 6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47"/>
          <p:cNvSpPr/>
          <p:nvPr/>
        </p:nvSpPr>
        <p:spPr>
          <a:xfrm>
            <a:off x="9107280" y="5641848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48"/>
          <p:cNvSpPr/>
          <p:nvPr/>
        </p:nvSpPr>
        <p:spPr>
          <a:xfrm>
            <a:off x="9272160" y="5577840"/>
            <a:ext cx="1608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USB</a:t>
            </a: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接口不少于</a:t>
            </a: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12</a:t>
            </a: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49"/>
          <p:cNvSpPr/>
          <p:nvPr/>
        </p:nvSpPr>
        <p:spPr>
          <a:xfrm>
            <a:off x="9107280" y="5934456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50"/>
          <p:cNvSpPr/>
          <p:nvPr/>
        </p:nvSpPr>
        <p:spPr>
          <a:xfrm>
            <a:off x="9272160" y="5870448"/>
            <a:ext cx="160884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可选</a:t>
            </a:r>
            <a:r>
              <a:rPr b="0" lang="en-US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48</a:t>
            </a:r>
            <a:r>
              <a:rPr b="0" lang="zh-CN" sz="101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盘位扩展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51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介质接入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04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多介质并行接入与接口分区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只读、读写和预检通道清晰分区，兼顾检材安全、批量切换和处理效率。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12"/>
          <p:cNvSpPr/>
          <p:nvPr/>
        </p:nvSpPr>
        <p:spPr>
          <a:xfrm>
            <a:off x="594360" y="1719000"/>
            <a:ext cx="3437640" cy="2422800"/>
          </a:xfrm>
          <a:prstGeom prst="roundRect">
            <a:avLst>
              <a:gd name="adj" fmla="val 679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13"/>
          <p:cNvSpPr/>
          <p:nvPr/>
        </p:nvSpPr>
        <p:spPr>
          <a:xfrm>
            <a:off x="594360" y="1719000"/>
            <a:ext cx="3437640" cy="54360"/>
          </a:xfrm>
          <a:prstGeom prst="rect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4"/>
          <p:cNvSpPr/>
          <p:nvPr/>
        </p:nvSpPr>
        <p:spPr>
          <a:xfrm>
            <a:off x="795600" y="19018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5"/>
          <p:cNvSpPr/>
          <p:nvPr/>
        </p:nvSpPr>
        <p:spPr>
          <a:xfrm>
            <a:off x="795600" y="1911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RO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6"/>
          <p:cNvSpPr/>
          <p:nvPr/>
        </p:nvSpPr>
        <p:spPr>
          <a:xfrm>
            <a:off x="1344240" y="18835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只读接入区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17"/>
          <p:cNvSpPr/>
          <p:nvPr/>
        </p:nvSpPr>
        <p:spPr>
          <a:xfrm>
            <a:off x="850320" y="24872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8"/>
          <p:cNvSpPr/>
          <p:nvPr/>
        </p:nvSpPr>
        <p:spPr>
          <a:xfrm>
            <a:off x="1014840" y="23774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</a:t>
            </a: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只读盘位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9"/>
          <p:cNvSpPr/>
          <p:nvPr/>
        </p:nvSpPr>
        <p:spPr>
          <a:xfrm>
            <a:off x="850320" y="297180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0"/>
          <p:cNvSpPr/>
          <p:nvPr/>
        </p:nvSpPr>
        <p:spPr>
          <a:xfrm>
            <a:off x="1014840" y="286200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个前置</a:t>
            </a: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NVMe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只读通道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21"/>
          <p:cNvSpPr/>
          <p:nvPr/>
        </p:nvSpPr>
        <p:spPr>
          <a:xfrm>
            <a:off x="850320" y="345636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22"/>
          <p:cNvSpPr/>
          <p:nvPr/>
        </p:nvSpPr>
        <p:spPr>
          <a:xfrm>
            <a:off x="1014840" y="334656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用于源盘与证据介质接入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23"/>
          <p:cNvSpPr/>
          <p:nvPr/>
        </p:nvSpPr>
        <p:spPr>
          <a:xfrm>
            <a:off x="4325040" y="1719000"/>
            <a:ext cx="3437640" cy="2422800"/>
          </a:xfrm>
          <a:prstGeom prst="roundRect">
            <a:avLst>
              <a:gd name="adj" fmla="val 679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24"/>
          <p:cNvSpPr/>
          <p:nvPr/>
        </p:nvSpPr>
        <p:spPr>
          <a:xfrm>
            <a:off x="4325040" y="1719000"/>
            <a:ext cx="3437640" cy="54360"/>
          </a:xfrm>
          <a:prstGeom prst="rect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25"/>
          <p:cNvSpPr/>
          <p:nvPr/>
        </p:nvSpPr>
        <p:spPr>
          <a:xfrm>
            <a:off x="4526280" y="19018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26"/>
          <p:cNvSpPr/>
          <p:nvPr/>
        </p:nvSpPr>
        <p:spPr>
          <a:xfrm>
            <a:off x="4526280" y="1911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RW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27"/>
          <p:cNvSpPr/>
          <p:nvPr/>
        </p:nvSpPr>
        <p:spPr>
          <a:xfrm>
            <a:off x="5074920" y="18835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读写输出区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28"/>
          <p:cNvSpPr/>
          <p:nvPr/>
        </p:nvSpPr>
        <p:spPr>
          <a:xfrm>
            <a:off x="4581000" y="24872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29"/>
          <p:cNvSpPr/>
          <p:nvPr/>
        </p:nvSpPr>
        <p:spPr>
          <a:xfrm>
            <a:off x="4745880" y="23774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6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</a:t>
            </a: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读写盘位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30"/>
          <p:cNvSpPr/>
          <p:nvPr/>
        </p:nvSpPr>
        <p:spPr>
          <a:xfrm>
            <a:off x="4581000" y="297180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31"/>
          <p:cNvSpPr/>
          <p:nvPr/>
        </p:nvSpPr>
        <p:spPr>
          <a:xfrm>
            <a:off x="4745880" y="286200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个前置</a:t>
            </a: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NVMe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读写通道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32"/>
          <p:cNvSpPr/>
          <p:nvPr/>
        </p:nvSpPr>
        <p:spPr>
          <a:xfrm>
            <a:off x="4581000" y="345636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33"/>
          <p:cNvSpPr/>
          <p:nvPr/>
        </p:nvSpPr>
        <p:spPr>
          <a:xfrm>
            <a:off x="4745880" y="334656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用于目标盘、镜像与数据导出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34"/>
          <p:cNvSpPr/>
          <p:nvPr/>
        </p:nvSpPr>
        <p:spPr>
          <a:xfrm>
            <a:off x="8055720" y="1719000"/>
            <a:ext cx="3437640" cy="2422800"/>
          </a:xfrm>
          <a:prstGeom prst="roundRect">
            <a:avLst>
              <a:gd name="adj" fmla="val 679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35"/>
          <p:cNvSpPr/>
          <p:nvPr/>
        </p:nvSpPr>
        <p:spPr>
          <a:xfrm>
            <a:off x="8055720" y="1719000"/>
            <a:ext cx="3437640" cy="54360"/>
          </a:xfrm>
          <a:prstGeom prst="rect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36"/>
          <p:cNvSpPr/>
          <p:nvPr/>
        </p:nvSpPr>
        <p:spPr>
          <a:xfrm>
            <a:off x="8256960" y="19018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37"/>
          <p:cNvSpPr/>
          <p:nvPr/>
        </p:nvSpPr>
        <p:spPr>
          <a:xfrm>
            <a:off x="8256960" y="1911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CHK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38"/>
          <p:cNvSpPr/>
          <p:nvPr/>
        </p:nvSpPr>
        <p:spPr>
          <a:xfrm>
            <a:off x="8805600" y="18835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预检与通用接口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39"/>
          <p:cNvSpPr/>
          <p:nvPr/>
        </p:nvSpPr>
        <p:spPr>
          <a:xfrm>
            <a:off x="8312040" y="248724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40"/>
          <p:cNvSpPr/>
          <p:nvPr/>
        </p:nvSpPr>
        <p:spPr>
          <a:xfrm>
            <a:off x="8476560" y="23774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</a:t>
            </a: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独立预检通道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41"/>
          <p:cNvSpPr/>
          <p:nvPr/>
        </p:nvSpPr>
        <p:spPr>
          <a:xfrm>
            <a:off x="8312040" y="297180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42"/>
          <p:cNvSpPr/>
          <p:nvPr/>
        </p:nvSpPr>
        <p:spPr>
          <a:xfrm>
            <a:off x="8476560" y="286200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多合一读卡器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43"/>
          <p:cNvSpPr/>
          <p:nvPr/>
        </p:nvSpPr>
        <p:spPr>
          <a:xfrm>
            <a:off x="8312040" y="345636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44"/>
          <p:cNvSpPr/>
          <p:nvPr/>
        </p:nvSpPr>
        <p:spPr>
          <a:xfrm>
            <a:off x="8476560" y="334656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USB-C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USB-A</a:t>
            </a:r>
            <a:r>
              <a:rPr b="0" lang="zh-CN" sz="12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与网络接口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45"/>
          <p:cNvSpPr/>
          <p:nvPr/>
        </p:nvSpPr>
        <p:spPr>
          <a:xfrm>
            <a:off x="594360" y="4681800"/>
            <a:ext cx="2066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46"/>
          <p:cNvSpPr/>
          <p:nvPr/>
        </p:nvSpPr>
        <p:spPr>
          <a:xfrm>
            <a:off x="667440" y="482796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源介质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47"/>
          <p:cNvSpPr/>
          <p:nvPr/>
        </p:nvSpPr>
        <p:spPr>
          <a:xfrm>
            <a:off x="685800" y="5203080"/>
            <a:ext cx="1883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SAS/SATA/NVMe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存储卡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48"/>
          <p:cNvSpPr/>
          <p:nvPr/>
        </p:nvSpPr>
        <p:spPr>
          <a:xfrm>
            <a:off x="2697480" y="51159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Shape 49"/>
          <p:cNvSpPr/>
          <p:nvPr/>
        </p:nvSpPr>
        <p:spPr>
          <a:xfrm>
            <a:off x="2843640" y="4681800"/>
            <a:ext cx="2066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50"/>
          <p:cNvSpPr/>
          <p:nvPr/>
        </p:nvSpPr>
        <p:spPr>
          <a:xfrm>
            <a:off x="2917080" y="482796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安全接入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51"/>
          <p:cNvSpPr/>
          <p:nvPr/>
        </p:nvSpPr>
        <p:spPr>
          <a:xfrm>
            <a:off x="2935080" y="5203080"/>
            <a:ext cx="1883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物理只读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接口分区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52"/>
          <p:cNvSpPr/>
          <p:nvPr/>
        </p:nvSpPr>
        <p:spPr>
          <a:xfrm>
            <a:off x="4946760" y="51159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53"/>
          <p:cNvSpPr/>
          <p:nvPr/>
        </p:nvSpPr>
        <p:spPr>
          <a:xfrm>
            <a:off x="5093280" y="4681800"/>
            <a:ext cx="2066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54"/>
          <p:cNvSpPr/>
          <p:nvPr/>
        </p:nvSpPr>
        <p:spPr>
          <a:xfrm>
            <a:off x="5166360" y="482796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故障预检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55"/>
          <p:cNvSpPr/>
          <p:nvPr/>
        </p:nvSpPr>
        <p:spPr>
          <a:xfrm>
            <a:off x="5184720" y="5203080"/>
            <a:ext cx="1883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容量校验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状态评估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56"/>
          <p:cNvSpPr/>
          <p:nvPr/>
        </p:nvSpPr>
        <p:spPr>
          <a:xfrm>
            <a:off x="7196400" y="51159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57"/>
          <p:cNvSpPr/>
          <p:nvPr/>
        </p:nvSpPr>
        <p:spPr>
          <a:xfrm>
            <a:off x="7342560" y="4681800"/>
            <a:ext cx="2066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58"/>
          <p:cNvSpPr/>
          <p:nvPr/>
        </p:nvSpPr>
        <p:spPr>
          <a:xfrm>
            <a:off x="7415640" y="482796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镜像与分析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59"/>
          <p:cNvSpPr/>
          <p:nvPr/>
        </p:nvSpPr>
        <p:spPr>
          <a:xfrm>
            <a:off x="7434000" y="5203080"/>
            <a:ext cx="1883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并行任务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恢复重构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60"/>
          <p:cNvSpPr/>
          <p:nvPr/>
        </p:nvSpPr>
        <p:spPr>
          <a:xfrm>
            <a:off x="9445680" y="51159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61"/>
          <p:cNvSpPr/>
          <p:nvPr/>
        </p:nvSpPr>
        <p:spPr>
          <a:xfrm>
            <a:off x="9592200" y="4681800"/>
            <a:ext cx="2066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62"/>
          <p:cNvSpPr/>
          <p:nvPr/>
        </p:nvSpPr>
        <p:spPr>
          <a:xfrm>
            <a:off x="9665280" y="482796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数据交付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63"/>
          <p:cNvSpPr/>
          <p:nvPr/>
        </p:nvSpPr>
        <p:spPr>
          <a:xfrm>
            <a:off x="9683640" y="5203080"/>
            <a:ext cx="1883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目标盘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报告清单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64"/>
          <p:cNvSpPr/>
          <p:nvPr/>
        </p:nvSpPr>
        <p:spPr>
          <a:xfrm>
            <a:off x="685800" y="5961960"/>
            <a:ext cx="108810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硬件接口和软件数据源统一进入</a:t>
            </a:r>
            <a:r>
              <a:rPr b="1" lang="en-US" sz="12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D-Recovery Fusion</a:t>
            </a:r>
            <a:r>
              <a:rPr b="1" lang="zh-CN" sz="12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，形成可追踪、可复用的作业链路。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65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0a2b58"/>
          </a:solidFill>
          <a:ln w="12600">
            <a:solidFill>
              <a:srgbClr val="0a2b5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0a274e"/>
          </a:solidFill>
          <a:ln w="12600">
            <a:solidFill>
              <a:srgbClr val="0a27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0b315f"/>
          </a:solidFill>
          <a:ln w="12600">
            <a:solidFill>
              <a:srgbClr val="0b31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源盘保护与取证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b9d9f4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2539c"/>
          </a:solidFill>
          <a:ln w="12600">
            <a:solidFill>
              <a:srgbClr val="12539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05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源盘保护：从接入开始降低误写风险</a:t>
            </a:r>
            <a:endParaRPr b="0" lang="en-US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以物理隔离为基础，叠加软件只读、写入确认、校验记录和证据留痕。</a:t>
            </a:r>
            <a:endParaRPr b="0" lang="en-US" sz="13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12"/>
          <p:cNvSpPr/>
          <p:nvPr/>
        </p:nvSpPr>
        <p:spPr>
          <a:xfrm>
            <a:off x="594360" y="1700640"/>
            <a:ext cx="176760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12218" dir="2700000" blurRad="25560" rotWithShape="0">
              <a:srgbClr val="00000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13"/>
          <p:cNvSpPr/>
          <p:nvPr/>
        </p:nvSpPr>
        <p:spPr>
          <a:xfrm>
            <a:off x="704160" y="184716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14"/>
          <p:cNvSpPr/>
          <p:nvPr/>
        </p:nvSpPr>
        <p:spPr>
          <a:xfrm>
            <a:off x="704160" y="185616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5"/>
          <p:cNvSpPr/>
          <p:nvPr/>
        </p:nvSpPr>
        <p:spPr>
          <a:xfrm>
            <a:off x="1124640" y="1792080"/>
            <a:ext cx="1145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源介质</a:t>
            </a:r>
            <a:endParaRPr b="0" lang="en-US" sz="116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16"/>
          <p:cNvSpPr/>
          <p:nvPr/>
        </p:nvSpPr>
        <p:spPr>
          <a:xfrm>
            <a:off x="1124640" y="2057400"/>
            <a:ext cx="114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物理盘</a:t>
            </a:r>
            <a:r>
              <a:rPr b="0" lang="en-US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镜像</a:t>
            </a:r>
            <a:endParaRPr b="0" lang="en-US" sz="8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17"/>
          <p:cNvSpPr/>
          <p:nvPr/>
        </p:nvSpPr>
        <p:spPr>
          <a:xfrm>
            <a:off x="2453760" y="1700640"/>
            <a:ext cx="176760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161290080" dir="0" blurRad="32258016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18"/>
          <p:cNvSpPr/>
          <p:nvPr/>
        </p:nvSpPr>
        <p:spPr>
          <a:xfrm>
            <a:off x="2563200" y="1847160"/>
            <a:ext cx="365400" cy="36540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19"/>
          <p:cNvSpPr/>
          <p:nvPr/>
        </p:nvSpPr>
        <p:spPr>
          <a:xfrm>
            <a:off x="2563200" y="185616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20"/>
          <p:cNvSpPr/>
          <p:nvPr/>
        </p:nvSpPr>
        <p:spPr>
          <a:xfrm>
            <a:off x="2984040" y="1792080"/>
            <a:ext cx="1145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只读接入</a:t>
            </a:r>
            <a:endParaRPr b="0" lang="en-US" sz="116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21"/>
          <p:cNvSpPr/>
          <p:nvPr/>
        </p:nvSpPr>
        <p:spPr>
          <a:xfrm>
            <a:off x="2984040" y="2057400"/>
            <a:ext cx="114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硬件隔离</a:t>
            </a:r>
            <a:endParaRPr b="0" lang="en-US" sz="8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22"/>
          <p:cNvSpPr/>
          <p:nvPr/>
        </p:nvSpPr>
        <p:spPr>
          <a:xfrm>
            <a:off x="4312800" y="1700640"/>
            <a:ext cx="176760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23"/>
          <p:cNvSpPr/>
          <p:nvPr/>
        </p:nvSpPr>
        <p:spPr>
          <a:xfrm>
            <a:off x="4422600" y="1847160"/>
            <a:ext cx="365400" cy="36540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24"/>
          <p:cNvSpPr/>
          <p:nvPr/>
        </p:nvSpPr>
        <p:spPr>
          <a:xfrm>
            <a:off x="4422600" y="185616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25"/>
          <p:cNvSpPr/>
          <p:nvPr/>
        </p:nvSpPr>
        <p:spPr>
          <a:xfrm>
            <a:off x="4843440" y="1792080"/>
            <a:ext cx="1145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故障预检</a:t>
            </a:r>
            <a:endParaRPr b="0" lang="en-US" sz="116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26"/>
          <p:cNvSpPr/>
          <p:nvPr/>
        </p:nvSpPr>
        <p:spPr>
          <a:xfrm>
            <a:off x="4843440" y="2057400"/>
            <a:ext cx="114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容量</a:t>
            </a:r>
            <a:r>
              <a:rPr b="0" lang="en-US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坏区</a:t>
            </a:r>
            <a:endParaRPr b="0" lang="en-US" sz="8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27"/>
          <p:cNvSpPr/>
          <p:nvPr/>
        </p:nvSpPr>
        <p:spPr>
          <a:xfrm>
            <a:off x="6172200" y="1700640"/>
            <a:ext cx="176760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28"/>
          <p:cNvSpPr/>
          <p:nvPr/>
        </p:nvSpPr>
        <p:spPr>
          <a:xfrm>
            <a:off x="6282000" y="1847160"/>
            <a:ext cx="365400" cy="36540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29"/>
          <p:cNvSpPr/>
          <p:nvPr/>
        </p:nvSpPr>
        <p:spPr>
          <a:xfrm>
            <a:off x="6282000" y="185616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04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30"/>
          <p:cNvSpPr/>
          <p:nvPr/>
        </p:nvSpPr>
        <p:spPr>
          <a:xfrm>
            <a:off x="6702480" y="1792080"/>
            <a:ext cx="1145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容错镜像</a:t>
            </a:r>
            <a:endParaRPr b="0" lang="en-US" sz="116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31"/>
          <p:cNvSpPr/>
          <p:nvPr/>
        </p:nvSpPr>
        <p:spPr>
          <a:xfrm>
            <a:off x="6702480" y="2057400"/>
            <a:ext cx="114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重试</a:t>
            </a:r>
            <a:r>
              <a:rPr b="0" lang="en-US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跳过</a:t>
            </a:r>
            <a:endParaRPr b="0" lang="en-US" sz="8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32"/>
          <p:cNvSpPr/>
          <p:nvPr/>
        </p:nvSpPr>
        <p:spPr>
          <a:xfrm>
            <a:off x="8031600" y="1700640"/>
            <a:ext cx="176760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33"/>
          <p:cNvSpPr/>
          <p:nvPr/>
        </p:nvSpPr>
        <p:spPr>
          <a:xfrm>
            <a:off x="8141040" y="1847160"/>
            <a:ext cx="365400" cy="36540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34"/>
          <p:cNvSpPr/>
          <p:nvPr/>
        </p:nvSpPr>
        <p:spPr>
          <a:xfrm>
            <a:off x="8141040" y="185616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05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35"/>
          <p:cNvSpPr/>
          <p:nvPr/>
        </p:nvSpPr>
        <p:spPr>
          <a:xfrm>
            <a:off x="8561880" y="1792080"/>
            <a:ext cx="1145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同步校验</a:t>
            </a:r>
            <a:endParaRPr b="0" lang="en-US" sz="116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36"/>
          <p:cNvSpPr/>
          <p:nvPr/>
        </p:nvSpPr>
        <p:spPr>
          <a:xfrm>
            <a:off x="8561880" y="2057400"/>
            <a:ext cx="114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MD5/SHA</a:t>
            </a:r>
            <a:endParaRPr b="0" lang="en-US" sz="8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37"/>
          <p:cNvSpPr/>
          <p:nvPr/>
        </p:nvSpPr>
        <p:spPr>
          <a:xfrm>
            <a:off x="9890640" y="1700640"/>
            <a:ext cx="176760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38"/>
          <p:cNvSpPr/>
          <p:nvPr/>
        </p:nvSpPr>
        <p:spPr>
          <a:xfrm>
            <a:off x="10000440" y="1847160"/>
            <a:ext cx="365400" cy="365400"/>
          </a:xfrm>
          <a:prstGeom prst="ellipse">
            <a:avLst/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39"/>
          <p:cNvSpPr/>
          <p:nvPr/>
        </p:nvSpPr>
        <p:spPr>
          <a:xfrm>
            <a:off x="10000440" y="1856160"/>
            <a:ext cx="36540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06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40"/>
          <p:cNvSpPr/>
          <p:nvPr/>
        </p:nvSpPr>
        <p:spPr>
          <a:xfrm>
            <a:off x="10421280" y="1792080"/>
            <a:ext cx="11455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6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分析输出</a:t>
            </a:r>
            <a:endParaRPr b="0" lang="en-US" sz="116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41"/>
          <p:cNvSpPr/>
          <p:nvPr/>
        </p:nvSpPr>
        <p:spPr>
          <a:xfrm>
            <a:off x="10421280" y="2057400"/>
            <a:ext cx="114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恢复</a:t>
            </a:r>
            <a:r>
              <a:rPr b="0" lang="en-US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880" strike="noStrike" u="none">
                <a:solidFill>
                  <a:srgbClr val="9fc3e0"/>
                </a:solidFill>
                <a:effectLst/>
                <a:uFillTx/>
                <a:latin typeface="Microsoft YaHei"/>
                <a:ea typeface="Microsoft YaHei"/>
              </a:rPr>
              <a:t>报告</a:t>
            </a:r>
            <a:endParaRPr b="0" lang="en-US" sz="8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42"/>
          <p:cNvSpPr/>
          <p:nvPr/>
        </p:nvSpPr>
        <p:spPr>
          <a:xfrm>
            <a:off x="594360" y="2761560"/>
            <a:ext cx="3401280" cy="2422800"/>
          </a:xfrm>
          <a:prstGeom prst="roundRect">
            <a:avLst>
              <a:gd name="adj" fmla="val 6792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43"/>
          <p:cNvSpPr/>
          <p:nvPr/>
        </p:nvSpPr>
        <p:spPr>
          <a:xfrm>
            <a:off x="795600" y="294444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44"/>
          <p:cNvSpPr/>
          <p:nvPr/>
        </p:nvSpPr>
        <p:spPr>
          <a:xfrm>
            <a:off x="795600" y="29534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RO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45"/>
          <p:cNvSpPr/>
          <p:nvPr/>
        </p:nvSpPr>
        <p:spPr>
          <a:xfrm>
            <a:off x="1344240" y="292608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只读与读写物理隔离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46"/>
          <p:cNvSpPr/>
          <p:nvPr/>
        </p:nvSpPr>
        <p:spPr>
          <a:xfrm>
            <a:off x="850320" y="35294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47"/>
          <p:cNvSpPr/>
          <p:nvPr/>
        </p:nvSpPr>
        <p:spPr>
          <a:xfrm>
            <a:off x="1014840" y="34200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3</a:t>
            </a: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只读 </a:t>
            </a:r>
            <a:r>
              <a:rPr b="0" lang="en-US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+ 6</a:t>
            </a: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读写</a:t>
            </a:r>
            <a:r>
              <a:rPr b="0" lang="en-US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盘位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Shape 48"/>
          <p:cNvSpPr/>
          <p:nvPr/>
        </p:nvSpPr>
        <p:spPr>
          <a:xfrm>
            <a:off x="850320" y="39866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49"/>
          <p:cNvSpPr/>
          <p:nvPr/>
        </p:nvSpPr>
        <p:spPr>
          <a:xfrm>
            <a:off x="1014840" y="38772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NVMe</a:t>
            </a: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只读与读写双通道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50"/>
          <p:cNvSpPr/>
          <p:nvPr/>
        </p:nvSpPr>
        <p:spPr>
          <a:xfrm>
            <a:off x="850320" y="44438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51"/>
          <p:cNvSpPr/>
          <p:nvPr/>
        </p:nvSpPr>
        <p:spPr>
          <a:xfrm>
            <a:off x="1014840" y="43344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源盘自动排除与目标容量校验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52"/>
          <p:cNvSpPr/>
          <p:nvPr/>
        </p:nvSpPr>
        <p:spPr>
          <a:xfrm>
            <a:off x="4389120" y="2761560"/>
            <a:ext cx="3401280" cy="2422800"/>
          </a:xfrm>
          <a:prstGeom prst="roundRect">
            <a:avLst>
              <a:gd name="adj" fmla="val 6792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53"/>
          <p:cNvSpPr/>
          <p:nvPr/>
        </p:nvSpPr>
        <p:spPr>
          <a:xfrm>
            <a:off x="4590360" y="294444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54"/>
          <p:cNvSpPr/>
          <p:nvPr/>
        </p:nvSpPr>
        <p:spPr>
          <a:xfrm>
            <a:off x="4590360" y="29534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SCSI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55"/>
          <p:cNvSpPr/>
          <p:nvPr/>
        </p:nvSpPr>
        <p:spPr>
          <a:xfrm>
            <a:off x="5139000" y="292608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企业级非标扇区直通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56"/>
          <p:cNvSpPr/>
          <p:nvPr/>
        </p:nvSpPr>
        <p:spPr>
          <a:xfrm>
            <a:off x="4645080" y="352944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57"/>
          <p:cNvSpPr/>
          <p:nvPr/>
        </p:nvSpPr>
        <p:spPr>
          <a:xfrm>
            <a:off x="4809600" y="34200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支持</a:t>
            </a:r>
            <a:r>
              <a:rPr b="0" lang="en-US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SCSI READ(16)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Shape 58"/>
          <p:cNvSpPr/>
          <p:nvPr/>
        </p:nvSpPr>
        <p:spPr>
          <a:xfrm>
            <a:off x="4645080" y="398664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59"/>
          <p:cNvSpPr/>
          <p:nvPr/>
        </p:nvSpPr>
        <p:spPr>
          <a:xfrm>
            <a:off x="4809600" y="38772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512/520/528/4112/4160/4224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60"/>
          <p:cNvSpPr/>
          <p:nvPr/>
        </p:nvSpPr>
        <p:spPr>
          <a:xfrm>
            <a:off x="4645080" y="444384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61"/>
          <p:cNvSpPr/>
          <p:nvPr/>
        </p:nvSpPr>
        <p:spPr>
          <a:xfrm>
            <a:off x="4809600" y="43344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用户数据模式与原始数据模式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" name="Shape 62"/>
          <p:cNvSpPr/>
          <p:nvPr/>
        </p:nvSpPr>
        <p:spPr>
          <a:xfrm>
            <a:off x="8183880" y="2761560"/>
            <a:ext cx="3401280" cy="2422800"/>
          </a:xfrm>
          <a:prstGeom prst="roundRect">
            <a:avLst>
              <a:gd name="adj" fmla="val 6792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63"/>
          <p:cNvSpPr/>
          <p:nvPr/>
        </p:nvSpPr>
        <p:spPr>
          <a:xfrm>
            <a:off x="8385120" y="294444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64"/>
          <p:cNvSpPr/>
          <p:nvPr/>
        </p:nvSpPr>
        <p:spPr>
          <a:xfrm>
            <a:off x="8385120" y="29534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SAFE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65"/>
          <p:cNvSpPr/>
          <p:nvPr/>
        </p:nvSpPr>
        <p:spPr>
          <a:xfrm>
            <a:off x="8933760" y="292608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取证级安全闭环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66"/>
          <p:cNvSpPr/>
          <p:nvPr/>
        </p:nvSpPr>
        <p:spPr>
          <a:xfrm>
            <a:off x="8439840" y="35294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67"/>
          <p:cNvSpPr/>
          <p:nvPr/>
        </p:nvSpPr>
        <p:spPr>
          <a:xfrm>
            <a:off x="8604360" y="34200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写入计划预览与强确认短语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68"/>
          <p:cNvSpPr/>
          <p:nvPr/>
        </p:nvSpPr>
        <p:spPr>
          <a:xfrm>
            <a:off x="8439840" y="39866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69"/>
          <p:cNvSpPr/>
          <p:nvPr/>
        </p:nvSpPr>
        <p:spPr>
          <a:xfrm>
            <a:off x="8604360" y="38772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镜像固定、校验结果记录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70"/>
          <p:cNvSpPr/>
          <p:nvPr/>
        </p:nvSpPr>
        <p:spPr>
          <a:xfrm>
            <a:off x="8439840" y="44438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71"/>
          <p:cNvSpPr/>
          <p:nvPr/>
        </p:nvSpPr>
        <p:spPr>
          <a:xfrm>
            <a:off x="8604360" y="433440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案件元数据留痕与生命周期回收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72"/>
          <p:cNvSpPr/>
          <p:nvPr/>
        </p:nvSpPr>
        <p:spPr>
          <a:xfrm>
            <a:off x="594360" y="5532120"/>
            <a:ext cx="10972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硬件只读通道  </a:t>
            </a:r>
            <a:r>
              <a:rPr b="1" lang="en-US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·  </a:t>
            </a:r>
            <a:r>
              <a:rPr b="1" lang="zh-CN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软件默认只读  </a:t>
            </a:r>
            <a:r>
              <a:rPr b="1" lang="en-US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·  </a:t>
            </a:r>
            <a:r>
              <a:rPr b="1" lang="zh-CN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写入前强确认  </a:t>
            </a:r>
            <a:r>
              <a:rPr b="1" lang="en-US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·  </a:t>
            </a:r>
            <a:r>
              <a:rPr b="1" lang="zh-CN" sz="140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校验与案件留痕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7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取证级镜像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06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故障盘镜像、物理克隆与完整性验证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坚持“先镜像、后恢复”，在保护源介质的前提下建立可校验、可重复分析的数据副本。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12"/>
          <p:cNvSpPr/>
          <p:nvPr/>
        </p:nvSpPr>
        <p:spPr>
          <a:xfrm>
            <a:off x="594360" y="1719000"/>
            <a:ext cx="3309840" cy="2057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13"/>
          <p:cNvSpPr/>
          <p:nvPr/>
        </p:nvSpPr>
        <p:spPr>
          <a:xfrm>
            <a:off x="795600" y="19018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14"/>
          <p:cNvSpPr/>
          <p:nvPr/>
        </p:nvSpPr>
        <p:spPr>
          <a:xfrm>
            <a:off x="795600" y="1911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SRC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15"/>
          <p:cNvSpPr/>
          <p:nvPr/>
        </p:nvSpPr>
        <p:spPr>
          <a:xfrm>
            <a:off x="1344240" y="1883520"/>
            <a:ext cx="2377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镜像源对象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16"/>
          <p:cNvSpPr/>
          <p:nvPr/>
        </p:nvSpPr>
        <p:spPr>
          <a:xfrm>
            <a:off x="850320" y="24872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17"/>
          <p:cNvSpPr/>
          <p:nvPr/>
        </p:nvSpPr>
        <p:spPr>
          <a:xfrm>
            <a:off x="1014840" y="237744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整盘、单分区、自定义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LBA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区间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Shape 18"/>
          <p:cNvSpPr/>
          <p:nvPr/>
        </p:nvSpPr>
        <p:spPr>
          <a:xfrm>
            <a:off x="850320" y="29077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19"/>
          <p:cNvSpPr/>
          <p:nvPr/>
        </p:nvSpPr>
        <p:spPr>
          <a:xfrm>
            <a:off x="1014840" y="279792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镜像文件再次采集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20"/>
          <p:cNvSpPr/>
          <p:nvPr/>
        </p:nvSpPr>
        <p:spPr>
          <a:xfrm>
            <a:off x="850320" y="332856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21"/>
          <p:cNvSpPr/>
          <p:nvPr/>
        </p:nvSpPr>
        <p:spPr>
          <a:xfrm>
            <a:off x="1014840" y="321876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物理盘直接克隆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22"/>
          <p:cNvSpPr/>
          <p:nvPr/>
        </p:nvSpPr>
        <p:spPr>
          <a:xfrm>
            <a:off x="4160520" y="1719000"/>
            <a:ext cx="3309840" cy="2057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Shape 23"/>
          <p:cNvSpPr/>
          <p:nvPr/>
        </p:nvSpPr>
        <p:spPr>
          <a:xfrm>
            <a:off x="4361760" y="19018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24"/>
          <p:cNvSpPr/>
          <p:nvPr/>
        </p:nvSpPr>
        <p:spPr>
          <a:xfrm>
            <a:off x="4361760" y="1911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OUT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25"/>
          <p:cNvSpPr/>
          <p:nvPr/>
        </p:nvSpPr>
        <p:spPr>
          <a:xfrm>
            <a:off x="4910400" y="1883520"/>
            <a:ext cx="2377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镜像输出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Shape 26"/>
          <p:cNvSpPr/>
          <p:nvPr/>
        </p:nvSpPr>
        <p:spPr>
          <a:xfrm>
            <a:off x="4416480" y="24872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27"/>
          <p:cNvSpPr/>
          <p:nvPr/>
        </p:nvSpPr>
        <p:spPr>
          <a:xfrm>
            <a:off x="4581000" y="237744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Raw / IMG / DD / BIN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28"/>
          <p:cNvSpPr/>
          <p:nvPr/>
        </p:nvSpPr>
        <p:spPr>
          <a:xfrm>
            <a:off x="4416480" y="29077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29"/>
          <p:cNvSpPr/>
          <p:nvPr/>
        </p:nvSpPr>
        <p:spPr>
          <a:xfrm>
            <a:off x="4581000" y="279792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动态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VHDX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稀疏输出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30"/>
          <p:cNvSpPr/>
          <p:nvPr/>
        </p:nvSpPr>
        <p:spPr>
          <a:xfrm>
            <a:off x="4416480" y="332856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31"/>
          <p:cNvSpPr/>
          <p:nvPr/>
        </p:nvSpPr>
        <p:spPr>
          <a:xfrm>
            <a:off x="4581000" y="321876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目标盘安全预检与强确认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32"/>
          <p:cNvSpPr/>
          <p:nvPr/>
        </p:nvSpPr>
        <p:spPr>
          <a:xfrm>
            <a:off x="7726680" y="1719000"/>
            <a:ext cx="3309840" cy="2057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33"/>
          <p:cNvSpPr/>
          <p:nvPr/>
        </p:nvSpPr>
        <p:spPr>
          <a:xfrm>
            <a:off x="7927920" y="19018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34"/>
          <p:cNvSpPr/>
          <p:nvPr/>
        </p:nvSpPr>
        <p:spPr>
          <a:xfrm>
            <a:off x="7927920" y="19112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ERR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35"/>
          <p:cNvSpPr/>
          <p:nvPr/>
        </p:nvSpPr>
        <p:spPr>
          <a:xfrm>
            <a:off x="8476560" y="1883520"/>
            <a:ext cx="2377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故障容错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36"/>
          <p:cNvSpPr/>
          <p:nvPr/>
        </p:nvSpPr>
        <p:spPr>
          <a:xfrm>
            <a:off x="7982640" y="248724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37"/>
          <p:cNvSpPr/>
          <p:nvPr/>
        </p:nvSpPr>
        <p:spPr>
          <a:xfrm>
            <a:off x="8147160" y="237744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坏扇区自动重试与跳过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Shape 38"/>
          <p:cNvSpPr/>
          <p:nvPr/>
        </p:nvSpPr>
        <p:spPr>
          <a:xfrm>
            <a:off x="7982640" y="290772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39"/>
          <p:cNvSpPr/>
          <p:nvPr/>
        </p:nvSpPr>
        <p:spPr>
          <a:xfrm>
            <a:off x="8147160" y="279792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暂停 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继续 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中止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40"/>
          <p:cNvSpPr/>
          <p:nvPr/>
        </p:nvSpPr>
        <p:spPr>
          <a:xfrm>
            <a:off x="7982640" y="332856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41"/>
          <p:cNvSpPr/>
          <p:nvPr/>
        </p:nvSpPr>
        <p:spPr>
          <a:xfrm>
            <a:off x="8147160" y="3218760"/>
            <a:ext cx="270612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速度、进度与错误区域展示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42"/>
          <p:cNvSpPr/>
          <p:nvPr/>
        </p:nvSpPr>
        <p:spPr>
          <a:xfrm>
            <a:off x="594360" y="4160520"/>
            <a:ext cx="2066040" cy="1142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43"/>
          <p:cNvSpPr/>
          <p:nvPr/>
        </p:nvSpPr>
        <p:spPr>
          <a:xfrm>
            <a:off x="667440" y="43066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读取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44"/>
          <p:cNvSpPr/>
          <p:nvPr/>
        </p:nvSpPr>
        <p:spPr>
          <a:xfrm>
            <a:off x="685800" y="4681800"/>
            <a:ext cx="18831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源盘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区间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45"/>
          <p:cNvSpPr/>
          <p:nvPr/>
        </p:nvSpPr>
        <p:spPr>
          <a:xfrm>
            <a:off x="2697480" y="46407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Shape 46"/>
          <p:cNvSpPr/>
          <p:nvPr/>
        </p:nvSpPr>
        <p:spPr>
          <a:xfrm>
            <a:off x="2843640" y="4160520"/>
            <a:ext cx="2066040" cy="1142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47"/>
          <p:cNvSpPr/>
          <p:nvPr/>
        </p:nvSpPr>
        <p:spPr>
          <a:xfrm>
            <a:off x="2917080" y="43066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容错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48"/>
          <p:cNvSpPr/>
          <p:nvPr/>
        </p:nvSpPr>
        <p:spPr>
          <a:xfrm>
            <a:off x="2935080" y="4681800"/>
            <a:ext cx="18831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坏区处理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Shape 49"/>
          <p:cNvSpPr/>
          <p:nvPr/>
        </p:nvSpPr>
        <p:spPr>
          <a:xfrm>
            <a:off x="4946760" y="46407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" name="Shape 50"/>
          <p:cNvSpPr/>
          <p:nvPr/>
        </p:nvSpPr>
        <p:spPr>
          <a:xfrm>
            <a:off x="5093280" y="4160520"/>
            <a:ext cx="2066040" cy="1142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51"/>
          <p:cNvSpPr/>
          <p:nvPr/>
        </p:nvSpPr>
        <p:spPr>
          <a:xfrm>
            <a:off x="5166360" y="43066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写入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52"/>
          <p:cNvSpPr/>
          <p:nvPr/>
        </p:nvSpPr>
        <p:spPr>
          <a:xfrm>
            <a:off x="5184720" y="4681800"/>
            <a:ext cx="18831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Raw/VHDX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Shape 53"/>
          <p:cNvSpPr/>
          <p:nvPr/>
        </p:nvSpPr>
        <p:spPr>
          <a:xfrm>
            <a:off x="7196400" y="46407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54"/>
          <p:cNvSpPr/>
          <p:nvPr/>
        </p:nvSpPr>
        <p:spPr>
          <a:xfrm>
            <a:off x="7342560" y="4160520"/>
            <a:ext cx="2066040" cy="1142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55"/>
          <p:cNvSpPr/>
          <p:nvPr/>
        </p:nvSpPr>
        <p:spPr>
          <a:xfrm>
            <a:off x="7415640" y="43066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校验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56"/>
          <p:cNvSpPr/>
          <p:nvPr/>
        </p:nvSpPr>
        <p:spPr>
          <a:xfrm>
            <a:off x="7434000" y="4681800"/>
            <a:ext cx="18831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MD5/SHA256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57"/>
          <p:cNvSpPr/>
          <p:nvPr/>
        </p:nvSpPr>
        <p:spPr>
          <a:xfrm>
            <a:off x="9445680" y="464076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58"/>
          <p:cNvSpPr/>
          <p:nvPr/>
        </p:nvSpPr>
        <p:spPr>
          <a:xfrm>
            <a:off x="9592200" y="4160520"/>
            <a:ext cx="2066040" cy="11426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59"/>
          <p:cNvSpPr/>
          <p:nvPr/>
        </p:nvSpPr>
        <p:spPr>
          <a:xfrm>
            <a:off x="9665280" y="43066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复核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60"/>
          <p:cNvSpPr/>
          <p:nvPr/>
        </p:nvSpPr>
        <p:spPr>
          <a:xfrm>
            <a:off x="9683640" y="4681800"/>
            <a:ext cx="18831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写后读回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61"/>
          <p:cNvSpPr/>
          <p:nvPr/>
        </p:nvSpPr>
        <p:spPr>
          <a:xfrm>
            <a:off x="594360" y="5577840"/>
            <a:ext cx="11063880" cy="502560"/>
          </a:xfrm>
          <a:prstGeom prst="roundRect">
            <a:avLst>
              <a:gd name="adj" fmla="val 29091"/>
            </a:avLst>
          </a:prstGeom>
          <a:solidFill>
            <a:srgbClr val="eaf4fc"/>
          </a:solidFill>
          <a:ln w="9000">
            <a:solidFill>
              <a:srgbClr val="bbd9f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62"/>
          <p:cNvSpPr/>
          <p:nvPr/>
        </p:nvSpPr>
        <p:spPr>
          <a:xfrm>
            <a:off x="822960" y="566928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非标准扇区可保持原样，也可转换为标准</a:t>
            </a:r>
            <a:r>
              <a:rPr b="1" lang="en-US" sz="12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512/4096</a:t>
            </a:r>
            <a:r>
              <a:rPr b="1" lang="zh-CN" sz="12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字节扇区；企业级硬盘镜像可按真实几何继续分析。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6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Fusion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平台概览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07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D-Recovery Fusion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是什么？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达思科技基于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年数据恢复实践自主研发的新一代企业级数据恢复与存储重构平台。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Shape 12"/>
          <p:cNvSpPr/>
          <p:nvPr/>
        </p:nvSpPr>
        <p:spPr>
          <a:xfrm>
            <a:off x="6903720" y="1600200"/>
            <a:ext cx="4343040" cy="4068720"/>
          </a:xfrm>
          <a:prstGeom prst="roundRect">
            <a:avLst>
              <a:gd name="adj" fmla="val 4045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5" name="Image 0" descr="/mnt/data/_dre_ppt_assets/d_visual.jpg"/>
          <p:cNvPicPr/>
          <p:nvPr/>
        </p:nvPicPr>
        <p:blipFill>
          <a:blip r:embed="rId1"/>
          <a:stretch/>
        </p:blipFill>
        <p:spPr>
          <a:xfrm>
            <a:off x="7325640" y="1710000"/>
            <a:ext cx="3499200" cy="384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6" name="Shape 13"/>
          <p:cNvSpPr/>
          <p:nvPr/>
        </p:nvSpPr>
        <p:spPr>
          <a:xfrm>
            <a:off x="594360" y="1627560"/>
            <a:ext cx="5851800" cy="210276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Shape 14"/>
          <p:cNvSpPr/>
          <p:nvPr/>
        </p:nvSpPr>
        <p:spPr>
          <a:xfrm>
            <a:off x="795600" y="18104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5"/>
          <p:cNvSpPr/>
          <p:nvPr/>
        </p:nvSpPr>
        <p:spPr>
          <a:xfrm>
            <a:off x="795600" y="1819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DF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6"/>
          <p:cNvSpPr/>
          <p:nvPr/>
        </p:nvSpPr>
        <p:spPr>
          <a:xfrm>
            <a:off x="1344240" y="1792080"/>
            <a:ext cx="49190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统一数据源 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·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分层递进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7"/>
          <p:cNvSpPr/>
          <p:nvPr/>
        </p:nvSpPr>
        <p:spPr>
          <a:xfrm>
            <a:off x="822960" y="2267640"/>
            <a:ext cx="5394600" cy="129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31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将物理磁盘、镜像文件、</a:t>
            </a:r>
            <a:r>
              <a:rPr b="0" lang="en-US" sz="131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31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31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131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、存储池、加密卷、虚拟化环境和企业级存储纳入一套恢复体系，从底层重构到文件系统解析、校验和交付形成完整闭环。</a:t>
            </a:r>
            <a:endParaRPr b="0" lang="en-US" sz="131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18"/>
          <p:cNvSpPr/>
          <p:nvPr/>
        </p:nvSpPr>
        <p:spPr>
          <a:xfrm>
            <a:off x="594360" y="3977640"/>
            <a:ext cx="12981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19"/>
          <p:cNvSpPr/>
          <p:nvPr/>
        </p:nvSpPr>
        <p:spPr>
          <a:xfrm>
            <a:off x="740520" y="4050720"/>
            <a:ext cx="10054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20+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 20"/>
          <p:cNvSpPr/>
          <p:nvPr/>
        </p:nvSpPr>
        <p:spPr>
          <a:xfrm>
            <a:off x="740520" y="4380120"/>
            <a:ext cx="10054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21"/>
          <p:cNvSpPr/>
          <p:nvPr/>
        </p:nvSpPr>
        <p:spPr>
          <a:xfrm>
            <a:off x="2039040" y="3977640"/>
            <a:ext cx="12981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22"/>
          <p:cNvSpPr/>
          <p:nvPr/>
        </p:nvSpPr>
        <p:spPr>
          <a:xfrm>
            <a:off x="2185560" y="4050720"/>
            <a:ext cx="10054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348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23"/>
          <p:cNvSpPr/>
          <p:nvPr/>
        </p:nvSpPr>
        <p:spPr>
          <a:xfrm>
            <a:off x="2185560" y="4380120"/>
            <a:ext cx="10054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文件类型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24"/>
          <p:cNvSpPr/>
          <p:nvPr/>
        </p:nvSpPr>
        <p:spPr>
          <a:xfrm>
            <a:off x="3483720" y="3977640"/>
            <a:ext cx="12981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25"/>
          <p:cNvSpPr/>
          <p:nvPr/>
        </p:nvSpPr>
        <p:spPr>
          <a:xfrm>
            <a:off x="3630240" y="4050720"/>
            <a:ext cx="10054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18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6"/>
          <p:cNvSpPr/>
          <p:nvPr/>
        </p:nvSpPr>
        <p:spPr>
          <a:xfrm>
            <a:off x="3630240" y="4380120"/>
            <a:ext cx="10054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模式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27"/>
          <p:cNvSpPr/>
          <p:nvPr/>
        </p:nvSpPr>
        <p:spPr>
          <a:xfrm>
            <a:off x="4928760" y="3977640"/>
            <a:ext cx="129816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28"/>
          <p:cNvSpPr/>
          <p:nvPr/>
        </p:nvSpPr>
        <p:spPr>
          <a:xfrm>
            <a:off x="5074920" y="4050720"/>
            <a:ext cx="100548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4</a:t>
            </a:r>
            <a:r>
              <a:rPr b="1" lang="zh-CN" sz="220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Aptos"/>
              </a:rPr>
              <a:t>类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29"/>
          <p:cNvSpPr/>
          <p:nvPr/>
        </p:nvSpPr>
        <p:spPr>
          <a:xfrm>
            <a:off x="5074920" y="4380120"/>
            <a:ext cx="100548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企业存储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Shape 30"/>
          <p:cNvSpPr/>
          <p:nvPr/>
        </p:nvSpPr>
        <p:spPr>
          <a:xfrm>
            <a:off x="594360" y="4983480"/>
            <a:ext cx="2048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31"/>
          <p:cNvSpPr/>
          <p:nvPr/>
        </p:nvSpPr>
        <p:spPr>
          <a:xfrm>
            <a:off x="667440" y="5129640"/>
            <a:ext cx="19015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数据源层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32"/>
          <p:cNvSpPr/>
          <p:nvPr/>
        </p:nvSpPr>
        <p:spPr>
          <a:xfrm>
            <a:off x="685800" y="5504760"/>
            <a:ext cx="1865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物理盘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Shape 33"/>
          <p:cNvSpPr/>
          <p:nvPr/>
        </p:nvSpPr>
        <p:spPr>
          <a:xfrm>
            <a:off x="2679120" y="54180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34"/>
          <p:cNvSpPr/>
          <p:nvPr/>
        </p:nvSpPr>
        <p:spPr>
          <a:xfrm>
            <a:off x="2825640" y="4983480"/>
            <a:ext cx="2048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35"/>
          <p:cNvSpPr/>
          <p:nvPr/>
        </p:nvSpPr>
        <p:spPr>
          <a:xfrm>
            <a:off x="2898720" y="5129640"/>
            <a:ext cx="19015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存储重构层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36"/>
          <p:cNvSpPr/>
          <p:nvPr/>
        </p:nvSpPr>
        <p:spPr>
          <a:xfrm>
            <a:off x="2917080" y="5504760"/>
            <a:ext cx="1865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RAID/NAS/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存储池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Shape 37"/>
          <p:cNvSpPr/>
          <p:nvPr/>
        </p:nvSpPr>
        <p:spPr>
          <a:xfrm>
            <a:off x="4910400" y="54180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" name="Shape 38"/>
          <p:cNvSpPr/>
          <p:nvPr/>
        </p:nvSpPr>
        <p:spPr>
          <a:xfrm>
            <a:off x="5056560" y="4983480"/>
            <a:ext cx="2048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39"/>
          <p:cNvSpPr/>
          <p:nvPr/>
        </p:nvSpPr>
        <p:spPr>
          <a:xfrm>
            <a:off x="5129640" y="5129640"/>
            <a:ext cx="19015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分区与卷层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40"/>
          <p:cNvSpPr/>
          <p:nvPr/>
        </p:nvSpPr>
        <p:spPr>
          <a:xfrm>
            <a:off x="5148000" y="5504760"/>
            <a:ext cx="1865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GPT/MBR/LVM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41"/>
          <p:cNvSpPr/>
          <p:nvPr/>
        </p:nvSpPr>
        <p:spPr>
          <a:xfrm>
            <a:off x="7141320" y="54180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" name="Shape 42"/>
          <p:cNvSpPr/>
          <p:nvPr/>
        </p:nvSpPr>
        <p:spPr>
          <a:xfrm>
            <a:off x="7287840" y="4983480"/>
            <a:ext cx="2048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 43"/>
          <p:cNvSpPr/>
          <p:nvPr/>
        </p:nvSpPr>
        <p:spPr>
          <a:xfrm>
            <a:off x="7360920" y="5129640"/>
            <a:ext cx="19015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文件系统层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44"/>
          <p:cNvSpPr/>
          <p:nvPr/>
        </p:nvSpPr>
        <p:spPr>
          <a:xfrm>
            <a:off x="7379280" y="5504760"/>
            <a:ext cx="1865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20+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独立引擎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45"/>
          <p:cNvSpPr/>
          <p:nvPr/>
        </p:nvSpPr>
        <p:spPr>
          <a:xfrm>
            <a:off x="9372600" y="54180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" name="Shape 46"/>
          <p:cNvSpPr/>
          <p:nvPr/>
        </p:nvSpPr>
        <p:spPr>
          <a:xfrm>
            <a:off x="9518760" y="4983480"/>
            <a:ext cx="2048040" cy="10512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Text 47"/>
          <p:cNvSpPr/>
          <p:nvPr/>
        </p:nvSpPr>
        <p:spPr>
          <a:xfrm>
            <a:off x="9592200" y="5129640"/>
            <a:ext cx="19015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恢复输出层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 48"/>
          <p:cNvSpPr/>
          <p:nvPr/>
        </p:nvSpPr>
        <p:spPr>
          <a:xfrm>
            <a:off x="9610200" y="5504760"/>
            <a:ext cx="186516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导出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校验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报告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49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技术发展历程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08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二十年专注，凝聚新一代数据恢复平台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从专业数据恢复软件、数据库修复和保密检查，到企业级存储重构与职业教育。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Shape 12"/>
          <p:cNvSpPr/>
          <p:nvPr/>
        </p:nvSpPr>
        <p:spPr>
          <a:xfrm>
            <a:off x="868680" y="2971800"/>
            <a:ext cx="10058400" cy="360"/>
          </a:xfrm>
          <a:prstGeom prst="line">
            <a:avLst/>
          </a:prstGeom>
          <a:ln w="3816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Shape 13"/>
          <p:cNvSpPr/>
          <p:nvPr/>
        </p:nvSpPr>
        <p:spPr>
          <a:xfrm>
            <a:off x="777240" y="2697480"/>
            <a:ext cx="548280" cy="548280"/>
          </a:xfrm>
          <a:prstGeom prst="ellipse">
            <a:avLst/>
          </a:prstGeom>
          <a:solidFill>
            <a:srgbClr val="1877e8"/>
          </a:solidFill>
          <a:ln w="25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4"/>
          <p:cNvSpPr/>
          <p:nvPr/>
        </p:nvSpPr>
        <p:spPr>
          <a:xfrm>
            <a:off x="640080" y="278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2007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15"/>
          <p:cNvSpPr/>
          <p:nvPr/>
        </p:nvSpPr>
        <p:spPr>
          <a:xfrm>
            <a:off x="365760" y="1627560"/>
            <a:ext cx="1416960" cy="1078560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16"/>
          <p:cNvSpPr/>
          <p:nvPr/>
        </p:nvSpPr>
        <p:spPr>
          <a:xfrm>
            <a:off x="484560" y="1746360"/>
            <a:ext cx="11883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8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达思科技成立</a:t>
            </a:r>
            <a:endParaRPr b="0" lang="en-US" sz="12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 17"/>
          <p:cNvSpPr/>
          <p:nvPr/>
        </p:nvSpPr>
        <p:spPr>
          <a:xfrm>
            <a:off x="484560" y="2130480"/>
            <a:ext cx="11883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开启专业数据恢复技术研发与服务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18"/>
          <p:cNvSpPr/>
          <p:nvPr/>
        </p:nvSpPr>
        <p:spPr>
          <a:xfrm>
            <a:off x="1051560" y="2706480"/>
            <a:ext cx="360" cy="360"/>
          </a:xfrm>
          <a:prstGeom prst="line">
            <a:avLst/>
          </a:prstGeom>
          <a:ln w="1260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Shape 19"/>
          <p:cNvSpPr/>
          <p:nvPr/>
        </p:nvSpPr>
        <p:spPr>
          <a:xfrm>
            <a:off x="2606040" y="2697480"/>
            <a:ext cx="548280" cy="548280"/>
          </a:xfrm>
          <a:prstGeom prst="ellipse">
            <a:avLst/>
          </a:prstGeom>
          <a:solidFill>
            <a:srgbClr val="1877e8"/>
          </a:solidFill>
          <a:ln w="25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20"/>
          <p:cNvSpPr/>
          <p:nvPr/>
        </p:nvSpPr>
        <p:spPr>
          <a:xfrm>
            <a:off x="2468880" y="278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2008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Shape 21"/>
          <p:cNvSpPr/>
          <p:nvPr/>
        </p:nvSpPr>
        <p:spPr>
          <a:xfrm>
            <a:off x="2194560" y="3337560"/>
            <a:ext cx="1416960" cy="1078560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2"/>
          <p:cNvSpPr/>
          <p:nvPr/>
        </p:nvSpPr>
        <p:spPr>
          <a:xfrm>
            <a:off x="2313360" y="3456360"/>
            <a:ext cx="11883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8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数据恢复软件标准版</a:t>
            </a:r>
            <a:endParaRPr b="0" lang="en-US" sz="12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23"/>
          <p:cNvSpPr/>
          <p:nvPr/>
        </p:nvSpPr>
        <p:spPr>
          <a:xfrm>
            <a:off x="2313360" y="3840480"/>
            <a:ext cx="11883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建立专业数据恢复软件体系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Shape 24"/>
          <p:cNvSpPr/>
          <p:nvPr/>
        </p:nvSpPr>
        <p:spPr>
          <a:xfrm>
            <a:off x="2880360" y="3246120"/>
            <a:ext cx="360" cy="91440"/>
          </a:xfrm>
          <a:prstGeom prst="line">
            <a:avLst/>
          </a:prstGeom>
          <a:ln w="1260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Shape 25"/>
          <p:cNvSpPr/>
          <p:nvPr/>
        </p:nvSpPr>
        <p:spPr>
          <a:xfrm>
            <a:off x="4434840" y="2697480"/>
            <a:ext cx="548280" cy="548280"/>
          </a:xfrm>
          <a:prstGeom prst="ellipse">
            <a:avLst/>
          </a:prstGeom>
          <a:solidFill>
            <a:srgbClr val="1877e8"/>
          </a:solidFill>
          <a:ln w="25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26"/>
          <p:cNvSpPr/>
          <p:nvPr/>
        </p:nvSpPr>
        <p:spPr>
          <a:xfrm>
            <a:off x="4297680" y="278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2012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27"/>
          <p:cNvSpPr/>
          <p:nvPr/>
        </p:nvSpPr>
        <p:spPr>
          <a:xfrm>
            <a:off x="4023360" y="1627560"/>
            <a:ext cx="1416960" cy="1078560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28"/>
          <p:cNvSpPr/>
          <p:nvPr/>
        </p:nvSpPr>
        <p:spPr>
          <a:xfrm>
            <a:off x="4142160" y="1746360"/>
            <a:ext cx="11883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8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SQL</a:t>
            </a:r>
            <a:r>
              <a:rPr b="1" lang="zh-CN" sz="128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数据库修复软件</a:t>
            </a:r>
            <a:endParaRPr b="0" lang="en-US" sz="12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29"/>
          <p:cNvSpPr/>
          <p:nvPr/>
        </p:nvSpPr>
        <p:spPr>
          <a:xfrm>
            <a:off x="4142160" y="2130480"/>
            <a:ext cx="11883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面向数据库损坏与勒索破坏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30"/>
          <p:cNvSpPr/>
          <p:nvPr/>
        </p:nvSpPr>
        <p:spPr>
          <a:xfrm>
            <a:off x="4709160" y="2706480"/>
            <a:ext cx="360" cy="360"/>
          </a:xfrm>
          <a:prstGeom prst="line">
            <a:avLst/>
          </a:prstGeom>
          <a:ln w="1260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Shape 31"/>
          <p:cNvSpPr/>
          <p:nvPr/>
        </p:nvSpPr>
        <p:spPr>
          <a:xfrm>
            <a:off x="6263640" y="2697480"/>
            <a:ext cx="548280" cy="548280"/>
          </a:xfrm>
          <a:prstGeom prst="ellipse">
            <a:avLst/>
          </a:prstGeom>
          <a:solidFill>
            <a:srgbClr val="1877e8"/>
          </a:solidFill>
          <a:ln w="25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 32"/>
          <p:cNvSpPr/>
          <p:nvPr/>
        </p:nvSpPr>
        <p:spPr>
          <a:xfrm>
            <a:off x="6126480" y="278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2018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Shape 33"/>
          <p:cNvSpPr/>
          <p:nvPr/>
        </p:nvSpPr>
        <p:spPr>
          <a:xfrm>
            <a:off x="5852160" y="3337560"/>
            <a:ext cx="1416960" cy="1078560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34"/>
          <p:cNvSpPr/>
          <p:nvPr/>
        </p:nvSpPr>
        <p:spPr>
          <a:xfrm>
            <a:off x="5970960" y="3456360"/>
            <a:ext cx="11883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8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数码复印机保密检查</a:t>
            </a:r>
            <a:endParaRPr b="0" lang="en-US" sz="12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35"/>
          <p:cNvSpPr/>
          <p:nvPr/>
        </p:nvSpPr>
        <p:spPr>
          <a:xfrm>
            <a:off x="5970960" y="3840480"/>
            <a:ext cx="11883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服务政府与涉密数据安全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Shape 36"/>
          <p:cNvSpPr/>
          <p:nvPr/>
        </p:nvSpPr>
        <p:spPr>
          <a:xfrm>
            <a:off x="6537960" y="3246120"/>
            <a:ext cx="360" cy="91440"/>
          </a:xfrm>
          <a:prstGeom prst="line">
            <a:avLst/>
          </a:prstGeom>
          <a:ln w="1260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Shape 37"/>
          <p:cNvSpPr/>
          <p:nvPr/>
        </p:nvSpPr>
        <p:spPr>
          <a:xfrm>
            <a:off x="8092440" y="2697480"/>
            <a:ext cx="548280" cy="548280"/>
          </a:xfrm>
          <a:prstGeom prst="ellipse">
            <a:avLst/>
          </a:prstGeom>
          <a:solidFill>
            <a:srgbClr val="e84450"/>
          </a:solidFill>
          <a:ln w="25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 38"/>
          <p:cNvSpPr/>
          <p:nvPr/>
        </p:nvSpPr>
        <p:spPr>
          <a:xfrm>
            <a:off x="7955280" y="278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2026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39"/>
          <p:cNvSpPr/>
          <p:nvPr/>
        </p:nvSpPr>
        <p:spPr>
          <a:xfrm>
            <a:off x="7680960" y="1627560"/>
            <a:ext cx="1416960" cy="1078560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Text 40"/>
          <p:cNvSpPr/>
          <p:nvPr/>
        </p:nvSpPr>
        <p:spPr>
          <a:xfrm>
            <a:off x="7799760" y="1746360"/>
            <a:ext cx="11883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8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D-Recovery Fusion</a:t>
            </a:r>
            <a:endParaRPr b="0" lang="en-US" sz="12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41"/>
          <p:cNvSpPr/>
          <p:nvPr/>
        </p:nvSpPr>
        <p:spPr>
          <a:xfrm>
            <a:off x="7799760" y="2130480"/>
            <a:ext cx="11883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企业级复杂存储恢复平台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42"/>
          <p:cNvSpPr/>
          <p:nvPr/>
        </p:nvSpPr>
        <p:spPr>
          <a:xfrm>
            <a:off x="8366760" y="2706480"/>
            <a:ext cx="360" cy="360"/>
          </a:xfrm>
          <a:prstGeom prst="line">
            <a:avLst/>
          </a:prstGeom>
          <a:ln w="1260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43"/>
          <p:cNvSpPr/>
          <p:nvPr/>
        </p:nvSpPr>
        <p:spPr>
          <a:xfrm>
            <a:off x="9921240" y="2697480"/>
            <a:ext cx="548280" cy="548280"/>
          </a:xfrm>
          <a:prstGeom prst="ellipse">
            <a:avLst/>
          </a:prstGeom>
          <a:solidFill>
            <a:srgbClr val="1877e8"/>
          </a:solidFill>
          <a:ln w="25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44"/>
          <p:cNvSpPr/>
          <p:nvPr/>
        </p:nvSpPr>
        <p:spPr>
          <a:xfrm>
            <a:off x="9784080" y="278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45"/>
          <p:cNvSpPr/>
          <p:nvPr/>
        </p:nvSpPr>
        <p:spPr>
          <a:xfrm>
            <a:off x="9509760" y="3337560"/>
            <a:ext cx="1416960" cy="1078560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 46"/>
          <p:cNvSpPr/>
          <p:nvPr/>
        </p:nvSpPr>
        <p:spPr>
          <a:xfrm>
            <a:off x="9628560" y="3456360"/>
            <a:ext cx="11883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8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职业教育系统</a:t>
            </a:r>
            <a:endParaRPr b="0" lang="en-US" sz="12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 47"/>
          <p:cNvSpPr/>
          <p:nvPr/>
        </p:nvSpPr>
        <p:spPr>
          <a:xfrm>
            <a:off x="9628560" y="3840480"/>
            <a:ext cx="11883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赋能数据恢复人才培养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Shape 48"/>
          <p:cNvSpPr/>
          <p:nvPr/>
        </p:nvSpPr>
        <p:spPr>
          <a:xfrm>
            <a:off x="10195560" y="3246120"/>
            <a:ext cx="360" cy="91440"/>
          </a:xfrm>
          <a:prstGeom prst="line">
            <a:avLst/>
          </a:prstGeom>
          <a:ln w="1260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Shape 49"/>
          <p:cNvSpPr/>
          <p:nvPr/>
        </p:nvSpPr>
        <p:spPr>
          <a:xfrm>
            <a:off x="594360" y="5074920"/>
            <a:ext cx="10972440" cy="685440"/>
          </a:xfrm>
          <a:prstGeom prst="roundRect">
            <a:avLst>
              <a:gd name="adj" fmla="val 24000"/>
            </a:avLst>
          </a:prstGeom>
          <a:solidFill>
            <a:srgbClr val="eaf4fc"/>
          </a:solidFill>
          <a:ln w="10080">
            <a:solidFill>
              <a:srgbClr val="bfddf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50"/>
          <p:cNvSpPr/>
          <p:nvPr/>
        </p:nvSpPr>
        <p:spPr>
          <a:xfrm>
            <a:off x="868680" y="5257800"/>
            <a:ext cx="104238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20</a:t>
            </a:r>
            <a:r>
              <a:rPr b="1" lang="zh-CN" sz="13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年真实案例与核心技术积累，最终凝聚为</a:t>
            </a:r>
            <a:r>
              <a:rPr b="1" lang="en-US" sz="13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D-Recovery Fusion</a:t>
            </a:r>
            <a:r>
              <a:rPr b="1" lang="zh-CN" sz="13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1" lang="en-US" sz="13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1" lang="zh-CN" sz="135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软硬件一体化平台。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51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总体架构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09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一切皆数据源：重组结果可以继续向上分析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每一层输出都可作为下一层输入，复杂嵌套恢复不需要反复导出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TB/PB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级中间文件。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Shape 12"/>
          <p:cNvSpPr/>
          <p:nvPr/>
        </p:nvSpPr>
        <p:spPr>
          <a:xfrm>
            <a:off x="685800" y="1645920"/>
            <a:ext cx="5074560" cy="59400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Shape 13"/>
          <p:cNvSpPr/>
          <p:nvPr/>
        </p:nvSpPr>
        <p:spPr>
          <a:xfrm>
            <a:off x="859680" y="1755720"/>
            <a:ext cx="365400" cy="36540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 14"/>
          <p:cNvSpPr/>
          <p:nvPr/>
        </p:nvSpPr>
        <p:spPr>
          <a:xfrm>
            <a:off x="859680" y="1810440"/>
            <a:ext cx="36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b="0" lang="en-US" sz="9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Text 15"/>
          <p:cNvSpPr/>
          <p:nvPr/>
        </p:nvSpPr>
        <p:spPr>
          <a:xfrm>
            <a:off x="1371600" y="1746360"/>
            <a:ext cx="12340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3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数据源层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Text 16"/>
          <p:cNvSpPr/>
          <p:nvPr/>
        </p:nvSpPr>
        <p:spPr>
          <a:xfrm>
            <a:off x="2670120" y="1746360"/>
            <a:ext cx="2834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物理磁盘、分区、镜像文件、虚拟磁盘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Shape 17"/>
          <p:cNvSpPr/>
          <p:nvPr/>
        </p:nvSpPr>
        <p:spPr>
          <a:xfrm>
            <a:off x="685800" y="2395800"/>
            <a:ext cx="5074560" cy="59400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Shape 18"/>
          <p:cNvSpPr/>
          <p:nvPr/>
        </p:nvSpPr>
        <p:spPr>
          <a:xfrm>
            <a:off x="859680" y="2505600"/>
            <a:ext cx="365400" cy="36540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19"/>
          <p:cNvSpPr/>
          <p:nvPr/>
        </p:nvSpPr>
        <p:spPr>
          <a:xfrm>
            <a:off x="859680" y="2560320"/>
            <a:ext cx="36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b="0" lang="en-US" sz="9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0"/>
          <p:cNvSpPr/>
          <p:nvPr/>
        </p:nvSpPr>
        <p:spPr>
          <a:xfrm>
            <a:off x="1371600" y="2496240"/>
            <a:ext cx="12340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3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存储重构层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Text 21"/>
          <p:cNvSpPr/>
          <p:nvPr/>
        </p:nvSpPr>
        <p:spPr>
          <a:xfrm>
            <a:off x="2670120" y="2496240"/>
            <a:ext cx="2834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、存储池、企业存储、加密卷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Shape 22"/>
          <p:cNvSpPr/>
          <p:nvPr/>
        </p:nvSpPr>
        <p:spPr>
          <a:xfrm>
            <a:off x="685800" y="3145680"/>
            <a:ext cx="5074560" cy="59400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Shape 23"/>
          <p:cNvSpPr/>
          <p:nvPr/>
        </p:nvSpPr>
        <p:spPr>
          <a:xfrm>
            <a:off x="859680" y="3255120"/>
            <a:ext cx="365400" cy="36540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 24"/>
          <p:cNvSpPr/>
          <p:nvPr/>
        </p:nvSpPr>
        <p:spPr>
          <a:xfrm>
            <a:off x="859680" y="3310200"/>
            <a:ext cx="36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03</a:t>
            </a:r>
            <a:endParaRPr b="0" lang="en-US" sz="9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Text 25"/>
          <p:cNvSpPr/>
          <p:nvPr/>
        </p:nvSpPr>
        <p:spPr>
          <a:xfrm>
            <a:off x="1371600" y="3246120"/>
            <a:ext cx="12340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3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分区与卷层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 26"/>
          <p:cNvSpPr/>
          <p:nvPr/>
        </p:nvSpPr>
        <p:spPr>
          <a:xfrm>
            <a:off x="2670120" y="3246120"/>
            <a:ext cx="2834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MBR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LVM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LDM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等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Shape 27"/>
          <p:cNvSpPr/>
          <p:nvPr/>
        </p:nvSpPr>
        <p:spPr>
          <a:xfrm>
            <a:off x="685800" y="3895200"/>
            <a:ext cx="5074560" cy="59400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28"/>
          <p:cNvSpPr/>
          <p:nvPr/>
        </p:nvSpPr>
        <p:spPr>
          <a:xfrm>
            <a:off x="859680" y="4005000"/>
            <a:ext cx="365400" cy="36540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Text 29"/>
          <p:cNvSpPr/>
          <p:nvPr/>
        </p:nvSpPr>
        <p:spPr>
          <a:xfrm>
            <a:off x="859680" y="4060080"/>
            <a:ext cx="36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04</a:t>
            </a:r>
            <a:endParaRPr b="0" lang="en-US" sz="9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 30"/>
          <p:cNvSpPr/>
          <p:nvPr/>
        </p:nvSpPr>
        <p:spPr>
          <a:xfrm>
            <a:off x="1371600" y="3996000"/>
            <a:ext cx="12340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3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文件系统层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Text 31"/>
          <p:cNvSpPr/>
          <p:nvPr/>
        </p:nvSpPr>
        <p:spPr>
          <a:xfrm>
            <a:off x="2670120" y="3996000"/>
            <a:ext cx="2834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20+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独立解析引擎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Shape 32"/>
          <p:cNvSpPr/>
          <p:nvPr/>
        </p:nvSpPr>
        <p:spPr>
          <a:xfrm>
            <a:off x="685800" y="4645080"/>
            <a:ext cx="5074560" cy="59400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33"/>
          <p:cNvSpPr/>
          <p:nvPr/>
        </p:nvSpPr>
        <p:spPr>
          <a:xfrm>
            <a:off x="859680" y="4754880"/>
            <a:ext cx="365400" cy="365400"/>
          </a:xfrm>
          <a:prstGeom prst="ellipse">
            <a:avLst/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" name="Text 34"/>
          <p:cNvSpPr/>
          <p:nvPr/>
        </p:nvSpPr>
        <p:spPr>
          <a:xfrm>
            <a:off x="859680" y="4809600"/>
            <a:ext cx="36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05</a:t>
            </a:r>
            <a:endParaRPr b="0" lang="en-US" sz="9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35"/>
          <p:cNvSpPr/>
          <p:nvPr/>
        </p:nvSpPr>
        <p:spPr>
          <a:xfrm>
            <a:off x="1371600" y="4745880"/>
            <a:ext cx="12340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3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恢复输出层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36"/>
          <p:cNvSpPr/>
          <p:nvPr/>
        </p:nvSpPr>
        <p:spPr>
          <a:xfrm>
            <a:off x="2670120" y="4745880"/>
            <a:ext cx="2834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文件导出、哈希校验、清单与报告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Shape 37"/>
          <p:cNvSpPr/>
          <p:nvPr/>
        </p:nvSpPr>
        <p:spPr>
          <a:xfrm>
            <a:off x="6144840" y="1645920"/>
            <a:ext cx="5074560" cy="214848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38"/>
          <p:cNvSpPr/>
          <p:nvPr/>
        </p:nvSpPr>
        <p:spPr>
          <a:xfrm>
            <a:off x="634608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Text 39"/>
          <p:cNvSpPr/>
          <p:nvPr/>
        </p:nvSpPr>
        <p:spPr>
          <a:xfrm>
            <a:off x="634608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LINK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 40"/>
          <p:cNvSpPr/>
          <p:nvPr/>
        </p:nvSpPr>
        <p:spPr>
          <a:xfrm>
            <a:off x="6894720" y="1810440"/>
            <a:ext cx="4141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典型嵌套恢复链路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Shape 41"/>
          <p:cNvSpPr/>
          <p:nvPr/>
        </p:nvSpPr>
        <p:spPr>
          <a:xfrm>
            <a:off x="6400800" y="241416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42"/>
          <p:cNvSpPr/>
          <p:nvPr/>
        </p:nvSpPr>
        <p:spPr>
          <a:xfrm>
            <a:off x="6565320" y="2350008"/>
            <a:ext cx="4471200" cy="219456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 V7000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43"/>
          <p:cNvSpPr/>
          <p:nvPr/>
        </p:nvSpPr>
        <p:spPr>
          <a:xfrm>
            <a:off x="6400800" y="273420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Text 44"/>
          <p:cNvSpPr/>
          <p:nvPr/>
        </p:nvSpPr>
        <p:spPr>
          <a:xfrm>
            <a:off x="6565320" y="2670048"/>
            <a:ext cx="4471200" cy="219456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重构企业存储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Shape 45"/>
          <p:cNvSpPr/>
          <p:nvPr/>
        </p:nvSpPr>
        <p:spPr>
          <a:xfrm>
            <a:off x="6400800" y="30542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46"/>
          <p:cNvSpPr/>
          <p:nvPr/>
        </p:nvSpPr>
        <p:spPr>
          <a:xfrm>
            <a:off x="6565320" y="2990088"/>
            <a:ext cx="4471200" cy="219456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识别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VMFS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Shape 47"/>
          <p:cNvSpPr/>
          <p:nvPr/>
        </p:nvSpPr>
        <p:spPr>
          <a:xfrm>
            <a:off x="6400800" y="33742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48"/>
          <p:cNvSpPr/>
          <p:nvPr/>
        </p:nvSpPr>
        <p:spPr>
          <a:xfrm>
            <a:off x="6565320" y="3310128"/>
            <a:ext cx="4471200" cy="219456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加载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VMDK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虚拟磁盘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Shape 49"/>
          <p:cNvSpPr/>
          <p:nvPr/>
        </p:nvSpPr>
        <p:spPr>
          <a:xfrm>
            <a:off x="6400800" y="36943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50"/>
          <p:cNvSpPr/>
          <p:nvPr/>
        </p:nvSpPr>
        <p:spPr>
          <a:xfrm>
            <a:off x="6565320" y="3630168"/>
            <a:ext cx="4471200" cy="219456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解析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NTFS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并提取用户文件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Shape 51"/>
          <p:cNvSpPr/>
          <p:nvPr/>
        </p:nvSpPr>
        <p:spPr>
          <a:xfrm>
            <a:off x="6144840" y="4096440"/>
            <a:ext cx="868320" cy="114264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Text 52"/>
          <p:cNvSpPr/>
          <p:nvPr/>
        </p:nvSpPr>
        <p:spPr>
          <a:xfrm>
            <a:off x="6217920" y="4242960"/>
            <a:ext cx="7221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Text 53"/>
          <p:cNvSpPr/>
          <p:nvPr/>
        </p:nvSpPr>
        <p:spPr>
          <a:xfrm>
            <a:off x="6236280" y="4617720"/>
            <a:ext cx="685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 V7000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Shape 54"/>
          <p:cNvSpPr/>
          <p:nvPr/>
        </p:nvSpPr>
        <p:spPr>
          <a:xfrm>
            <a:off x="7049880" y="457668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" name="Shape 55"/>
          <p:cNvSpPr/>
          <p:nvPr/>
        </p:nvSpPr>
        <p:spPr>
          <a:xfrm>
            <a:off x="7196400" y="4096440"/>
            <a:ext cx="868320" cy="114264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56"/>
          <p:cNvSpPr/>
          <p:nvPr/>
        </p:nvSpPr>
        <p:spPr>
          <a:xfrm>
            <a:off x="7269480" y="4242960"/>
            <a:ext cx="7221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57"/>
          <p:cNvSpPr/>
          <p:nvPr/>
        </p:nvSpPr>
        <p:spPr>
          <a:xfrm>
            <a:off x="7287840" y="4617720"/>
            <a:ext cx="685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存储映射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Shape 58"/>
          <p:cNvSpPr/>
          <p:nvPr/>
        </p:nvSpPr>
        <p:spPr>
          <a:xfrm>
            <a:off x="8101440" y="457668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Shape 59"/>
          <p:cNvSpPr/>
          <p:nvPr/>
        </p:nvSpPr>
        <p:spPr>
          <a:xfrm>
            <a:off x="8247960" y="4096440"/>
            <a:ext cx="868320" cy="114264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60"/>
          <p:cNvSpPr/>
          <p:nvPr/>
        </p:nvSpPr>
        <p:spPr>
          <a:xfrm>
            <a:off x="8321040" y="4242960"/>
            <a:ext cx="7221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VMFS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Text 61"/>
          <p:cNvSpPr/>
          <p:nvPr/>
        </p:nvSpPr>
        <p:spPr>
          <a:xfrm>
            <a:off x="8339400" y="4617720"/>
            <a:ext cx="685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虚拟化卷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Shape 62"/>
          <p:cNvSpPr/>
          <p:nvPr/>
        </p:nvSpPr>
        <p:spPr>
          <a:xfrm>
            <a:off x="9153000" y="457668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Shape 63"/>
          <p:cNvSpPr/>
          <p:nvPr/>
        </p:nvSpPr>
        <p:spPr>
          <a:xfrm>
            <a:off x="9299520" y="4096440"/>
            <a:ext cx="868320" cy="114264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64"/>
          <p:cNvSpPr/>
          <p:nvPr/>
        </p:nvSpPr>
        <p:spPr>
          <a:xfrm>
            <a:off x="9372600" y="4242960"/>
            <a:ext cx="7221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VMDK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65"/>
          <p:cNvSpPr/>
          <p:nvPr/>
        </p:nvSpPr>
        <p:spPr>
          <a:xfrm>
            <a:off x="9390960" y="4617720"/>
            <a:ext cx="685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虚拟磁盘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Shape 66"/>
          <p:cNvSpPr/>
          <p:nvPr/>
        </p:nvSpPr>
        <p:spPr>
          <a:xfrm>
            <a:off x="10204560" y="457668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67"/>
          <p:cNvSpPr/>
          <p:nvPr/>
        </p:nvSpPr>
        <p:spPr>
          <a:xfrm>
            <a:off x="10351080" y="4096440"/>
            <a:ext cx="868320" cy="114264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 68"/>
          <p:cNvSpPr/>
          <p:nvPr/>
        </p:nvSpPr>
        <p:spPr>
          <a:xfrm>
            <a:off x="10424160" y="4242960"/>
            <a:ext cx="7221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NTFS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4" name="Text 69"/>
          <p:cNvSpPr/>
          <p:nvPr/>
        </p:nvSpPr>
        <p:spPr>
          <a:xfrm>
            <a:off x="10442520" y="4617720"/>
            <a:ext cx="68544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用户数据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Text 70"/>
          <p:cNvSpPr/>
          <p:nvPr/>
        </p:nvSpPr>
        <p:spPr>
          <a:xfrm>
            <a:off x="6217920" y="5559480"/>
            <a:ext cx="4891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同一平台内完成整条恢复链路，减少工具切换、重复扫描和中间镜像落地。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1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恢复策略与引擎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10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三级恢复策略 </a:t>
            </a: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· 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双引擎协同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从快速目录浏览到全量深度扫描，再到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348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种文件类型签名雕刻，按损坏程度逐级兜底。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Shape 12"/>
          <p:cNvSpPr/>
          <p:nvPr/>
        </p:nvSpPr>
        <p:spPr>
          <a:xfrm>
            <a:off x="594360" y="1691640"/>
            <a:ext cx="3401280" cy="21942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13"/>
          <p:cNvSpPr/>
          <p:nvPr/>
        </p:nvSpPr>
        <p:spPr>
          <a:xfrm>
            <a:off x="594360" y="1691640"/>
            <a:ext cx="3401280" cy="54360"/>
          </a:xfrm>
          <a:prstGeom prst="rect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" name="Shape 14"/>
          <p:cNvSpPr/>
          <p:nvPr/>
        </p:nvSpPr>
        <p:spPr>
          <a:xfrm>
            <a:off x="79560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15"/>
          <p:cNvSpPr/>
          <p:nvPr/>
        </p:nvSpPr>
        <p:spPr>
          <a:xfrm>
            <a:off x="79560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16"/>
          <p:cNvSpPr/>
          <p:nvPr/>
        </p:nvSpPr>
        <p:spPr>
          <a:xfrm>
            <a:off x="1344240" y="185616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01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懒加载浏览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Shape 17"/>
          <p:cNvSpPr/>
          <p:nvPr/>
        </p:nvSpPr>
        <p:spPr>
          <a:xfrm>
            <a:off x="850320" y="24598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" name="Text 18"/>
          <p:cNvSpPr/>
          <p:nvPr/>
        </p:nvSpPr>
        <p:spPr>
          <a:xfrm>
            <a:off x="1014840" y="23500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元数据结构基本完整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Shape 19"/>
          <p:cNvSpPr/>
          <p:nvPr/>
        </p:nvSpPr>
        <p:spPr>
          <a:xfrm>
            <a:off x="850320" y="29170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" name="Text 20"/>
          <p:cNvSpPr/>
          <p:nvPr/>
        </p:nvSpPr>
        <p:spPr>
          <a:xfrm>
            <a:off x="1014840" y="28072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打开分区即显示目录树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Shape 21"/>
          <p:cNvSpPr/>
          <p:nvPr/>
        </p:nvSpPr>
        <p:spPr>
          <a:xfrm>
            <a:off x="850320" y="33742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22"/>
          <p:cNvSpPr/>
          <p:nvPr/>
        </p:nvSpPr>
        <p:spPr>
          <a:xfrm>
            <a:off x="1014840" y="32644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无需全盘扫描，秒级确认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Shape 23"/>
          <p:cNvSpPr/>
          <p:nvPr/>
        </p:nvSpPr>
        <p:spPr>
          <a:xfrm>
            <a:off x="4389120" y="1691640"/>
            <a:ext cx="3401280" cy="21942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Shape 24"/>
          <p:cNvSpPr/>
          <p:nvPr/>
        </p:nvSpPr>
        <p:spPr>
          <a:xfrm>
            <a:off x="4389120" y="1691640"/>
            <a:ext cx="3401280" cy="54360"/>
          </a:xfrm>
          <a:prstGeom prst="rect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25"/>
          <p:cNvSpPr/>
          <p:nvPr/>
        </p:nvSpPr>
        <p:spPr>
          <a:xfrm>
            <a:off x="459036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Text 26"/>
          <p:cNvSpPr/>
          <p:nvPr/>
        </p:nvSpPr>
        <p:spPr>
          <a:xfrm>
            <a:off x="459036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Text 27"/>
          <p:cNvSpPr/>
          <p:nvPr/>
        </p:nvSpPr>
        <p:spPr>
          <a:xfrm>
            <a:off x="5139000" y="185616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02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全量深度扫描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Shape 28"/>
          <p:cNvSpPr/>
          <p:nvPr/>
        </p:nvSpPr>
        <p:spPr>
          <a:xfrm>
            <a:off x="4645080" y="245988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29"/>
          <p:cNvSpPr/>
          <p:nvPr/>
        </p:nvSpPr>
        <p:spPr>
          <a:xfrm>
            <a:off x="4809600" y="23500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目录结构损坏或文件被删除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Shape 30"/>
          <p:cNvSpPr/>
          <p:nvPr/>
        </p:nvSpPr>
        <p:spPr>
          <a:xfrm>
            <a:off x="4645080" y="291708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31"/>
          <p:cNvSpPr/>
          <p:nvPr/>
        </p:nvSpPr>
        <p:spPr>
          <a:xfrm>
            <a:off x="4809600" y="28072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扫描</a:t>
            </a:r>
            <a:r>
              <a:rPr b="0" lang="en-US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MFT</a:t>
            </a: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inode</a:t>
            </a: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与日志残留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Shape 32"/>
          <p:cNvSpPr/>
          <p:nvPr/>
        </p:nvSpPr>
        <p:spPr>
          <a:xfrm>
            <a:off x="4645080" y="337428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33"/>
          <p:cNvSpPr/>
          <p:nvPr/>
        </p:nvSpPr>
        <p:spPr>
          <a:xfrm>
            <a:off x="4809600" y="32644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重建目录关系与可恢复清单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Shape 34"/>
          <p:cNvSpPr/>
          <p:nvPr/>
        </p:nvSpPr>
        <p:spPr>
          <a:xfrm>
            <a:off x="8183880" y="1691640"/>
            <a:ext cx="3401280" cy="21942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Shape 35"/>
          <p:cNvSpPr/>
          <p:nvPr/>
        </p:nvSpPr>
        <p:spPr>
          <a:xfrm>
            <a:off x="8183880" y="1691640"/>
            <a:ext cx="3401280" cy="54360"/>
          </a:xfrm>
          <a:prstGeom prst="rect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Shape 36"/>
          <p:cNvSpPr/>
          <p:nvPr/>
        </p:nvSpPr>
        <p:spPr>
          <a:xfrm>
            <a:off x="838512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Text 37"/>
          <p:cNvSpPr/>
          <p:nvPr/>
        </p:nvSpPr>
        <p:spPr>
          <a:xfrm>
            <a:off x="838512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C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Text 38"/>
          <p:cNvSpPr/>
          <p:nvPr/>
        </p:nvSpPr>
        <p:spPr>
          <a:xfrm>
            <a:off x="8933760" y="185616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03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签名雕刻恢复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Shape 39"/>
          <p:cNvSpPr/>
          <p:nvPr/>
        </p:nvSpPr>
        <p:spPr>
          <a:xfrm>
            <a:off x="8439840" y="245988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Text 40"/>
          <p:cNvSpPr/>
          <p:nvPr/>
        </p:nvSpPr>
        <p:spPr>
          <a:xfrm>
            <a:off x="8604360" y="23500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文件系统严重损坏或未知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Shape 41"/>
          <p:cNvSpPr/>
          <p:nvPr/>
        </p:nvSpPr>
        <p:spPr>
          <a:xfrm>
            <a:off x="8439840" y="291708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9" name="Text 42"/>
          <p:cNvSpPr/>
          <p:nvPr/>
        </p:nvSpPr>
        <p:spPr>
          <a:xfrm>
            <a:off x="8604360" y="28072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不依赖原目录结构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0" name="Shape 43"/>
          <p:cNvSpPr/>
          <p:nvPr/>
        </p:nvSpPr>
        <p:spPr>
          <a:xfrm>
            <a:off x="8439840" y="337428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44"/>
          <p:cNvSpPr/>
          <p:nvPr/>
        </p:nvSpPr>
        <p:spPr>
          <a:xfrm>
            <a:off x="8604360" y="32644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按</a:t>
            </a:r>
            <a:r>
              <a:rPr b="0" lang="en-US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348</a:t>
            </a:r>
            <a:r>
              <a:rPr b="0" lang="zh-CN" sz="11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种类型特征从扇区识别</a:t>
            </a:r>
            <a:endParaRPr b="0" lang="en-US" sz="11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45"/>
          <p:cNvSpPr/>
          <p:nvPr/>
        </p:nvSpPr>
        <p:spPr>
          <a:xfrm>
            <a:off x="594360" y="4297680"/>
            <a:ext cx="5257440" cy="1416960"/>
          </a:xfrm>
          <a:prstGeom prst="roundRect">
            <a:avLst>
              <a:gd name="adj" fmla="val 1161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Shape 46"/>
          <p:cNvSpPr/>
          <p:nvPr/>
        </p:nvSpPr>
        <p:spPr>
          <a:xfrm>
            <a:off x="795600" y="44805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Text 47"/>
          <p:cNvSpPr/>
          <p:nvPr/>
        </p:nvSpPr>
        <p:spPr>
          <a:xfrm>
            <a:off x="795600" y="44895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CORE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5" name="Text 48"/>
          <p:cNvSpPr/>
          <p:nvPr/>
        </p:nvSpPr>
        <p:spPr>
          <a:xfrm>
            <a:off x="1344240" y="4462200"/>
            <a:ext cx="43246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自研深度引擎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6" name="Text 49"/>
          <p:cNvSpPr/>
          <p:nvPr/>
        </p:nvSpPr>
        <p:spPr>
          <a:xfrm>
            <a:off x="822960" y="4937760"/>
            <a:ext cx="480024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20+</a:t>
            </a:r>
            <a:r>
              <a:rPr b="0" lang="zh-CN" sz="11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个独立文件系统扫描器，负责深度解析、删除恢复、目录树重建、预览与批量提取。</a:t>
            </a:r>
            <a:endParaRPr b="0" lang="en-US" sz="11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Shape 50"/>
          <p:cNvSpPr/>
          <p:nvPr/>
        </p:nvSpPr>
        <p:spPr>
          <a:xfrm>
            <a:off x="6309360" y="4297680"/>
            <a:ext cx="5257440" cy="1416960"/>
          </a:xfrm>
          <a:prstGeom prst="roundRect">
            <a:avLst>
              <a:gd name="adj" fmla="val 1161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Shape 51"/>
          <p:cNvSpPr/>
          <p:nvPr/>
        </p:nvSpPr>
        <p:spPr>
          <a:xfrm>
            <a:off x="6510600" y="44805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Text 52"/>
          <p:cNvSpPr/>
          <p:nvPr/>
        </p:nvSpPr>
        <p:spPr>
          <a:xfrm>
            <a:off x="6510600" y="44895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348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Text 53"/>
          <p:cNvSpPr/>
          <p:nvPr/>
        </p:nvSpPr>
        <p:spPr>
          <a:xfrm>
            <a:off x="7059240" y="4462200"/>
            <a:ext cx="43246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TestDisk / PhotoRec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技术基座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Text 54"/>
          <p:cNvSpPr/>
          <p:nvPr/>
        </p:nvSpPr>
        <p:spPr>
          <a:xfrm>
            <a:off x="6537960" y="4937760"/>
            <a:ext cx="480024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提供分区表识别兜底、统一磁盘抽象，以及</a:t>
            </a:r>
            <a:r>
              <a:rPr b="0" lang="en-US" sz="11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348</a:t>
            </a:r>
            <a:r>
              <a:rPr b="0" lang="zh-CN" sz="11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种文件类型签名模块。</a:t>
            </a:r>
            <a:endParaRPr b="0" lang="en-US" sz="11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 55"/>
          <p:cNvSpPr/>
          <p:nvPr/>
        </p:nvSpPr>
        <p:spPr>
          <a:xfrm>
            <a:off x="685800" y="5925240"/>
            <a:ext cx="108810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两套引擎通过</a:t>
            </a:r>
            <a:r>
              <a:rPr b="1" lang="en-US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C++</a:t>
            </a: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适配层统一接入</a:t>
            </a:r>
            <a:r>
              <a:rPr b="1" lang="en-US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Qt</a:t>
            </a: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界面，形成一致的数据源、目录树和恢复输出体验。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56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5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分区与卷恢复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0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3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11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4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分区、卷管理与历史卷重建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处理分区误删、分区表损坏、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GPT/MBR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互转失败、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Ghost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误操作和分区变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RAW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等场景。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6" name="Shape 12"/>
          <p:cNvSpPr/>
          <p:nvPr/>
        </p:nvSpPr>
        <p:spPr>
          <a:xfrm>
            <a:off x="594360" y="1700640"/>
            <a:ext cx="5166000" cy="1663920"/>
          </a:xfrm>
          <a:prstGeom prst="roundRect">
            <a:avLst>
              <a:gd name="adj" fmla="val 989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7" name="Shape 13"/>
          <p:cNvSpPr/>
          <p:nvPr/>
        </p:nvSpPr>
        <p:spPr>
          <a:xfrm>
            <a:off x="795600" y="1883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14"/>
          <p:cNvSpPr/>
          <p:nvPr/>
        </p:nvSpPr>
        <p:spPr>
          <a:xfrm>
            <a:off x="795600" y="18928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PT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15"/>
          <p:cNvSpPr/>
          <p:nvPr/>
        </p:nvSpPr>
        <p:spPr>
          <a:xfrm>
            <a:off x="1344240" y="186552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多种分区与卷管理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0" name="Shape 16"/>
          <p:cNvSpPr/>
          <p:nvPr/>
        </p:nvSpPr>
        <p:spPr>
          <a:xfrm>
            <a:off x="850320" y="24688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1" name="Text 17"/>
          <p:cNvSpPr/>
          <p:nvPr/>
        </p:nvSpPr>
        <p:spPr>
          <a:xfrm>
            <a:off x="1014840" y="235908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MBR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APM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Sun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Xbox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Humax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2" name="Shape 18"/>
          <p:cNvSpPr/>
          <p:nvPr/>
        </p:nvSpPr>
        <p:spPr>
          <a:xfrm>
            <a:off x="850320" y="288036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3" name="Text 19"/>
          <p:cNvSpPr/>
          <p:nvPr/>
        </p:nvSpPr>
        <p:spPr>
          <a:xfrm>
            <a:off x="1014840" y="277056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LDM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LVM/LVM2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BSD Disklabel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AIX LVM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Shape 20"/>
          <p:cNvSpPr/>
          <p:nvPr/>
        </p:nvSpPr>
        <p:spPr>
          <a:xfrm>
            <a:off x="6108120" y="1700640"/>
            <a:ext cx="5166000" cy="1663920"/>
          </a:xfrm>
          <a:prstGeom prst="roundRect">
            <a:avLst>
              <a:gd name="adj" fmla="val 989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5" name="Shape 21"/>
          <p:cNvSpPr/>
          <p:nvPr/>
        </p:nvSpPr>
        <p:spPr>
          <a:xfrm>
            <a:off x="6309360" y="1883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6" name="Text 22"/>
          <p:cNvSpPr/>
          <p:nvPr/>
        </p:nvSpPr>
        <p:spPr>
          <a:xfrm>
            <a:off x="6309360" y="18928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ARB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Text 23"/>
          <p:cNvSpPr/>
          <p:nvPr/>
        </p:nvSpPr>
        <p:spPr>
          <a:xfrm>
            <a:off x="6858000" y="186552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GPT / MBR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仲裁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Shape 24"/>
          <p:cNvSpPr/>
          <p:nvPr/>
        </p:nvSpPr>
        <p:spPr>
          <a:xfrm>
            <a:off x="6364080" y="246888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25"/>
          <p:cNvSpPr/>
          <p:nvPr/>
        </p:nvSpPr>
        <p:spPr>
          <a:xfrm>
            <a:off x="6528960" y="235908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主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损坏时比对备份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与残留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MBR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Shape 26"/>
          <p:cNvSpPr/>
          <p:nvPr/>
        </p:nvSpPr>
        <p:spPr>
          <a:xfrm>
            <a:off x="6364080" y="288036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1" name="Text 27"/>
          <p:cNvSpPr/>
          <p:nvPr/>
        </p:nvSpPr>
        <p:spPr>
          <a:xfrm>
            <a:off x="6528960" y="277056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保留残留分区候选供工程师选择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2" name="Shape 28"/>
          <p:cNvSpPr/>
          <p:nvPr/>
        </p:nvSpPr>
        <p:spPr>
          <a:xfrm>
            <a:off x="594360" y="3694320"/>
            <a:ext cx="5166000" cy="1663920"/>
          </a:xfrm>
          <a:prstGeom prst="roundRect">
            <a:avLst>
              <a:gd name="adj" fmla="val 989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Shape 29"/>
          <p:cNvSpPr/>
          <p:nvPr/>
        </p:nvSpPr>
        <p:spPr>
          <a:xfrm>
            <a:off x="795600" y="38772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4" name="Text 30"/>
          <p:cNvSpPr/>
          <p:nvPr/>
        </p:nvSpPr>
        <p:spPr>
          <a:xfrm>
            <a:off x="795600" y="38862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HIS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5" name="Text 31"/>
          <p:cNvSpPr/>
          <p:nvPr/>
        </p:nvSpPr>
        <p:spPr>
          <a:xfrm>
            <a:off x="1344240" y="385884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分层历史卷搜索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Shape 32"/>
          <p:cNvSpPr/>
          <p:nvPr/>
        </p:nvSpPr>
        <p:spPr>
          <a:xfrm>
            <a:off x="850320" y="446220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33"/>
          <p:cNvSpPr/>
          <p:nvPr/>
        </p:nvSpPr>
        <p:spPr>
          <a:xfrm>
            <a:off x="1014840" y="435240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按签名有界重建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34"/>
          <p:cNvSpPr/>
          <p:nvPr/>
        </p:nvSpPr>
        <p:spPr>
          <a:xfrm>
            <a:off x="850320" y="487368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9" name="Text 35"/>
          <p:cNvSpPr/>
          <p:nvPr/>
        </p:nvSpPr>
        <p:spPr>
          <a:xfrm>
            <a:off x="1014840" y="476388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未分配空间探测历史卷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0" name="Shape 36"/>
          <p:cNvSpPr/>
          <p:nvPr/>
        </p:nvSpPr>
        <p:spPr>
          <a:xfrm>
            <a:off x="850320" y="528516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1" name="Text 37"/>
          <p:cNvSpPr/>
          <p:nvPr/>
        </p:nvSpPr>
        <p:spPr>
          <a:xfrm>
            <a:off x="1014840" y="517536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从盘头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盘尾反推整盘历史卷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Shape 38"/>
          <p:cNvSpPr/>
          <p:nvPr/>
        </p:nvSpPr>
        <p:spPr>
          <a:xfrm>
            <a:off x="6108120" y="3694320"/>
            <a:ext cx="5166000" cy="1663920"/>
          </a:xfrm>
          <a:prstGeom prst="roundRect">
            <a:avLst>
              <a:gd name="adj" fmla="val 989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Shape 39"/>
          <p:cNvSpPr/>
          <p:nvPr/>
        </p:nvSpPr>
        <p:spPr>
          <a:xfrm>
            <a:off x="6309360" y="38772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4" name="Text 40"/>
          <p:cNvSpPr/>
          <p:nvPr/>
        </p:nvSpPr>
        <p:spPr>
          <a:xfrm>
            <a:off x="6309360" y="38862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RAW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Text 41"/>
          <p:cNvSpPr/>
          <p:nvPr/>
        </p:nvSpPr>
        <p:spPr>
          <a:xfrm>
            <a:off x="6858000" y="385884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裸文件系统检测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6" name="Shape 42"/>
          <p:cNvSpPr/>
          <p:nvPr/>
        </p:nvSpPr>
        <p:spPr>
          <a:xfrm>
            <a:off x="6364080" y="446220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7" name="Text 43"/>
          <p:cNvSpPr/>
          <p:nvPr/>
        </p:nvSpPr>
        <p:spPr>
          <a:xfrm>
            <a:off x="6528960" y="435240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40+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文件系统特征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Shape 44"/>
          <p:cNvSpPr/>
          <p:nvPr/>
        </p:nvSpPr>
        <p:spPr>
          <a:xfrm>
            <a:off x="6364080" y="487368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 45"/>
          <p:cNvSpPr/>
          <p:nvPr/>
        </p:nvSpPr>
        <p:spPr>
          <a:xfrm>
            <a:off x="6528960" y="4763880"/>
            <a:ext cx="4562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无分区表的</a:t>
            </a:r>
            <a:r>
              <a:rPr b="0" lang="en-US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RAID/LVM</a:t>
            </a:r>
            <a:r>
              <a:rPr b="0" lang="zh-CN" sz="11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虚拟盘可直接识别</a:t>
            </a:r>
            <a:endParaRPr b="0" lang="en-US" sz="11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Shape 46"/>
          <p:cNvSpPr/>
          <p:nvPr/>
        </p:nvSpPr>
        <p:spPr>
          <a:xfrm>
            <a:off x="594360" y="5532120"/>
            <a:ext cx="2066040" cy="73116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Text 47"/>
          <p:cNvSpPr/>
          <p:nvPr/>
        </p:nvSpPr>
        <p:spPr>
          <a:xfrm>
            <a:off x="667440" y="56782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磁盘</a:t>
            </a:r>
            <a:r>
              <a:rPr b="1" lang="en-US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镜像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2" name="Text 48"/>
          <p:cNvSpPr/>
          <p:nvPr/>
        </p:nvSpPr>
        <p:spPr>
          <a:xfrm>
            <a:off x="685800" y="6053400"/>
            <a:ext cx="188316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统一数据源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3" name="Shape 49"/>
          <p:cNvSpPr/>
          <p:nvPr/>
        </p:nvSpPr>
        <p:spPr>
          <a:xfrm>
            <a:off x="2697480" y="580644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4" name="Shape 50"/>
          <p:cNvSpPr/>
          <p:nvPr/>
        </p:nvSpPr>
        <p:spPr>
          <a:xfrm>
            <a:off x="2843640" y="5532120"/>
            <a:ext cx="2066040" cy="73116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5" name="Text 51"/>
          <p:cNvSpPr/>
          <p:nvPr/>
        </p:nvSpPr>
        <p:spPr>
          <a:xfrm>
            <a:off x="2917080" y="56782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分区表识别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52"/>
          <p:cNvSpPr/>
          <p:nvPr/>
        </p:nvSpPr>
        <p:spPr>
          <a:xfrm>
            <a:off x="2935080" y="6053400"/>
            <a:ext cx="188316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GPT/MBR/APM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Shape 53"/>
          <p:cNvSpPr/>
          <p:nvPr/>
        </p:nvSpPr>
        <p:spPr>
          <a:xfrm>
            <a:off x="4946760" y="580644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8" name="Shape 54"/>
          <p:cNvSpPr/>
          <p:nvPr/>
        </p:nvSpPr>
        <p:spPr>
          <a:xfrm>
            <a:off x="5093280" y="5532120"/>
            <a:ext cx="2066040" cy="73116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 55"/>
          <p:cNvSpPr/>
          <p:nvPr/>
        </p:nvSpPr>
        <p:spPr>
          <a:xfrm>
            <a:off x="5166360" y="56782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证据仲裁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Text 56"/>
          <p:cNvSpPr/>
          <p:nvPr/>
        </p:nvSpPr>
        <p:spPr>
          <a:xfrm>
            <a:off x="5184720" y="6053400"/>
            <a:ext cx="188316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主表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备份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残留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1" name="Shape 57"/>
          <p:cNvSpPr/>
          <p:nvPr/>
        </p:nvSpPr>
        <p:spPr>
          <a:xfrm>
            <a:off x="7196400" y="580644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2" name="Shape 58"/>
          <p:cNvSpPr/>
          <p:nvPr/>
        </p:nvSpPr>
        <p:spPr>
          <a:xfrm>
            <a:off x="7342560" y="5532120"/>
            <a:ext cx="2066040" cy="73116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Text 59"/>
          <p:cNvSpPr/>
          <p:nvPr/>
        </p:nvSpPr>
        <p:spPr>
          <a:xfrm>
            <a:off x="7415640" y="56782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历史卷重建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4" name="Text 60"/>
          <p:cNvSpPr/>
          <p:nvPr/>
        </p:nvSpPr>
        <p:spPr>
          <a:xfrm>
            <a:off x="7434000" y="6053400"/>
            <a:ext cx="188316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签名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空洞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盘尾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5" name="Shape 61"/>
          <p:cNvSpPr/>
          <p:nvPr/>
        </p:nvSpPr>
        <p:spPr>
          <a:xfrm>
            <a:off x="9445680" y="580644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6" name="Shape 62"/>
          <p:cNvSpPr/>
          <p:nvPr/>
        </p:nvSpPr>
        <p:spPr>
          <a:xfrm>
            <a:off x="9592200" y="5532120"/>
            <a:ext cx="2066040" cy="73116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63"/>
          <p:cNvSpPr/>
          <p:nvPr/>
        </p:nvSpPr>
        <p:spPr>
          <a:xfrm>
            <a:off x="9665280" y="56782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文件系统恢复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Text 64"/>
          <p:cNvSpPr/>
          <p:nvPr/>
        </p:nvSpPr>
        <p:spPr>
          <a:xfrm>
            <a:off x="9683640" y="6053400"/>
            <a:ext cx="188316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目录与文件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Text 65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文件系统恢复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9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12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20+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独立文件系统引擎：覆盖六大技术生态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不仅识别格式，还提供目录树浏览、文件预览、深度扫描、删除恢复与批量提取。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Shape 12"/>
          <p:cNvSpPr/>
          <p:nvPr/>
        </p:nvSpPr>
        <p:spPr>
          <a:xfrm>
            <a:off x="594360" y="1682640"/>
            <a:ext cx="3437640" cy="1645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3" name="Shape 13"/>
          <p:cNvSpPr/>
          <p:nvPr/>
        </p:nvSpPr>
        <p:spPr>
          <a:xfrm>
            <a:off x="795600" y="1865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Text 14"/>
          <p:cNvSpPr/>
          <p:nvPr/>
        </p:nvSpPr>
        <p:spPr>
          <a:xfrm>
            <a:off x="795600" y="1874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WIN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5" name="Text 15"/>
          <p:cNvSpPr/>
          <p:nvPr/>
        </p:nvSpPr>
        <p:spPr>
          <a:xfrm>
            <a:off x="1344240" y="1847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Windows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6" name="Text 16"/>
          <p:cNvSpPr/>
          <p:nvPr/>
        </p:nvSpPr>
        <p:spPr>
          <a:xfrm>
            <a:off x="822960" y="2322720"/>
            <a:ext cx="298044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NTFS · ReFS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FAT12/16/32 · exFAT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Shape 17"/>
          <p:cNvSpPr/>
          <p:nvPr/>
        </p:nvSpPr>
        <p:spPr>
          <a:xfrm>
            <a:off x="4325040" y="1682640"/>
            <a:ext cx="3437640" cy="1645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Shape 18"/>
          <p:cNvSpPr/>
          <p:nvPr/>
        </p:nvSpPr>
        <p:spPr>
          <a:xfrm>
            <a:off x="4526280" y="1865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9" name="Text 19"/>
          <p:cNvSpPr/>
          <p:nvPr/>
        </p:nvSpPr>
        <p:spPr>
          <a:xfrm>
            <a:off x="4526280" y="1874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LNX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Text 20"/>
          <p:cNvSpPr/>
          <p:nvPr/>
        </p:nvSpPr>
        <p:spPr>
          <a:xfrm>
            <a:off x="5074920" y="1847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1" name="Text 21"/>
          <p:cNvSpPr/>
          <p:nvPr/>
        </p:nvSpPr>
        <p:spPr>
          <a:xfrm>
            <a:off x="4553640" y="2322720"/>
            <a:ext cx="298044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Ext2/3/4 · XFS · Btrfs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ZFS · JFS · F2FS · ReiserFS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2" name="Shape 22"/>
          <p:cNvSpPr/>
          <p:nvPr/>
        </p:nvSpPr>
        <p:spPr>
          <a:xfrm>
            <a:off x="8055720" y="1682640"/>
            <a:ext cx="3437640" cy="1645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Shape 23"/>
          <p:cNvSpPr/>
          <p:nvPr/>
        </p:nvSpPr>
        <p:spPr>
          <a:xfrm>
            <a:off x="8256960" y="1865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4" name="Text 24"/>
          <p:cNvSpPr/>
          <p:nvPr/>
        </p:nvSpPr>
        <p:spPr>
          <a:xfrm>
            <a:off x="8256960" y="1874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MAC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Text 25"/>
          <p:cNvSpPr/>
          <p:nvPr/>
        </p:nvSpPr>
        <p:spPr>
          <a:xfrm>
            <a:off x="8805600" y="1847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macOS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Text 26"/>
          <p:cNvSpPr/>
          <p:nvPr/>
        </p:nvSpPr>
        <p:spPr>
          <a:xfrm>
            <a:off x="8284320" y="2322720"/>
            <a:ext cx="298044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APFS · HFS/HFS+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APFS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快照与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FileVault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7" name="Shape 27"/>
          <p:cNvSpPr/>
          <p:nvPr/>
        </p:nvSpPr>
        <p:spPr>
          <a:xfrm>
            <a:off x="594360" y="3648600"/>
            <a:ext cx="3437640" cy="1645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8" name="Shape 28"/>
          <p:cNvSpPr/>
          <p:nvPr/>
        </p:nvSpPr>
        <p:spPr>
          <a:xfrm>
            <a:off x="795600" y="38314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29"/>
          <p:cNvSpPr/>
          <p:nvPr/>
        </p:nvSpPr>
        <p:spPr>
          <a:xfrm>
            <a:off x="795600" y="38404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UNX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Text 30"/>
          <p:cNvSpPr/>
          <p:nvPr/>
        </p:nvSpPr>
        <p:spPr>
          <a:xfrm>
            <a:off x="1344240" y="38131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Unix / BSD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1" name="Text 31"/>
          <p:cNvSpPr/>
          <p:nvPr/>
        </p:nvSpPr>
        <p:spPr>
          <a:xfrm>
            <a:off x="822960" y="4288680"/>
            <a:ext cx="298044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UFS/UFS2 · AIX JFS1/JFS2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VxFS 2-7 · 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大小端兼容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Shape 32"/>
          <p:cNvSpPr/>
          <p:nvPr/>
        </p:nvSpPr>
        <p:spPr>
          <a:xfrm>
            <a:off x="4325040" y="3648600"/>
            <a:ext cx="3437640" cy="1645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Shape 33"/>
          <p:cNvSpPr/>
          <p:nvPr/>
        </p:nvSpPr>
        <p:spPr>
          <a:xfrm>
            <a:off x="4526280" y="38314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4" name="Text 34"/>
          <p:cNvSpPr/>
          <p:nvPr/>
        </p:nvSpPr>
        <p:spPr>
          <a:xfrm>
            <a:off x="4526280" y="38404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VM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5" name="Text 35"/>
          <p:cNvSpPr/>
          <p:nvPr/>
        </p:nvSpPr>
        <p:spPr>
          <a:xfrm>
            <a:off x="5074920" y="38131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虚拟化 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集群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6" name="Text 36"/>
          <p:cNvSpPr/>
          <p:nvPr/>
        </p:nvSpPr>
        <p:spPr>
          <a:xfrm>
            <a:off x="4553640" y="4288680"/>
            <a:ext cx="298044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VMFS5/6 · GFS2 · OCFS1/2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重组虚拟盘继续解析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Shape 37"/>
          <p:cNvSpPr/>
          <p:nvPr/>
        </p:nvSpPr>
        <p:spPr>
          <a:xfrm>
            <a:off x="8055720" y="3648600"/>
            <a:ext cx="3437640" cy="1645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Shape 38"/>
          <p:cNvSpPr/>
          <p:nvPr/>
        </p:nvSpPr>
        <p:spPr>
          <a:xfrm>
            <a:off x="8256960" y="38314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9" name="Text 39"/>
          <p:cNvSpPr/>
          <p:nvPr/>
        </p:nvSpPr>
        <p:spPr>
          <a:xfrm>
            <a:off x="8256960" y="38404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ISO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0" name="Text 40"/>
          <p:cNvSpPr/>
          <p:nvPr/>
        </p:nvSpPr>
        <p:spPr>
          <a:xfrm>
            <a:off x="8805600" y="38131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光盘 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兜底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Text 41"/>
          <p:cNvSpPr/>
          <p:nvPr/>
        </p:nvSpPr>
        <p:spPr>
          <a:xfrm>
            <a:off x="8284320" y="4288680"/>
            <a:ext cx="298044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ISO9660 · UDF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40+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裸文件系统特征 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· 348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签名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2" name="Shape 42"/>
          <p:cNvSpPr/>
          <p:nvPr/>
        </p:nvSpPr>
        <p:spPr>
          <a:xfrm>
            <a:off x="594360" y="5596200"/>
            <a:ext cx="11063880" cy="529920"/>
          </a:xfrm>
          <a:prstGeom prst="roundRect">
            <a:avLst>
              <a:gd name="adj" fmla="val 27586"/>
            </a:avLst>
          </a:prstGeom>
          <a:solidFill>
            <a:srgbClr val="fff7e8"/>
          </a:solidFill>
          <a:ln w="9000">
            <a:solidFill>
              <a:srgbClr val="f4d9a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3" name="Text 43"/>
          <p:cNvSpPr/>
          <p:nvPr/>
        </p:nvSpPr>
        <p:spPr>
          <a:xfrm>
            <a:off x="804600" y="5715000"/>
            <a:ext cx="1065240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30" strike="noStrike" u="none">
                <a:solidFill>
                  <a:srgbClr val="805a18"/>
                </a:solidFill>
                <a:effectLst/>
                <a:uFillTx/>
                <a:latin typeface="Microsoft YaHei"/>
                <a:ea typeface="Microsoft YaHei"/>
              </a:rPr>
              <a:t>真正的价值在于：即使文件系统嵌套在</a:t>
            </a:r>
            <a:r>
              <a:rPr b="1" lang="en-US" sz="1230" strike="noStrike" u="none">
                <a:solidFill>
                  <a:srgbClr val="805a18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1230" strike="noStrike" u="none">
                <a:solidFill>
                  <a:srgbClr val="805a18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1" lang="en-US" sz="1230" strike="noStrike" u="none">
                <a:solidFill>
                  <a:srgbClr val="805a18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1" lang="zh-CN" sz="1230" strike="noStrike" u="none">
                <a:solidFill>
                  <a:srgbClr val="805a18"/>
                </a:solidFill>
                <a:effectLst/>
                <a:uFillTx/>
                <a:latin typeface="Microsoft YaHei"/>
                <a:ea typeface="Microsoft YaHei"/>
              </a:rPr>
              <a:t>、虚拟磁盘或加密卷中，仍可继续向上解析。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4" name="Text 44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删除与历史数据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13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删除文件与历史数据深度恢复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针对不同文件系统的元数据、日志、索引与写时复制特性，提供差异化恢复路径。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7" name="Shape 12"/>
          <p:cNvSpPr/>
          <p:nvPr/>
        </p:nvSpPr>
        <p:spPr>
          <a:xfrm>
            <a:off x="594360" y="16916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8" name="Shape 13"/>
          <p:cNvSpPr/>
          <p:nvPr/>
        </p:nvSpPr>
        <p:spPr>
          <a:xfrm>
            <a:off x="79560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Text 14"/>
          <p:cNvSpPr/>
          <p:nvPr/>
        </p:nvSpPr>
        <p:spPr>
          <a:xfrm>
            <a:off x="79560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NTFS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0" name="Text 15"/>
          <p:cNvSpPr/>
          <p:nvPr/>
        </p:nvSpPr>
        <p:spPr>
          <a:xfrm>
            <a:off x="1344240" y="1856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NTFS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深度恢复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1" name="Text 16"/>
          <p:cNvSpPr/>
          <p:nvPr/>
        </p:nvSpPr>
        <p:spPr>
          <a:xfrm>
            <a:off x="822960" y="2331720"/>
            <a:ext cx="298044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扫描已释放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MFT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记录与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INDX slack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；引导扇区损坏时可从备份引导扇区、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MFT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MFT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镜像和日志重建。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Shape 17"/>
          <p:cNvSpPr/>
          <p:nvPr/>
        </p:nvSpPr>
        <p:spPr>
          <a:xfrm>
            <a:off x="4325040" y="16916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Shape 18"/>
          <p:cNvSpPr/>
          <p:nvPr/>
        </p:nvSpPr>
        <p:spPr>
          <a:xfrm>
            <a:off x="452628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Text 19"/>
          <p:cNvSpPr/>
          <p:nvPr/>
        </p:nvSpPr>
        <p:spPr>
          <a:xfrm>
            <a:off x="452628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FAT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Text 20"/>
          <p:cNvSpPr/>
          <p:nvPr/>
        </p:nvSpPr>
        <p:spPr>
          <a:xfrm>
            <a:off x="5074920" y="1856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FAT / exFAT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6" name="Text 21"/>
          <p:cNvSpPr/>
          <p:nvPr/>
        </p:nvSpPr>
        <p:spPr>
          <a:xfrm>
            <a:off x="4553640" y="2331720"/>
            <a:ext cx="298044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扫描删除目录项、孤儿目录树，并支持重新格式化后的文件系统残骸重建。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7" name="Shape 22"/>
          <p:cNvSpPr/>
          <p:nvPr/>
        </p:nvSpPr>
        <p:spPr>
          <a:xfrm>
            <a:off x="8055720" y="16916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Shape 23"/>
          <p:cNvSpPr/>
          <p:nvPr/>
        </p:nvSpPr>
        <p:spPr>
          <a:xfrm>
            <a:off x="825696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9" name="Text 24"/>
          <p:cNvSpPr/>
          <p:nvPr/>
        </p:nvSpPr>
        <p:spPr>
          <a:xfrm>
            <a:off x="825696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EXT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0" name="Text 25"/>
          <p:cNvSpPr/>
          <p:nvPr/>
        </p:nvSpPr>
        <p:spPr>
          <a:xfrm>
            <a:off x="8805600" y="1856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Ext2/3/4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日志取证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1" name="Text 26"/>
          <p:cNvSpPr/>
          <p:nvPr/>
        </p:nvSpPr>
        <p:spPr>
          <a:xfrm>
            <a:off x="8284320" y="2331720"/>
            <a:ext cx="298044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分析目录块残留与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JBD2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日志，将历史元数据副本重建为可浏览的日志历史树。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2" name="Shape 27"/>
          <p:cNvSpPr/>
          <p:nvPr/>
        </p:nvSpPr>
        <p:spPr>
          <a:xfrm>
            <a:off x="594360" y="37490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3" name="Shape 28"/>
          <p:cNvSpPr/>
          <p:nvPr/>
        </p:nvSpPr>
        <p:spPr>
          <a:xfrm>
            <a:off x="795600" y="3931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4" name="Text 29"/>
          <p:cNvSpPr/>
          <p:nvPr/>
        </p:nvSpPr>
        <p:spPr>
          <a:xfrm>
            <a:off x="795600" y="3940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XFS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5" name="Text 30"/>
          <p:cNvSpPr/>
          <p:nvPr/>
        </p:nvSpPr>
        <p:spPr>
          <a:xfrm>
            <a:off x="1344240" y="39135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XFS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专项恢复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6" name="Text 31"/>
          <p:cNvSpPr/>
          <p:nvPr/>
        </p:nvSpPr>
        <p:spPr>
          <a:xfrm>
            <a:off x="822960" y="4389120"/>
            <a:ext cx="298044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重建删除文件与孤儿文件虚拟目录，并从日志中抢救</a:t>
            </a:r>
            <a:r>
              <a:rPr b="0" lang="en-US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inode</a:t>
            </a: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注册导出。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7" name="Shape 32"/>
          <p:cNvSpPr/>
          <p:nvPr/>
        </p:nvSpPr>
        <p:spPr>
          <a:xfrm>
            <a:off x="4325040" y="37490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8" name="Shape 33"/>
          <p:cNvSpPr/>
          <p:nvPr/>
        </p:nvSpPr>
        <p:spPr>
          <a:xfrm>
            <a:off x="4526280" y="3931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9" name="Text 34"/>
          <p:cNvSpPr/>
          <p:nvPr/>
        </p:nvSpPr>
        <p:spPr>
          <a:xfrm>
            <a:off x="4526280" y="3940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REFS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0" name="Text 35"/>
          <p:cNvSpPr/>
          <p:nvPr/>
        </p:nvSpPr>
        <p:spPr>
          <a:xfrm>
            <a:off x="5074920" y="39135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ReFS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删除记录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1" name="Text 36"/>
          <p:cNvSpPr/>
          <p:nvPr/>
        </p:nvSpPr>
        <p:spPr>
          <a:xfrm>
            <a:off x="4553640" y="4389120"/>
            <a:ext cx="298044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从已释放的元数据页中查找删除记录，并在界面中分类标记。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2" name="Shape 37"/>
          <p:cNvSpPr/>
          <p:nvPr/>
        </p:nvSpPr>
        <p:spPr>
          <a:xfrm>
            <a:off x="8055720" y="37490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Shape 38"/>
          <p:cNvSpPr/>
          <p:nvPr/>
        </p:nvSpPr>
        <p:spPr>
          <a:xfrm>
            <a:off x="8256960" y="3931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4" name="Text 39"/>
          <p:cNvSpPr/>
          <p:nvPr/>
        </p:nvSpPr>
        <p:spPr>
          <a:xfrm>
            <a:off x="8256960" y="3940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BTR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5" name="Text 40"/>
          <p:cNvSpPr/>
          <p:nvPr/>
        </p:nvSpPr>
        <p:spPr>
          <a:xfrm>
            <a:off x="8805600" y="39135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Btrfs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历史子卷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6" name="Text 41"/>
          <p:cNvSpPr/>
          <p:nvPr/>
        </p:nvSpPr>
        <p:spPr>
          <a:xfrm>
            <a:off x="8284320" y="4389120"/>
            <a:ext cx="298044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利用写时复制特性，识别并挂载已删除或孤儿子卷，浏览历史数据。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7" name="Text 42"/>
          <p:cNvSpPr/>
          <p:nvPr/>
        </p:nvSpPr>
        <p:spPr>
          <a:xfrm>
            <a:off x="685800" y="5888880"/>
            <a:ext cx="10835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统一支持保持目录结构、还原时间戳、文件重名策略、逐文件哈希校验和恢复清单输出。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8" name="Text 4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0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1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文件签名雕刻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3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4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5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6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7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8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14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9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348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种文件类型签名：文件系统彻底损坏后的兜底能力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0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办公文档、图像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RAW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、音视频、数据库、邮件、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CAD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、医疗科学格式与取证镜像均可按类型扫描。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Shape 12"/>
          <p:cNvSpPr/>
          <p:nvPr/>
        </p:nvSpPr>
        <p:spPr>
          <a:xfrm>
            <a:off x="594360" y="1691640"/>
            <a:ext cx="2971440" cy="4114440"/>
          </a:xfrm>
          <a:prstGeom prst="roundRect">
            <a:avLst>
              <a:gd name="adj" fmla="val 6154"/>
            </a:avLst>
          </a:prstGeom>
          <a:solidFill>
            <a:srgbClr val="082e62"/>
          </a:solidFill>
          <a:ln w="12600">
            <a:solidFill>
              <a:srgbClr val="082e6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2" name="Text 13"/>
          <p:cNvSpPr/>
          <p:nvPr/>
        </p:nvSpPr>
        <p:spPr>
          <a:xfrm>
            <a:off x="804600" y="1938600"/>
            <a:ext cx="25599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28bdf6"/>
                </a:solidFill>
                <a:effectLst/>
                <a:uFillTx/>
                <a:latin typeface="Aptos"/>
                <a:ea typeface="Aptos"/>
              </a:rPr>
              <a:t>348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 14"/>
          <p:cNvSpPr/>
          <p:nvPr/>
        </p:nvSpPr>
        <p:spPr>
          <a:xfrm>
            <a:off x="868680" y="2788920"/>
            <a:ext cx="24228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5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文件类型签名模块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4" name="Text 15"/>
          <p:cNvSpPr/>
          <p:nvPr/>
        </p:nvSpPr>
        <p:spPr>
          <a:xfrm>
            <a:off x="868680" y="3255120"/>
            <a:ext cx="24228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400" strike="noStrike" u="none">
                <a:solidFill>
                  <a:srgbClr val="c9e0f4"/>
                </a:solidFill>
                <a:effectLst/>
                <a:uFillTx/>
                <a:latin typeface="Microsoft YaHei"/>
                <a:ea typeface="Microsoft YaHei"/>
              </a:rPr>
              <a:t>不依赖目录结构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400" strike="noStrike" u="none">
                <a:solidFill>
                  <a:srgbClr val="c9e0f4"/>
                </a:solidFill>
                <a:effectLst/>
                <a:uFillTx/>
                <a:latin typeface="Microsoft YaHei"/>
                <a:ea typeface="Microsoft YaHei"/>
              </a:rPr>
              <a:t>直接从底层扇区识别文件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5" name="Text 16"/>
          <p:cNvSpPr/>
          <p:nvPr/>
        </p:nvSpPr>
        <p:spPr>
          <a:xfrm>
            <a:off x="841320" y="4407480"/>
            <a:ext cx="248688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60" strike="noStrike" u="none">
                <a:solidFill>
                  <a:srgbClr val="95bbd8"/>
                </a:solidFill>
                <a:effectLst/>
                <a:uFillTx/>
                <a:latin typeface="Microsoft YaHei"/>
                <a:ea typeface="Microsoft YaHei"/>
              </a:rPr>
              <a:t>单遍</a:t>
            </a:r>
            <a:r>
              <a:rPr b="0" lang="en-US" sz="1060" strike="noStrike" u="none">
                <a:solidFill>
                  <a:srgbClr val="95bbd8"/>
                </a:solidFill>
                <a:effectLst/>
                <a:uFillTx/>
                <a:latin typeface="Microsoft YaHei"/>
                <a:ea typeface="Microsoft YaHei"/>
              </a:rPr>
              <a:t>I/O</a:t>
            </a:r>
            <a:r>
              <a:rPr b="0" lang="zh-CN" sz="1060" strike="noStrike" u="none">
                <a:solidFill>
                  <a:srgbClr val="95bbd8"/>
                </a:solidFill>
                <a:effectLst/>
                <a:uFillTx/>
                <a:latin typeface="Microsoft YaHei"/>
                <a:ea typeface="Microsoft YaHei"/>
              </a:rPr>
              <a:t>融合结构扫描与签名扫描</a:t>
            </a:r>
            <a:endParaRPr b="0" lang="en-US" sz="10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60" strike="noStrike" u="none">
                <a:solidFill>
                  <a:srgbClr val="95bbd8"/>
                </a:solidFill>
                <a:effectLst/>
                <a:uFillTx/>
                <a:latin typeface="Microsoft YaHei"/>
                <a:ea typeface="Microsoft YaHei"/>
              </a:rPr>
              <a:t>命中区域可在扇区地图中查看、定位和重扫</a:t>
            </a:r>
            <a:endParaRPr b="0" lang="en-US" sz="106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6" name="Shape 17"/>
          <p:cNvSpPr/>
          <p:nvPr/>
        </p:nvSpPr>
        <p:spPr>
          <a:xfrm>
            <a:off x="3886200" y="1691640"/>
            <a:ext cx="3501720" cy="112428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7" name="Shape 18"/>
          <p:cNvSpPr/>
          <p:nvPr/>
        </p:nvSpPr>
        <p:spPr>
          <a:xfrm>
            <a:off x="408744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8" name="Text 19"/>
          <p:cNvSpPr/>
          <p:nvPr/>
        </p:nvSpPr>
        <p:spPr>
          <a:xfrm>
            <a:off x="408744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9" name="Text 20"/>
          <p:cNvSpPr/>
          <p:nvPr/>
        </p:nvSpPr>
        <p:spPr>
          <a:xfrm>
            <a:off x="4636080" y="1856160"/>
            <a:ext cx="2568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办公与归档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0" name="Text 21"/>
          <p:cNvSpPr/>
          <p:nvPr/>
        </p:nvSpPr>
        <p:spPr>
          <a:xfrm>
            <a:off x="4114800" y="2331720"/>
            <a:ext cx="304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DOCX / XLSX / PDF / ZIP / 7Z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1" name="Shape 22"/>
          <p:cNvSpPr/>
          <p:nvPr/>
        </p:nvSpPr>
        <p:spPr>
          <a:xfrm>
            <a:off x="7708320" y="1691640"/>
            <a:ext cx="3501720" cy="112428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2" name="Shape 23"/>
          <p:cNvSpPr/>
          <p:nvPr/>
        </p:nvSpPr>
        <p:spPr>
          <a:xfrm>
            <a:off x="790956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Text 24"/>
          <p:cNvSpPr/>
          <p:nvPr/>
        </p:nvSpPr>
        <p:spPr>
          <a:xfrm>
            <a:off x="790956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4" name="Text 25"/>
          <p:cNvSpPr/>
          <p:nvPr/>
        </p:nvSpPr>
        <p:spPr>
          <a:xfrm>
            <a:off x="8458200" y="1856160"/>
            <a:ext cx="2568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图像与相机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RAW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5" name="Text 26"/>
          <p:cNvSpPr/>
          <p:nvPr/>
        </p:nvSpPr>
        <p:spPr>
          <a:xfrm>
            <a:off x="7936920" y="2331720"/>
            <a:ext cx="304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JPG / PNG / PSD / CR2 / NEF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6" name="Shape 27"/>
          <p:cNvSpPr/>
          <p:nvPr/>
        </p:nvSpPr>
        <p:spPr>
          <a:xfrm>
            <a:off x="3886200" y="3063240"/>
            <a:ext cx="3501720" cy="112428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7" name="Shape 28"/>
          <p:cNvSpPr/>
          <p:nvPr/>
        </p:nvSpPr>
        <p:spPr>
          <a:xfrm>
            <a:off x="4087440" y="32461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8" name="Text 29"/>
          <p:cNvSpPr/>
          <p:nvPr/>
        </p:nvSpPr>
        <p:spPr>
          <a:xfrm>
            <a:off x="4087440" y="32551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9" name="Text 30"/>
          <p:cNvSpPr/>
          <p:nvPr/>
        </p:nvSpPr>
        <p:spPr>
          <a:xfrm>
            <a:off x="4636080" y="3227760"/>
            <a:ext cx="2568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音视频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0" name="Text 31"/>
          <p:cNvSpPr/>
          <p:nvPr/>
        </p:nvSpPr>
        <p:spPr>
          <a:xfrm>
            <a:off x="4114800" y="3703320"/>
            <a:ext cx="304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MP4 / MOV / AVI / WAV / MP3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1" name="Shape 32"/>
          <p:cNvSpPr/>
          <p:nvPr/>
        </p:nvSpPr>
        <p:spPr>
          <a:xfrm>
            <a:off x="7708320" y="3063240"/>
            <a:ext cx="3501720" cy="112428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2" name="Shape 33"/>
          <p:cNvSpPr/>
          <p:nvPr/>
        </p:nvSpPr>
        <p:spPr>
          <a:xfrm>
            <a:off x="7909560" y="32461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3" name="Text 34"/>
          <p:cNvSpPr/>
          <p:nvPr/>
        </p:nvSpPr>
        <p:spPr>
          <a:xfrm>
            <a:off x="7909560" y="32551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4" name="Text 35"/>
          <p:cNvSpPr/>
          <p:nvPr/>
        </p:nvSpPr>
        <p:spPr>
          <a:xfrm>
            <a:off x="8458200" y="3227760"/>
            <a:ext cx="2568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数据库与邮件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Text 36"/>
          <p:cNvSpPr/>
          <p:nvPr/>
        </p:nvSpPr>
        <p:spPr>
          <a:xfrm>
            <a:off x="7936920" y="3703320"/>
            <a:ext cx="304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MDF / IBD / SQLite / PST / EML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6" name="Shape 37"/>
          <p:cNvSpPr/>
          <p:nvPr/>
        </p:nvSpPr>
        <p:spPr>
          <a:xfrm>
            <a:off x="3886200" y="4434840"/>
            <a:ext cx="3501720" cy="112428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7" name="Shape 38"/>
          <p:cNvSpPr/>
          <p:nvPr/>
        </p:nvSpPr>
        <p:spPr>
          <a:xfrm>
            <a:off x="4087440" y="46177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8" name="Text 39"/>
          <p:cNvSpPr/>
          <p:nvPr/>
        </p:nvSpPr>
        <p:spPr>
          <a:xfrm>
            <a:off x="4087440" y="46267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05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9" name="Text 40"/>
          <p:cNvSpPr/>
          <p:nvPr/>
        </p:nvSpPr>
        <p:spPr>
          <a:xfrm>
            <a:off x="4636080" y="4599360"/>
            <a:ext cx="2568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工程设计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0" name="Text 41"/>
          <p:cNvSpPr/>
          <p:nvPr/>
        </p:nvSpPr>
        <p:spPr>
          <a:xfrm>
            <a:off x="4114800" y="5074920"/>
            <a:ext cx="304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DWG / 3DS / SKP / CAD</a:t>
            </a: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项目文件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1" name="Shape 42"/>
          <p:cNvSpPr/>
          <p:nvPr/>
        </p:nvSpPr>
        <p:spPr>
          <a:xfrm>
            <a:off x="7708320" y="4434840"/>
            <a:ext cx="3501720" cy="112428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2" name="Shape 43"/>
          <p:cNvSpPr/>
          <p:nvPr/>
        </p:nvSpPr>
        <p:spPr>
          <a:xfrm>
            <a:off x="7909560" y="46177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3" name="Text 44"/>
          <p:cNvSpPr/>
          <p:nvPr/>
        </p:nvSpPr>
        <p:spPr>
          <a:xfrm>
            <a:off x="7909560" y="46267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06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4" name="Text 45"/>
          <p:cNvSpPr/>
          <p:nvPr/>
        </p:nvSpPr>
        <p:spPr>
          <a:xfrm>
            <a:off x="8458200" y="4599360"/>
            <a:ext cx="2568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医疗与科学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5" name="Text 46"/>
          <p:cNvSpPr/>
          <p:nvPr/>
        </p:nvSpPr>
        <p:spPr>
          <a:xfrm>
            <a:off x="7936920" y="5074920"/>
            <a:ext cx="304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DICOM / HDF5 / </a:t>
            </a: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专业仪器格式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6" name="Text 47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8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9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0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镜像与虚拟磁盘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1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2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3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4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5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6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15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7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多格式镜像与虚拟磁盘透明加载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8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自研块映射解析器完成“逻辑偏移 → 文件偏移”转换，加载后与物理磁盘同等对待。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9" name="Shape 12"/>
          <p:cNvSpPr/>
          <p:nvPr/>
        </p:nvSpPr>
        <p:spPr>
          <a:xfrm>
            <a:off x="594360" y="16642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0" name="Shape 13"/>
          <p:cNvSpPr/>
          <p:nvPr/>
        </p:nvSpPr>
        <p:spPr>
          <a:xfrm>
            <a:off x="79560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1" name="Text 14"/>
          <p:cNvSpPr/>
          <p:nvPr/>
        </p:nvSpPr>
        <p:spPr>
          <a:xfrm>
            <a:off x="79560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2" name="Text 15"/>
          <p:cNvSpPr/>
          <p:nvPr/>
        </p:nvSpPr>
        <p:spPr>
          <a:xfrm>
            <a:off x="1344240" y="18288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Raw / DD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3" name="Text 16"/>
          <p:cNvSpPr/>
          <p:nvPr/>
        </p:nvSpPr>
        <p:spPr>
          <a:xfrm>
            <a:off x="822960" y="23043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IMG · RAW · DD · BIN · DSK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4" name="Shape 17"/>
          <p:cNvSpPr/>
          <p:nvPr/>
        </p:nvSpPr>
        <p:spPr>
          <a:xfrm>
            <a:off x="3383280" y="16642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5" name="Shape 18"/>
          <p:cNvSpPr/>
          <p:nvPr/>
        </p:nvSpPr>
        <p:spPr>
          <a:xfrm>
            <a:off x="358452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6" name="Text 19"/>
          <p:cNvSpPr/>
          <p:nvPr/>
        </p:nvSpPr>
        <p:spPr>
          <a:xfrm>
            <a:off x="358452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7" name="Text 20"/>
          <p:cNvSpPr/>
          <p:nvPr/>
        </p:nvSpPr>
        <p:spPr>
          <a:xfrm>
            <a:off x="4133160" y="18288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E01 / EWF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8" name="Text 21"/>
          <p:cNvSpPr/>
          <p:nvPr/>
        </p:nvSpPr>
        <p:spPr>
          <a:xfrm>
            <a:off x="3611880" y="23043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Section + Chunk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映射，透明解压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9" name="Shape 22"/>
          <p:cNvSpPr/>
          <p:nvPr/>
        </p:nvSpPr>
        <p:spPr>
          <a:xfrm>
            <a:off x="6172200" y="16642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0" name="Shape 23"/>
          <p:cNvSpPr/>
          <p:nvPr/>
        </p:nvSpPr>
        <p:spPr>
          <a:xfrm>
            <a:off x="637344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1" name="Text 24"/>
          <p:cNvSpPr/>
          <p:nvPr/>
        </p:nvSpPr>
        <p:spPr>
          <a:xfrm>
            <a:off x="637344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2" name="Text 25"/>
          <p:cNvSpPr/>
          <p:nvPr/>
        </p:nvSpPr>
        <p:spPr>
          <a:xfrm>
            <a:off x="6922080" y="18288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VMDK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3" name="Text 26"/>
          <p:cNvSpPr/>
          <p:nvPr/>
        </p:nvSpPr>
        <p:spPr>
          <a:xfrm>
            <a:off x="6400800" y="23043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Sparse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与多</a:t>
            </a: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Extent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自动拼接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4" name="Shape 27"/>
          <p:cNvSpPr/>
          <p:nvPr/>
        </p:nvSpPr>
        <p:spPr>
          <a:xfrm>
            <a:off x="8961120" y="16642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5" name="Shape 28"/>
          <p:cNvSpPr/>
          <p:nvPr/>
        </p:nvSpPr>
        <p:spPr>
          <a:xfrm>
            <a:off x="916236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6" name="Text 29"/>
          <p:cNvSpPr/>
          <p:nvPr/>
        </p:nvSpPr>
        <p:spPr>
          <a:xfrm>
            <a:off x="916236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7" name="Text 30"/>
          <p:cNvSpPr/>
          <p:nvPr/>
        </p:nvSpPr>
        <p:spPr>
          <a:xfrm>
            <a:off x="9711000" y="18288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VHD / VHDX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8" name="Text 31"/>
          <p:cNvSpPr/>
          <p:nvPr/>
        </p:nvSpPr>
        <p:spPr>
          <a:xfrm>
            <a:off x="9189720" y="23043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Fixed / Dynamic / BAT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9" name="Shape 32"/>
          <p:cNvSpPr/>
          <p:nvPr/>
        </p:nvSpPr>
        <p:spPr>
          <a:xfrm>
            <a:off x="594360" y="31456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0" name="Shape 33"/>
          <p:cNvSpPr/>
          <p:nvPr/>
        </p:nvSpPr>
        <p:spPr>
          <a:xfrm>
            <a:off x="795600" y="33285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1" name="Text 34"/>
          <p:cNvSpPr/>
          <p:nvPr/>
        </p:nvSpPr>
        <p:spPr>
          <a:xfrm>
            <a:off x="795600" y="33375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05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2" name="Text 35"/>
          <p:cNvSpPr/>
          <p:nvPr/>
        </p:nvSpPr>
        <p:spPr>
          <a:xfrm>
            <a:off x="1344240" y="33102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QCOW / QCOW2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3" name="Text 36"/>
          <p:cNvSpPr/>
          <p:nvPr/>
        </p:nvSpPr>
        <p:spPr>
          <a:xfrm>
            <a:off x="822960" y="37857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v1/v2/v3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</a:t>
            </a: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L1/L2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4" name="Shape 37"/>
          <p:cNvSpPr/>
          <p:nvPr/>
        </p:nvSpPr>
        <p:spPr>
          <a:xfrm>
            <a:off x="3383280" y="31456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5" name="Shape 38"/>
          <p:cNvSpPr/>
          <p:nvPr/>
        </p:nvSpPr>
        <p:spPr>
          <a:xfrm>
            <a:off x="3584520" y="33285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6" name="Text 39"/>
          <p:cNvSpPr/>
          <p:nvPr/>
        </p:nvSpPr>
        <p:spPr>
          <a:xfrm>
            <a:off x="3584520" y="33375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06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7" name="Text 40"/>
          <p:cNvSpPr/>
          <p:nvPr/>
        </p:nvSpPr>
        <p:spPr>
          <a:xfrm>
            <a:off x="4133160" y="33102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DMG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8" name="Text 41"/>
          <p:cNvSpPr/>
          <p:nvPr/>
        </p:nvSpPr>
        <p:spPr>
          <a:xfrm>
            <a:off x="3611880" y="37857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UDIF / blkx / zlib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透明解压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Shape 42"/>
          <p:cNvSpPr/>
          <p:nvPr/>
        </p:nvSpPr>
        <p:spPr>
          <a:xfrm>
            <a:off x="6172200" y="31456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0" name="Shape 43"/>
          <p:cNvSpPr/>
          <p:nvPr/>
        </p:nvSpPr>
        <p:spPr>
          <a:xfrm>
            <a:off x="6373440" y="33285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1" name="Text 44"/>
          <p:cNvSpPr/>
          <p:nvPr/>
        </p:nvSpPr>
        <p:spPr>
          <a:xfrm>
            <a:off x="6373440" y="33375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07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2" name="Text 45"/>
          <p:cNvSpPr/>
          <p:nvPr/>
        </p:nvSpPr>
        <p:spPr>
          <a:xfrm>
            <a:off x="6922080" y="33102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PHDI / AFF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3" name="Text 46"/>
          <p:cNvSpPr/>
          <p:nvPr/>
        </p:nvSpPr>
        <p:spPr>
          <a:xfrm>
            <a:off x="6400800" y="37857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Parallels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与取证容器解析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4" name="Shape 47"/>
          <p:cNvSpPr/>
          <p:nvPr/>
        </p:nvSpPr>
        <p:spPr>
          <a:xfrm>
            <a:off x="8961120" y="3145680"/>
            <a:ext cx="2514240" cy="120672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5" name="Shape 48"/>
          <p:cNvSpPr/>
          <p:nvPr/>
        </p:nvSpPr>
        <p:spPr>
          <a:xfrm>
            <a:off x="9162360" y="33285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6" name="Text 49"/>
          <p:cNvSpPr/>
          <p:nvPr/>
        </p:nvSpPr>
        <p:spPr>
          <a:xfrm>
            <a:off x="9162360" y="33375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08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7" name="Text 50"/>
          <p:cNvSpPr/>
          <p:nvPr/>
        </p:nvSpPr>
        <p:spPr>
          <a:xfrm>
            <a:off x="9711000" y="3310200"/>
            <a:ext cx="15814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SMRAW / ODRAW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Text 51"/>
          <p:cNvSpPr/>
          <p:nvPr/>
        </p:nvSpPr>
        <p:spPr>
          <a:xfrm>
            <a:off x="9189720" y="3785760"/>
            <a:ext cx="20570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分卷</a:t>
            </a: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Raw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与专用容器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9" name="Shape 52"/>
          <p:cNvSpPr/>
          <p:nvPr/>
        </p:nvSpPr>
        <p:spPr>
          <a:xfrm>
            <a:off x="594360" y="4892040"/>
            <a:ext cx="3401280" cy="1078560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0" name="Shape 53"/>
          <p:cNvSpPr/>
          <p:nvPr/>
        </p:nvSpPr>
        <p:spPr>
          <a:xfrm>
            <a:off x="795600" y="507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1" name="Text 54"/>
          <p:cNvSpPr/>
          <p:nvPr/>
        </p:nvSpPr>
        <p:spPr>
          <a:xfrm>
            <a:off x="795600" y="5083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AUTO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2" name="Text 55"/>
          <p:cNvSpPr/>
          <p:nvPr/>
        </p:nvSpPr>
        <p:spPr>
          <a:xfrm>
            <a:off x="1344240" y="505656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加载即识别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3" name="Text 56"/>
          <p:cNvSpPr/>
          <p:nvPr/>
        </p:nvSpPr>
        <p:spPr>
          <a:xfrm>
            <a:off x="822960" y="5532120"/>
            <a:ext cx="294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打开镜像后自动触发</a:t>
            </a: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、存储池和卷管理元数据检测。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4" name="Shape 57"/>
          <p:cNvSpPr/>
          <p:nvPr/>
        </p:nvSpPr>
        <p:spPr>
          <a:xfrm>
            <a:off x="4389120" y="4892040"/>
            <a:ext cx="3401280" cy="1078560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5" name="Shape 58"/>
          <p:cNvSpPr/>
          <p:nvPr/>
        </p:nvSpPr>
        <p:spPr>
          <a:xfrm>
            <a:off x="4590360" y="507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6" name="Text 59"/>
          <p:cNvSpPr/>
          <p:nvPr/>
        </p:nvSpPr>
        <p:spPr>
          <a:xfrm>
            <a:off x="4590360" y="5083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SEC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Text 60"/>
          <p:cNvSpPr/>
          <p:nvPr/>
        </p:nvSpPr>
        <p:spPr>
          <a:xfrm>
            <a:off x="5139000" y="505656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原生扇区声明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8" name="Text 61"/>
          <p:cNvSpPr/>
          <p:nvPr/>
        </p:nvSpPr>
        <p:spPr>
          <a:xfrm>
            <a:off x="4617720" y="5532120"/>
            <a:ext cx="294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支持</a:t>
            </a: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520/528/4112/4160/4224</a:t>
            </a: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字节企业盘镜像。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9" name="Shape 62"/>
          <p:cNvSpPr/>
          <p:nvPr/>
        </p:nvSpPr>
        <p:spPr>
          <a:xfrm>
            <a:off x="8183880" y="4892040"/>
            <a:ext cx="3401280" cy="1078560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Shape 63"/>
          <p:cNvSpPr/>
          <p:nvPr/>
        </p:nvSpPr>
        <p:spPr>
          <a:xfrm>
            <a:off x="8385120" y="507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1" name="Text 64"/>
          <p:cNvSpPr/>
          <p:nvPr/>
        </p:nvSpPr>
        <p:spPr>
          <a:xfrm>
            <a:off x="8385120" y="5083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RAID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2" name="Text 65"/>
          <p:cNvSpPr/>
          <p:nvPr/>
        </p:nvSpPr>
        <p:spPr>
          <a:xfrm>
            <a:off x="8933760" y="505656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继续参与重组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Text 66"/>
          <p:cNvSpPr/>
          <p:nvPr/>
        </p:nvSpPr>
        <p:spPr>
          <a:xfrm>
            <a:off x="8412480" y="5532120"/>
            <a:ext cx="294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镜像可作为</a:t>
            </a: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10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与存储池成员继续分析。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4" name="Text 67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VMware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虚拟化恢复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16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VMware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快照链按时间点装配恢复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无需原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VMware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环境，无需合并生成完整大文件，选定历史状态后直接进入分区与文件系统恢复。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7" name="Shape 12"/>
          <p:cNvSpPr/>
          <p:nvPr/>
        </p:nvSpPr>
        <p:spPr>
          <a:xfrm>
            <a:off x="594360" y="1719000"/>
            <a:ext cx="2066040" cy="10969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8" name="Text 13"/>
          <p:cNvSpPr/>
          <p:nvPr/>
        </p:nvSpPr>
        <p:spPr>
          <a:xfrm>
            <a:off x="667440" y="186552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基础盘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9" name="Text 14"/>
          <p:cNvSpPr/>
          <p:nvPr/>
        </p:nvSpPr>
        <p:spPr>
          <a:xfrm>
            <a:off x="685800" y="2240280"/>
            <a:ext cx="18831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base.vmdk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0" name="Shape 15"/>
          <p:cNvSpPr/>
          <p:nvPr/>
        </p:nvSpPr>
        <p:spPr>
          <a:xfrm>
            <a:off x="2697480" y="2176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1" name="Shape 16"/>
          <p:cNvSpPr/>
          <p:nvPr/>
        </p:nvSpPr>
        <p:spPr>
          <a:xfrm>
            <a:off x="2843640" y="1719000"/>
            <a:ext cx="2066040" cy="10969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2" name="Text 17"/>
          <p:cNvSpPr/>
          <p:nvPr/>
        </p:nvSpPr>
        <p:spPr>
          <a:xfrm>
            <a:off x="2917080" y="186552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增量快照</a:t>
            </a: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01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3" name="Text 18"/>
          <p:cNvSpPr/>
          <p:nvPr/>
        </p:nvSpPr>
        <p:spPr>
          <a:xfrm>
            <a:off x="2935080" y="2240280"/>
            <a:ext cx="18831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-000001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Shape 19"/>
          <p:cNvSpPr/>
          <p:nvPr/>
        </p:nvSpPr>
        <p:spPr>
          <a:xfrm>
            <a:off x="4946760" y="2176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5" name="Shape 20"/>
          <p:cNvSpPr/>
          <p:nvPr/>
        </p:nvSpPr>
        <p:spPr>
          <a:xfrm>
            <a:off x="5093280" y="1719000"/>
            <a:ext cx="2066040" cy="10969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6" name="Text 21"/>
          <p:cNvSpPr/>
          <p:nvPr/>
        </p:nvSpPr>
        <p:spPr>
          <a:xfrm>
            <a:off x="5166360" y="186552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增量快照</a:t>
            </a: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02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Text 22"/>
          <p:cNvSpPr/>
          <p:nvPr/>
        </p:nvSpPr>
        <p:spPr>
          <a:xfrm>
            <a:off x="5184720" y="2240280"/>
            <a:ext cx="18831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-000002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8" name="Shape 23"/>
          <p:cNvSpPr/>
          <p:nvPr/>
        </p:nvSpPr>
        <p:spPr>
          <a:xfrm>
            <a:off x="7196400" y="2176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9" name="Shape 24"/>
          <p:cNvSpPr/>
          <p:nvPr/>
        </p:nvSpPr>
        <p:spPr>
          <a:xfrm>
            <a:off x="7342560" y="1719000"/>
            <a:ext cx="2066040" cy="10969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Text 25"/>
          <p:cNvSpPr/>
          <p:nvPr/>
        </p:nvSpPr>
        <p:spPr>
          <a:xfrm>
            <a:off x="7415640" y="186552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选择时间点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1" name="Text 26"/>
          <p:cNvSpPr/>
          <p:nvPr/>
        </p:nvSpPr>
        <p:spPr>
          <a:xfrm>
            <a:off x="7434000" y="2240280"/>
            <a:ext cx="18831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崩溃前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误删前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2" name="Shape 27"/>
          <p:cNvSpPr/>
          <p:nvPr/>
        </p:nvSpPr>
        <p:spPr>
          <a:xfrm>
            <a:off x="9445680" y="2176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3" name="Shape 28"/>
          <p:cNvSpPr/>
          <p:nvPr/>
        </p:nvSpPr>
        <p:spPr>
          <a:xfrm>
            <a:off x="9592200" y="1719000"/>
            <a:ext cx="2066040" cy="10969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4" name="Text 29"/>
          <p:cNvSpPr/>
          <p:nvPr/>
        </p:nvSpPr>
        <p:spPr>
          <a:xfrm>
            <a:off x="9665280" y="186552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只读虚拟盘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5" name="Text 30"/>
          <p:cNvSpPr/>
          <p:nvPr/>
        </p:nvSpPr>
        <p:spPr>
          <a:xfrm>
            <a:off x="9683640" y="2240280"/>
            <a:ext cx="188316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直接扫描恢复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6" name="Shape 31"/>
          <p:cNvSpPr/>
          <p:nvPr/>
        </p:nvSpPr>
        <p:spPr>
          <a:xfrm>
            <a:off x="594360" y="3182040"/>
            <a:ext cx="2559960" cy="214848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7" name="Shape 32"/>
          <p:cNvSpPr/>
          <p:nvPr/>
        </p:nvSpPr>
        <p:spPr>
          <a:xfrm>
            <a:off x="795600" y="336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8" name="Text 33"/>
          <p:cNvSpPr/>
          <p:nvPr/>
        </p:nvSpPr>
        <p:spPr>
          <a:xfrm>
            <a:off x="795600" y="3374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AUTO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Text 34"/>
          <p:cNvSpPr/>
          <p:nvPr/>
        </p:nvSpPr>
        <p:spPr>
          <a:xfrm>
            <a:off x="1344240" y="3346560"/>
            <a:ext cx="1627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自动识别快照链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0" name="Text 35"/>
          <p:cNvSpPr/>
          <p:nvPr/>
        </p:nvSpPr>
        <p:spPr>
          <a:xfrm>
            <a:off x="822960" y="3822120"/>
            <a:ext cx="2102760" cy="13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打开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.vmsd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、任意增量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VMDK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或基础盘，自动发现同目录完整快照关系。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1" name="Shape 36"/>
          <p:cNvSpPr/>
          <p:nvPr/>
        </p:nvSpPr>
        <p:spPr>
          <a:xfrm>
            <a:off x="3401640" y="3182040"/>
            <a:ext cx="2559960" cy="214848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2" name="Shape 37"/>
          <p:cNvSpPr/>
          <p:nvPr/>
        </p:nvSpPr>
        <p:spPr>
          <a:xfrm>
            <a:off x="3602880" y="336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3" name="Text 38"/>
          <p:cNvSpPr/>
          <p:nvPr/>
        </p:nvSpPr>
        <p:spPr>
          <a:xfrm>
            <a:off x="3602880" y="3374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TIME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4" name="Text 39"/>
          <p:cNvSpPr/>
          <p:nvPr/>
        </p:nvSpPr>
        <p:spPr>
          <a:xfrm>
            <a:off x="4151520" y="3346560"/>
            <a:ext cx="1627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按时间点选择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Text 40"/>
          <p:cNvSpPr/>
          <p:nvPr/>
        </p:nvSpPr>
        <p:spPr>
          <a:xfrm>
            <a:off x="3630240" y="3822120"/>
            <a:ext cx="2102760" cy="13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展示快照节点、标签和容量，选择需要恢复的历史状态。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6" name="Shape 41"/>
          <p:cNvSpPr/>
          <p:nvPr/>
        </p:nvSpPr>
        <p:spPr>
          <a:xfrm>
            <a:off x="6208920" y="3182040"/>
            <a:ext cx="2559960" cy="214848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7" name="Shape 42"/>
          <p:cNvSpPr/>
          <p:nvPr/>
        </p:nvSpPr>
        <p:spPr>
          <a:xfrm>
            <a:off x="6409800" y="336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Text 43"/>
          <p:cNvSpPr/>
          <p:nvPr/>
        </p:nvSpPr>
        <p:spPr>
          <a:xfrm>
            <a:off x="6409800" y="3374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COW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9" name="Text 44"/>
          <p:cNvSpPr/>
          <p:nvPr/>
        </p:nvSpPr>
        <p:spPr>
          <a:xfrm>
            <a:off x="6958440" y="3346560"/>
            <a:ext cx="1627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COW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叠加装配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0" name="Text 45"/>
          <p:cNvSpPr/>
          <p:nvPr/>
        </p:nvSpPr>
        <p:spPr>
          <a:xfrm>
            <a:off x="6437520" y="3822120"/>
            <a:ext cx="2102760" cy="13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按照最新增量优先原则在内存中逐层回溯，不产生新的完整镜像。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1" name="Shape 46"/>
          <p:cNvSpPr/>
          <p:nvPr/>
        </p:nvSpPr>
        <p:spPr>
          <a:xfrm>
            <a:off x="9015840" y="3182040"/>
            <a:ext cx="2559960" cy="2148480"/>
          </a:xfrm>
          <a:prstGeom prst="roundRect">
            <a:avLst>
              <a:gd name="adj" fmla="val 766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2" name="Shape 47"/>
          <p:cNvSpPr/>
          <p:nvPr/>
        </p:nvSpPr>
        <p:spPr>
          <a:xfrm>
            <a:off x="9217080" y="3364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3" name="Text 48"/>
          <p:cNvSpPr/>
          <p:nvPr/>
        </p:nvSpPr>
        <p:spPr>
          <a:xfrm>
            <a:off x="9217080" y="3374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VM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4" name="Text 49"/>
          <p:cNvSpPr/>
          <p:nvPr/>
        </p:nvSpPr>
        <p:spPr>
          <a:xfrm>
            <a:off x="9765720" y="3346560"/>
            <a:ext cx="1627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装配即挂载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5" name="Text 50"/>
          <p:cNvSpPr/>
          <p:nvPr/>
        </p:nvSpPr>
        <p:spPr>
          <a:xfrm>
            <a:off x="9244440" y="3822120"/>
            <a:ext cx="2102760" cy="13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将选定状态注册为只读虚拟磁盘，直接扫描、浏览和提取。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6" name="Text 51"/>
          <p:cNvSpPr/>
          <p:nvPr/>
        </p:nvSpPr>
        <p:spPr>
          <a:xfrm>
            <a:off x="685800" y="5742360"/>
            <a:ext cx="10789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APFS</a:t>
            </a: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卷同样支持按快照</a:t>
            </a:r>
            <a:r>
              <a:rPr b="1" lang="en-US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XID</a:t>
            </a: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枚举和挂载历史快照，找回指定时间点的文件版本。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7" name="Text 52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9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0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1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结果管理与交付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2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4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5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6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7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17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8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从千万级文件浏览，到校验清单和交互式报告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恢复成功只是第一步，平台还提供筛选、预览、校验、统计与客户远程确认。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0" name="Shape 12"/>
          <p:cNvSpPr/>
          <p:nvPr/>
        </p:nvSpPr>
        <p:spPr>
          <a:xfrm>
            <a:off x="594360" y="1645920"/>
            <a:ext cx="6491880" cy="2697120"/>
          </a:xfrm>
          <a:prstGeom prst="roundRect">
            <a:avLst>
              <a:gd name="adj" fmla="val 6102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1" name="Image 0" descr="/mnt/data/_dre_ppt_assets/results_ui.jpg"/>
          <p:cNvPicPr/>
          <p:nvPr/>
        </p:nvPicPr>
        <p:blipFill>
          <a:blip r:embed="rId1"/>
          <a:srcRect l="0" t="5291" r="0" b="5291"/>
          <a:stretch/>
        </p:blipFill>
        <p:spPr>
          <a:xfrm>
            <a:off x="704160" y="1755720"/>
            <a:ext cx="6272280" cy="247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2" name="Shape 13"/>
          <p:cNvSpPr/>
          <p:nvPr/>
        </p:nvSpPr>
        <p:spPr>
          <a:xfrm>
            <a:off x="7360920" y="1645920"/>
            <a:ext cx="1919880" cy="1188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3" name="Shape 14"/>
          <p:cNvSpPr/>
          <p:nvPr/>
        </p:nvSpPr>
        <p:spPr>
          <a:xfrm>
            <a:off x="756216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4" name="Text 15"/>
          <p:cNvSpPr/>
          <p:nvPr/>
        </p:nvSpPr>
        <p:spPr>
          <a:xfrm>
            <a:off x="756216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TREE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5" name="Text 16"/>
          <p:cNvSpPr/>
          <p:nvPr/>
        </p:nvSpPr>
        <p:spPr>
          <a:xfrm>
            <a:off x="8110800" y="181044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高性能文件树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6" name="Text 17"/>
          <p:cNvSpPr/>
          <p:nvPr/>
        </p:nvSpPr>
        <p:spPr>
          <a:xfrm>
            <a:off x="7589520" y="2286000"/>
            <a:ext cx="1462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虚拟化渲染与流式索引，千万级文件规模流畅浏览。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7" name="Shape 18"/>
          <p:cNvSpPr/>
          <p:nvPr/>
        </p:nvSpPr>
        <p:spPr>
          <a:xfrm>
            <a:off x="9482400" y="1645920"/>
            <a:ext cx="1919880" cy="1188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8" name="Shape 19"/>
          <p:cNvSpPr/>
          <p:nvPr/>
        </p:nvSpPr>
        <p:spPr>
          <a:xfrm>
            <a:off x="968364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9" name="Text 20"/>
          <p:cNvSpPr/>
          <p:nvPr/>
        </p:nvSpPr>
        <p:spPr>
          <a:xfrm>
            <a:off x="968364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FIND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0" name="Text 21"/>
          <p:cNvSpPr/>
          <p:nvPr/>
        </p:nvSpPr>
        <p:spPr>
          <a:xfrm>
            <a:off x="10232280" y="181044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组合筛选与导航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1" name="Text 22"/>
          <p:cNvSpPr/>
          <p:nvPr/>
        </p:nvSpPr>
        <p:spPr>
          <a:xfrm>
            <a:off x="9711000" y="2286000"/>
            <a:ext cx="1462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通配</a:t>
            </a:r>
            <a:r>
              <a:rPr b="0" lang="en-US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正则、扩展名、大小、时间、仅删除文件等组合条件。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2" name="Shape 23"/>
          <p:cNvSpPr/>
          <p:nvPr/>
        </p:nvSpPr>
        <p:spPr>
          <a:xfrm>
            <a:off x="7360920" y="3035880"/>
            <a:ext cx="1919880" cy="1188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3" name="Shape 24"/>
          <p:cNvSpPr/>
          <p:nvPr/>
        </p:nvSpPr>
        <p:spPr>
          <a:xfrm>
            <a:off x="7562160" y="32187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4" name="Text 25"/>
          <p:cNvSpPr/>
          <p:nvPr/>
        </p:nvSpPr>
        <p:spPr>
          <a:xfrm>
            <a:off x="7562160" y="32277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VIEW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5" name="Text 26"/>
          <p:cNvSpPr/>
          <p:nvPr/>
        </p:nvSpPr>
        <p:spPr>
          <a:xfrm>
            <a:off x="8110800" y="320040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多格式预览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6" name="Text 27"/>
          <p:cNvSpPr/>
          <p:nvPr/>
        </p:nvSpPr>
        <p:spPr>
          <a:xfrm>
            <a:off x="7589520" y="3675960"/>
            <a:ext cx="1462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图片、文本与</a:t>
            </a:r>
            <a:r>
              <a:rPr b="0" lang="en-US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Hex</a:t>
            </a: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转储，支持查找与标记导航。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7" name="Shape 28"/>
          <p:cNvSpPr/>
          <p:nvPr/>
        </p:nvSpPr>
        <p:spPr>
          <a:xfrm>
            <a:off x="9482400" y="3035880"/>
            <a:ext cx="1919880" cy="1188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8" name="Shape 29"/>
          <p:cNvSpPr/>
          <p:nvPr/>
        </p:nvSpPr>
        <p:spPr>
          <a:xfrm>
            <a:off x="9683640" y="32187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9" name="Text 30"/>
          <p:cNvSpPr/>
          <p:nvPr/>
        </p:nvSpPr>
        <p:spPr>
          <a:xfrm>
            <a:off x="9683640" y="32277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HTML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0" name="Text 31"/>
          <p:cNvSpPr/>
          <p:nvPr/>
        </p:nvSpPr>
        <p:spPr>
          <a:xfrm>
            <a:off x="10232280" y="320040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交互式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HTML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报告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1" name="Text 32"/>
          <p:cNvSpPr/>
          <p:nvPr/>
        </p:nvSpPr>
        <p:spPr>
          <a:xfrm>
            <a:off x="9711000" y="3675960"/>
            <a:ext cx="1462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3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客户可在浏览器中浏览目录、过滤、统计并勾选所需文件。</a:t>
            </a:r>
            <a:endParaRPr b="0" lang="en-US" sz="9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2" name="Shape 33"/>
          <p:cNvSpPr/>
          <p:nvPr/>
        </p:nvSpPr>
        <p:spPr>
          <a:xfrm>
            <a:off x="594360" y="48463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3" name="Text 34"/>
          <p:cNvSpPr/>
          <p:nvPr/>
        </p:nvSpPr>
        <p:spPr>
          <a:xfrm>
            <a:off x="740520" y="49194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MD5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4" name="Text 35"/>
          <p:cNvSpPr/>
          <p:nvPr/>
        </p:nvSpPr>
        <p:spPr>
          <a:xfrm>
            <a:off x="740520" y="52488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逐文件校验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5" name="Shape 36"/>
          <p:cNvSpPr/>
          <p:nvPr/>
        </p:nvSpPr>
        <p:spPr>
          <a:xfrm>
            <a:off x="3383280" y="48463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6" name="Text 37"/>
          <p:cNvSpPr/>
          <p:nvPr/>
        </p:nvSpPr>
        <p:spPr>
          <a:xfrm>
            <a:off x="3529440" y="49194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SHA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7" name="Text 38"/>
          <p:cNvSpPr/>
          <p:nvPr/>
        </p:nvSpPr>
        <p:spPr>
          <a:xfrm>
            <a:off x="3529440" y="52488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1/256/512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8" name="Shape 39"/>
          <p:cNvSpPr/>
          <p:nvPr/>
        </p:nvSpPr>
        <p:spPr>
          <a:xfrm>
            <a:off x="6172200" y="48463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9" name="Text 40"/>
          <p:cNvSpPr/>
          <p:nvPr/>
        </p:nvSpPr>
        <p:spPr>
          <a:xfrm>
            <a:off x="6318360" y="49194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CSV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0" name="Text 41"/>
          <p:cNvSpPr/>
          <p:nvPr/>
        </p:nvSpPr>
        <p:spPr>
          <a:xfrm>
            <a:off x="6318360" y="52488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恢复清单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1" name="Shape 42"/>
          <p:cNvSpPr/>
          <p:nvPr/>
        </p:nvSpPr>
        <p:spPr>
          <a:xfrm>
            <a:off x="8961120" y="48463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2" name="Text 43"/>
          <p:cNvSpPr/>
          <p:nvPr/>
        </p:nvSpPr>
        <p:spPr>
          <a:xfrm>
            <a:off x="9107280" y="49194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HTML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3" name="Text 44"/>
          <p:cNvSpPr/>
          <p:nvPr/>
        </p:nvSpPr>
        <p:spPr>
          <a:xfrm>
            <a:off x="9107280" y="52488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交互报告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4" name="Text 45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0a2b58"/>
          </a:solidFill>
          <a:ln w="12600">
            <a:solidFill>
              <a:srgbClr val="0a2b5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0a274e"/>
          </a:solidFill>
          <a:ln w="12600">
            <a:solidFill>
              <a:srgbClr val="0a27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0b315f"/>
          </a:solidFill>
          <a:ln w="12600">
            <a:solidFill>
              <a:srgbClr val="0b31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专业级</a:t>
            </a:r>
            <a:r>
              <a:rPr b="1" lang="en-US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恢复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b9d9f4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2539c"/>
          </a:solidFill>
          <a:ln w="12600">
            <a:solidFill>
              <a:srgbClr val="12539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18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18</a:t>
            </a:r>
            <a:r>
              <a:rPr b="1" lang="zh-CN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种</a:t>
            </a:r>
            <a:r>
              <a:rPr b="1" lang="en-US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模式：智能重构、缺盘降级与参数推断</a:t>
            </a:r>
            <a:endParaRPr b="0" lang="en-US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面向服务器、</a:t>
            </a:r>
            <a:r>
              <a:rPr b="0" lang="en-US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、厂商控制器变体与自定义数据布局，重组结果可继续注册为虚拟磁盘。</a:t>
            </a:r>
            <a:endParaRPr b="0" lang="en-US" sz="13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7" name="Shape 12"/>
          <p:cNvSpPr/>
          <p:nvPr/>
        </p:nvSpPr>
        <p:spPr>
          <a:xfrm>
            <a:off x="777240" y="1828800"/>
            <a:ext cx="420120" cy="1874160"/>
          </a:xfrm>
          <a:prstGeom prst="roundRect">
            <a:avLst>
              <a:gd name="adj" fmla="val 21739"/>
            </a:avLst>
          </a:prstGeom>
          <a:solidFill>
            <a:srgbClr val="0b3569"/>
          </a:solidFill>
          <a:ln w="14040">
            <a:solidFill>
              <a:srgbClr val="1877e8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8" name="Shape 13"/>
          <p:cNvSpPr/>
          <p:nvPr/>
        </p:nvSpPr>
        <p:spPr>
          <a:xfrm>
            <a:off x="868680" y="20300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9" name="Shape 14"/>
          <p:cNvSpPr/>
          <p:nvPr/>
        </p:nvSpPr>
        <p:spPr>
          <a:xfrm>
            <a:off x="868680" y="22950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0" name="Shape 15"/>
          <p:cNvSpPr/>
          <p:nvPr/>
        </p:nvSpPr>
        <p:spPr>
          <a:xfrm>
            <a:off x="868680" y="256032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1" name="Shape 16"/>
          <p:cNvSpPr/>
          <p:nvPr/>
        </p:nvSpPr>
        <p:spPr>
          <a:xfrm>
            <a:off x="868680" y="28256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2" name="Shape 17"/>
          <p:cNvSpPr/>
          <p:nvPr/>
        </p:nvSpPr>
        <p:spPr>
          <a:xfrm>
            <a:off x="868680" y="30906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3" name="Text 18"/>
          <p:cNvSpPr/>
          <p:nvPr/>
        </p:nvSpPr>
        <p:spPr>
          <a:xfrm>
            <a:off x="777240" y="3794760"/>
            <a:ext cx="42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bbd8ee"/>
                </a:solidFill>
                <a:effectLst/>
                <a:uFillTx/>
                <a:latin typeface="Microsoft YaHei"/>
                <a:ea typeface="Microsoft YaHei"/>
              </a:rPr>
              <a:t>D1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4" name="Shape 19"/>
          <p:cNvSpPr/>
          <p:nvPr/>
        </p:nvSpPr>
        <p:spPr>
          <a:xfrm>
            <a:off x="1435680" y="1828800"/>
            <a:ext cx="420120" cy="1874160"/>
          </a:xfrm>
          <a:prstGeom prst="roundRect">
            <a:avLst>
              <a:gd name="adj" fmla="val 21739"/>
            </a:avLst>
          </a:prstGeom>
          <a:solidFill>
            <a:srgbClr val="0b3569"/>
          </a:solidFill>
          <a:ln w="14040">
            <a:solidFill>
              <a:srgbClr val="28bdf6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5" name="Shape 20"/>
          <p:cNvSpPr/>
          <p:nvPr/>
        </p:nvSpPr>
        <p:spPr>
          <a:xfrm>
            <a:off x="1527120" y="20300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6" name="Shape 21"/>
          <p:cNvSpPr/>
          <p:nvPr/>
        </p:nvSpPr>
        <p:spPr>
          <a:xfrm>
            <a:off x="1527120" y="22950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7" name="Shape 22"/>
          <p:cNvSpPr/>
          <p:nvPr/>
        </p:nvSpPr>
        <p:spPr>
          <a:xfrm>
            <a:off x="1527120" y="256032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8" name="Shape 23"/>
          <p:cNvSpPr/>
          <p:nvPr/>
        </p:nvSpPr>
        <p:spPr>
          <a:xfrm>
            <a:off x="1527120" y="28256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9" name="Shape 24"/>
          <p:cNvSpPr/>
          <p:nvPr/>
        </p:nvSpPr>
        <p:spPr>
          <a:xfrm>
            <a:off x="1527120" y="30906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0" name="Text 25"/>
          <p:cNvSpPr/>
          <p:nvPr/>
        </p:nvSpPr>
        <p:spPr>
          <a:xfrm>
            <a:off x="1435680" y="3794760"/>
            <a:ext cx="42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bbd8ee"/>
                </a:solidFill>
                <a:effectLst/>
                <a:uFillTx/>
                <a:latin typeface="Microsoft YaHei"/>
                <a:ea typeface="Microsoft YaHei"/>
              </a:rPr>
              <a:t>D2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1" name="Shape 26"/>
          <p:cNvSpPr/>
          <p:nvPr/>
        </p:nvSpPr>
        <p:spPr>
          <a:xfrm>
            <a:off x="2094120" y="1828800"/>
            <a:ext cx="420120" cy="1874160"/>
          </a:xfrm>
          <a:prstGeom prst="roundRect">
            <a:avLst>
              <a:gd name="adj" fmla="val 21739"/>
            </a:avLst>
          </a:prstGeom>
          <a:solidFill>
            <a:srgbClr val="0b3569"/>
          </a:solidFill>
          <a:ln w="14040">
            <a:solidFill>
              <a:srgbClr val="7655de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2" name="Shape 27"/>
          <p:cNvSpPr/>
          <p:nvPr/>
        </p:nvSpPr>
        <p:spPr>
          <a:xfrm>
            <a:off x="2185560" y="20300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3" name="Shape 28"/>
          <p:cNvSpPr/>
          <p:nvPr/>
        </p:nvSpPr>
        <p:spPr>
          <a:xfrm>
            <a:off x="2185560" y="22950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4" name="Shape 29"/>
          <p:cNvSpPr/>
          <p:nvPr/>
        </p:nvSpPr>
        <p:spPr>
          <a:xfrm>
            <a:off x="2185560" y="256032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5" name="Shape 30"/>
          <p:cNvSpPr/>
          <p:nvPr/>
        </p:nvSpPr>
        <p:spPr>
          <a:xfrm>
            <a:off x="2185560" y="28256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6" name="Shape 31"/>
          <p:cNvSpPr/>
          <p:nvPr/>
        </p:nvSpPr>
        <p:spPr>
          <a:xfrm>
            <a:off x="2185560" y="30906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7" name="Text 32"/>
          <p:cNvSpPr/>
          <p:nvPr/>
        </p:nvSpPr>
        <p:spPr>
          <a:xfrm>
            <a:off x="2094120" y="3794760"/>
            <a:ext cx="42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bbd8ee"/>
                </a:solidFill>
                <a:effectLst/>
                <a:uFillTx/>
                <a:latin typeface="Microsoft YaHei"/>
                <a:ea typeface="Microsoft YaHei"/>
              </a:rPr>
              <a:t>D3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8" name="Shape 33"/>
          <p:cNvSpPr/>
          <p:nvPr/>
        </p:nvSpPr>
        <p:spPr>
          <a:xfrm>
            <a:off x="2752200" y="1828800"/>
            <a:ext cx="420120" cy="1874160"/>
          </a:xfrm>
          <a:prstGeom prst="roundRect">
            <a:avLst>
              <a:gd name="adj" fmla="val 21739"/>
            </a:avLst>
          </a:prstGeom>
          <a:solidFill>
            <a:srgbClr val="0b3569"/>
          </a:solidFill>
          <a:ln w="14040">
            <a:solidFill>
              <a:srgbClr val="18a9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9" name="Shape 34"/>
          <p:cNvSpPr/>
          <p:nvPr/>
        </p:nvSpPr>
        <p:spPr>
          <a:xfrm>
            <a:off x="2843640" y="20300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0" name="Shape 35"/>
          <p:cNvSpPr/>
          <p:nvPr/>
        </p:nvSpPr>
        <p:spPr>
          <a:xfrm>
            <a:off x="2843640" y="22950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1" name="Shape 36"/>
          <p:cNvSpPr/>
          <p:nvPr/>
        </p:nvSpPr>
        <p:spPr>
          <a:xfrm>
            <a:off x="2843640" y="256032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2" name="Shape 37"/>
          <p:cNvSpPr/>
          <p:nvPr/>
        </p:nvSpPr>
        <p:spPr>
          <a:xfrm>
            <a:off x="2843640" y="28256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3" name="Shape 38"/>
          <p:cNvSpPr/>
          <p:nvPr/>
        </p:nvSpPr>
        <p:spPr>
          <a:xfrm>
            <a:off x="2843640" y="30906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4" name="Text 39"/>
          <p:cNvSpPr/>
          <p:nvPr/>
        </p:nvSpPr>
        <p:spPr>
          <a:xfrm>
            <a:off x="2752200" y="3794760"/>
            <a:ext cx="42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bbd8ee"/>
                </a:solidFill>
                <a:effectLst/>
                <a:uFillTx/>
                <a:latin typeface="Microsoft YaHei"/>
                <a:ea typeface="Microsoft YaHei"/>
              </a:rPr>
              <a:t>D4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5" name="Shape 40"/>
          <p:cNvSpPr/>
          <p:nvPr/>
        </p:nvSpPr>
        <p:spPr>
          <a:xfrm>
            <a:off x="3410640" y="1828800"/>
            <a:ext cx="420120" cy="1874160"/>
          </a:xfrm>
          <a:prstGeom prst="roundRect">
            <a:avLst>
              <a:gd name="adj" fmla="val 21739"/>
            </a:avLst>
          </a:prstGeom>
          <a:solidFill>
            <a:srgbClr val="321e39"/>
          </a:solidFill>
          <a:ln w="14040">
            <a:solidFill>
              <a:srgbClr val="e84450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6" name="Shape 41"/>
          <p:cNvSpPr/>
          <p:nvPr/>
        </p:nvSpPr>
        <p:spPr>
          <a:xfrm>
            <a:off x="3502080" y="20300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7" name="Shape 42"/>
          <p:cNvSpPr/>
          <p:nvPr/>
        </p:nvSpPr>
        <p:spPr>
          <a:xfrm>
            <a:off x="3502080" y="22950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8" name="Shape 43"/>
          <p:cNvSpPr/>
          <p:nvPr/>
        </p:nvSpPr>
        <p:spPr>
          <a:xfrm>
            <a:off x="3502080" y="256032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652933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9" name="Shape 44"/>
          <p:cNvSpPr/>
          <p:nvPr/>
        </p:nvSpPr>
        <p:spPr>
          <a:xfrm>
            <a:off x="3502080" y="28256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0" name="Shape 45"/>
          <p:cNvSpPr/>
          <p:nvPr/>
        </p:nvSpPr>
        <p:spPr>
          <a:xfrm>
            <a:off x="3502080" y="30906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1" name="Text 46"/>
          <p:cNvSpPr/>
          <p:nvPr/>
        </p:nvSpPr>
        <p:spPr>
          <a:xfrm>
            <a:off x="3410640" y="3794760"/>
            <a:ext cx="42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/>
            <a:r>
              <a:rPr sz="880" b="1">
                <a:solidFill>
                  <a:srgbClr val="EF3D4C"/>
                </a:solidFill>
                <a:latin typeface="Microsoft YaHei"/>
              </a:rPr>
              <a:t>缺盘</a:t>
            </a:r>
          </a:p>
        </p:txBody>
      </p:sp>
      <p:sp>
        <p:nvSpPr>
          <p:cNvPr id="1022" name="Shape 47"/>
          <p:cNvSpPr/>
          <p:nvPr/>
        </p:nvSpPr>
        <p:spPr>
          <a:xfrm>
            <a:off x="4069080" y="1828800"/>
            <a:ext cx="420120" cy="1874160"/>
          </a:xfrm>
          <a:prstGeom prst="roundRect">
            <a:avLst>
              <a:gd name="adj" fmla="val 21739"/>
            </a:avLst>
          </a:prstGeom>
          <a:solidFill>
            <a:srgbClr val="0b3569"/>
          </a:solidFill>
          <a:ln w="14040">
            <a:solidFill>
              <a:srgbClr val="e84450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3" name="Shape 48"/>
          <p:cNvSpPr/>
          <p:nvPr/>
        </p:nvSpPr>
        <p:spPr>
          <a:xfrm>
            <a:off x="4160520" y="20300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4" name="Shape 49"/>
          <p:cNvSpPr/>
          <p:nvPr/>
        </p:nvSpPr>
        <p:spPr>
          <a:xfrm>
            <a:off x="4160520" y="22950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5" name="Shape 50"/>
          <p:cNvSpPr/>
          <p:nvPr/>
        </p:nvSpPr>
        <p:spPr>
          <a:xfrm>
            <a:off x="4160520" y="256032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6" name="Shape 51"/>
          <p:cNvSpPr/>
          <p:nvPr/>
        </p:nvSpPr>
        <p:spPr>
          <a:xfrm>
            <a:off x="4160520" y="282564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7" name="Shape 52"/>
          <p:cNvSpPr/>
          <p:nvPr/>
        </p:nvSpPr>
        <p:spPr>
          <a:xfrm>
            <a:off x="4160520" y="3090600"/>
            <a:ext cx="237240" cy="145800"/>
          </a:xfrm>
          <a:prstGeom prst="roundRect">
            <a:avLst>
              <a:gd name="adj" fmla="val 18750"/>
            </a:avLst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8" name="Text 53"/>
          <p:cNvSpPr/>
          <p:nvPr/>
        </p:nvSpPr>
        <p:spPr>
          <a:xfrm>
            <a:off x="4069080" y="3794760"/>
            <a:ext cx="4201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bbd8ee"/>
                </a:solidFill>
                <a:effectLst/>
                <a:uFillTx/>
                <a:latin typeface="Microsoft YaHei"/>
                <a:ea typeface="Microsoft YaHei"/>
              </a:rPr>
              <a:t>D6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9" name="Shape 54"/>
          <p:cNvSpPr/>
          <p:nvPr/>
        </p:nvSpPr>
        <p:spPr>
          <a:xfrm>
            <a:off x="4800600" y="2541960"/>
            <a:ext cx="383760" cy="43848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0" name="Shape 55"/>
          <p:cNvSpPr/>
          <p:nvPr/>
        </p:nvSpPr>
        <p:spPr>
          <a:xfrm>
            <a:off x="5394960" y="1965960"/>
            <a:ext cx="2057040" cy="1645560"/>
          </a:xfrm>
          <a:prstGeom prst="roundRect">
            <a:avLst>
              <a:gd name="adj" fmla="val 12222"/>
            </a:avLst>
          </a:prstGeom>
          <a:solidFill>
            <a:srgbClr val="0f4b8d"/>
          </a:solidFill>
          <a:ln w="15120">
            <a:solidFill>
              <a:srgbClr val="28bdf6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1" name="Text 56"/>
          <p:cNvSpPr/>
          <p:nvPr/>
        </p:nvSpPr>
        <p:spPr>
          <a:xfrm>
            <a:off x="5623560" y="2359080"/>
            <a:ext cx="15998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1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虚拟</a:t>
            </a:r>
            <a:r>
              <a:rPr b="1" lang="en-US" sz="21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2" name="Text 57"/>
          <p:cNvSpPr/>
          <p:nvPr/>
        </p:nvSpPr>
        <p:spPr>
          <a:xfrm>
            <a:off x="5623560" y="2853000"/>
            <a:ext cx="15998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50" strike="noStrike" u="none">
                <a:solidFill>
                  <a:srgbClr val="b9d8ee"/>
                </a:solidFill>
                <a:effectLst/>
                <a:uFillTx/>
                <a:latin typeface="Microsoft YaHei"/>
                <a:ea typeface="Microsoft YaHei"/>
              </a:rPr>
              <a:t>实时校验重建</a:t>
            </a:r>
            <a:endParaRPr b="0" lang="en-US" sz="11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3" name="Shape 58"/>
          <p:cNvSpPr/>
          <p:nvPr/>
        </p:nvSpPr>
        <p:spPr>
          <a:xfrm>
            <a:off x="7818120" y="1737360"/>
            <a:ext cx="155412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a4e7b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4" name="Text 59"/>
          <p:cNvSpPr/>
          <p:nvPr/>
        </p:nvSpPr>
        <p:spPr>
          <a:xfrm>
            <a:off x="7964280" y="1810440"/>
            <a:ext cx="12614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8bdf6"/>
                </a:solidFill>
                <a:effectLst/>
                <a:uFillTx/>
                <a:latin typeface="Aptos"/>
                <a:ea typeface="Aptos"/>
              </a:rPr>
              <a:t>18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5" name="Text 60"/>
          <p:cNvSpPr/>
          <p:nvPr/>
        </p:nvSpPr>
        <p:spPr>
          <a:xfrm>
            <a:off x="7964280" y="2139840"/>
            <a:ext cx="1261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模式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6" name="Shape 61"/>
          <p:cNvSpPr/>
          <p:nvPr/>
        </p:nvSpPr>
        <p:spPr>
          <a:xfrm>
            <a:off x="9555480" y="1737360"/>
            <a:ext cx="155412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a4e7b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7" name="Text 62"/>
          <p:cNvSpPr/>
          <p:nvPr/>
        </p:nvSpPr>
        <p:spPr>
          <a:xfrm>
            <a:off x="9701640" y="1810440"/>
            <a:ext cx="12614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1</a:t>
            </a:r>
            <a:r>
              <a:rPr b="1" lang="zh-CN" sz="220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Aptos"/>
              </a:rPr>
              <a:t>盘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8" name="Text 63"/>
          <p:cNvSpPr/>
          <p:nvPr/>
        </p:nvSpPr>
        <p:spPr>
          <a:xfrm>
            <a:off x="9701640" y="2139840"/>
            <a:ext cx="1261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RAID5</a:t>
            </a:r>
            <a:r>
              <a:rPr b="1" lang="zh-CN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缺失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9" name="Shape 64"/>
          <p:cNvSpPr/>
          <p:nvPr/>
        </p:nvSpPr>
        <p:spPr>
          <a:xfrm>
            <a:off x="7818120" y="2697480"/>
            <a:ext cx="155412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a4e7b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0" name="Text 65"/>
          <p:cNvSpPr/>
          <p:nvPr/>
        </p:nvSpPr>
        <p:spPr>
          <a:xfrm>
            <a:off x="7964280" y="2770560"/>
            <a:ext cx="12614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2</a:t>
            </a:r>
            <a:r>
              <a:rPr b="1" lang="zh-CN" sz="220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Aptos"/>
              </a:rPr>
              <a:t>盘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1" name="Text 66"/>
          <p:cNvSpPr/>
          <p:nvPr/>
        </p:nvSpPr>
        <p:spPr>
          <a:xfrm>
            <a:off x="7964280" y="3099960"/>
            <a:ext cx="1261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RAID6</a:t>
            </a:r>
            <a:r>
              <a:rPr b="1" lang="zh-CN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缺失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2" name="Shape 67"/>
          <p:cNvSpPr/>
          <p:nvPr/>
        </p:nvSpPr>
        <p:spPr>
          <a:xfrm>
            <a:off x="9555480" y="2697480"/>
            <a:ext cx="1554120" cy="712800"/>
          </a:xfrm>
          <a:prstGeom prst="roundRect">
            <a:avLst>
              <a:gd name="adj" fmla="val 20513"/>
            </a:avLst>
          </a:prstGeom>
          <a:solidFill>
            <a:srgbClr val="0d315f"/>
          </a:solidFill>
          <a:ln w="9000">
            <a:solidFill>
              <a:srgbClr val="1a4e7b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3" name="Text 68"/>
          <p:cNvSpPr/>
          <p:nvPr/>
        </p:nvSpPr>
        <p:spPr>
          <a:xfrm>
            <a:off x="9701640" y="2770560"/>
            <a:ext cx="126144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JSON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4" name="Text 69"/>
          <p:cNvSpPr/>
          <p:nvPr/>
        </p:nvSpPr>
        <p:spPr>
          <a:xfrm>
            <a:off x="9701640" y="3099960"/>
            <a:ext cx="1261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d1e5f5"/>
                </a:solidFill>
                <a:effectLst/>
                <a:uFillTx/>
                <a:latin typeface="Microsoft YaHei"/>
                <a:ea typeface="Microsoft YaHei"/>
              </a:rPr>
              <a:t>配置复用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5" name="Shape 70"/>
          <p:cNvSpPr/>
          <p:nvPr/>
        </p:nvSpPr>
        <p:spPr>
          <a:xfrm>
            <a:off x="594360" y="4480560"/>
            <a:ext cx="3401280" cy="1142640"/>
          </a:xfrm>
          <a:prstGeom prst="roundRect">
            <a:avLst>
              <a:gd name="adj" fmla="val 14400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6" name="Shape 71"/>
          <p:cNvSpPr/>
          <p:nvPr/>
        </p:nvSpPr>
        <p:spPr>
          <a:xfrm>
            <a:off x="795600" y="466344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7" name="Text 72"/>
          <p:cNvSpPr/>
          <p:nvPr/>
        </p:nvSpPr>
        <p:spPr>
          <a:xfrm>
            <a:off x="795600" y="46724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CFG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8" name="Text 73"/>
          <p:cNvSpPr/>
          <p:nvPr/>
        </p:nvSpPr>
        <p:spPr>
          <a:xfrm>
            <a:off x="1344240" y="464508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全参数手动重组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9" name="Text 74"/>
          <p:cNvSpPr/>
          <p:nvPr/>
        </p:nvSpPr>
        <p:spPr>
          <a:xfrm>
            <a:off x="822960" y="5120640"/>
            <a:ext cx="29440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条带大小、盘序、成员范围、校验旋转、延迟校验、</a:t>
            </a:r>
            <a:r>
              <a:rPr b="0" lang="en-US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P/Q</a:t>
            </a:r>
            <a:r>
              <a:rPr b="0" lang="zh-CN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顺序、</a:t>
            </a:r>
            <a:r>
              <a:rPr b="0" lang="en-US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GF</a:t>
            </a:r>
            <a:r>
              <a:rPr b="0" lang="zh-CN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RS</a:t>
            </a:r>
            <a:r>
              <a:rPr b="0" lang="zh-CN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系数。</a:t>
            </a:r>
            <a:endParaRPr b="0" lang="en-US" sz="103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0" name="Shape 75"/>
          <p:cNvSpPr/>
          <p:nvPr/>
        </p:nvSpPr>
        <p:spPr>
          <a:xfrm>
            <a:off x="4389120" y="4480560"/>
            <a:ext cx="3401280" cy="1142640"/>
          </a:xfrm>
          <a:prstGeom prst="roundRect">
            <a:avLst>
              <a:gd name="adj" fmla="val 14400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1" name="Shape 76"/>
          <p:cNvSpPr/>
          <p:nvPr/>
        </p:nvSpPr>
        <p:spPr>
          <a:xfrm>
            <a:off x="4590360" y="466344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2" name="Text 77"/>
          <p:cNvSpPr/>
          <p:nvPr/>
        </p:nvSpPr>
        <p:spPr>
          <a:xfrm>
            <a:off x="4590360" y="46724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VIS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3" name="Text 78"/>
          <p:cNvSpPr/>
          <p:nvPr/>
        </p:nvSpPr>
        <p:spPr>
          <a:xfrm>
            <a:off x="5139000" y="464508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可视化验证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4" name="Text 79"/>
          <p:cNvSpPr/>
          <p:nvPr/>
        </p:nvSpPr>
        <p:spPr>
          <a:xfrm>
            <a:off x="4617720" y="5120640"/>
            <a:ext cx="29440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数据块、校验块、镜像块与缺盘列可视化，辅助人工验证盘序。</a:t>
            </a:r>
            <a:endParaRPr b="0" lang="en-US" sz="103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5" name="Shape 80"/>
          <p:cNvSpPr/>
          <p:nvPr/>
        </p:nvSpPr>
        <p:spPr>
          <a:xfrm>
            <a:off x="8183880" y="4480560"/>
            <a:ext cx="3401280" cy="1142640"/>
          </a:xfrm>
          <a:prstGeom prst="roundRect">
            <a:avLst>
              <a:gd name="adj" fmla="val 14400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6" name="Shape 81"/>
          <p:cNvSpPr/>
          <p:nvPr/>
        </p:nvSpPr>
        <p:spPr>
          <a:xfrm>
            <a:off x="8385120" y="466344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7" name="Text 82"/>
          <p:cNvSpPr/>
          <p:nvPr/>
        </p:nvSpPr>
        <p:spPr>
          <a:xfrm>
            <a:off x="8385120" y="46724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GEN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8" name="Text 83"/>
          <p:cNvSpPr/>
          <p:nvPr/>
        </p:nvSpPr>
        <p:spPr>
          <a:xfrm>
            <a:off x="8933760" y="464508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反向重建成员盘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9" name="Text 84"/>
          <p:cNvSpPr/>
          <p:nvPr/>
        </p:nvSpPr>
        <p:spPr>
          <a:xfrm>
            <a:off x="8412480" y="5120640"/>
            <a:ext cx="29440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3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不仅可以降级读取，还可反向生成缺失成员盘的完整镜像。</a:t>
            </a:r>
            <a:endParaRPr b="0" lang="en-US" sz="103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0" name="Text 85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2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3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4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高级参数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5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6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7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8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9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0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19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1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全参数与厂商变体复现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2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当标准参数无法解释数据分布时，工程师可以精确调整寻址、校验和副本布局。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3" name="Shape 12"/>
          <p:cNvSpPr/>
          <p:nvPr/>
        </p:nvSpPr>
        <p:spPr>
          <a:xfrm>
            <a:off x="594360" y="16826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4" name="Shape 13"/>
          <p:cNvSpPr/>
          <p:nvPr/>
        </p:nvSpPr>
        <p:spPr>
          <a:xfrm>
            <a:off x="795600" y="1865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5" name="Text 14"/>
          <p:cNvSpPr/>
          <p:nvPr/>
        </p:nvSpPr>
        <p:spPr>
          <a:xfrm>
            <a:off x="795600" y="1874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6" name="Text 15"/>
          <p:cNvSpPr/>
          <p:nvPr/>
        </p:nvSpPr>
        <p:spPr>
          <a:xfrm>
            <a:off x="1344240" y="1847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成员与范围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7" name="Shape 16"/>
          <p:cNvSpPr/>
          <p:nvPr/>
        </p:nvSpPr>
        <p:spPr>
          <a:xfrm>
            <a:off x="850320" y="24505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8" name="Text 17"/>
          <p:cNvSpPr/>
          <p:nvPr/>
        </p:nvSpPr>
        <p:spPr>
          <a:xfrm>
            <a:off x="1014840" y="23407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盘序拖拽 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上下移 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撤销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9" name="Shape 18"/>
          <p:cNvSpPr/>
          <p:nvPr/>
        </p:nvSpPr>
        <p:spPr>
          <a:xfrm>
            <a:off x="850320" y="288936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0" name="Text 19"/>
          <p:cNvSpPr/>
          <p:nvPr/>
        </p:nvSpPr>
        <p:spPr>
          <a:xfrm>
            <a:off x="1014840" y="27799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起止扇区、成员范围与数据偏移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1" name="Shape 20"/>
          <p:cNvSpPr/>
          <p:nvPr/>
        </p:nvSpPr>
        <p:spPr>
          <a:xfrm>
            <a:off x="4325040" y="16826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2" name="Shape 21"/>
          <p:cNvSpPr/>
          <p:nvPr/>
        </p:nvSpPr>
        <p:spPr>
          <a:xfrm>
            <a:off x="4526280" y="1865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3" name="Text 22"/>
          <p:cNvSpPr/>
          <p:nvPr/>
        </p:nvSpPr>
        <p:spPr>
          <a:xfrm>
            <a:off x="4526280" y="1874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4" name="Text 23"/>
          <p:cNvSpPr/>
          <p:nvPr/>
        </p:nvSpPr>
        <p:spPr>
          <a:xfrm>
            <a:off x="5074920" y="1847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条带与布局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5" name="Shape 24"/>
          <p:cNvSpPr/>
          <p:nvPr/>
        </p:nvSpPr>
        <p:spPr>
          <a:xfrm>
            <a:off x="4581000" y="24505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6" name="Text 25"/>
          <p:cNvSpPr/>
          <p:nvPr/>
        </p:nvSpPr>
        <p:spPr>
          <a:xfrm>
            <a:off x="4745880" y="23407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512B-16MB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条带大小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7" name="Shape 26"/>
          <p:cNvSpPr/>
          <p:nvPr/>
        </p:nvSpPr>
        <p:spPr>
          <a:xfrm>
            <a:off x="4581000" y="288936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8" name="Text 27"/>
          <p:cNvSpPr/>
          <p:nvPr/>
        </p:nvSpPr>
        <p:spPr>
          <a:xfrm>
            <a:off x="4745880" y="27799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左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右对称、非对称、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Parity First/Last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9" name="Shape 28"/>
          <p:cNvSpPr/>
          <p:nvPr/>
        </p:nvSpPr>
        <p:spPr>
          <a:xfrm>
            <a:off x="8055720" y="16826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0" name="Shape 29"/>
          <p:cNvSpPr/>
          <p:nvPr/>
        </p:nvSpPr>
        <p:spPr>
          <a:xfrm>
            <a:off x="8256960" y="1865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1" name="Text 30"/>
          <p:cNvSpPr/>
          <p:nvPr/>
        </p:nvSpPr>
        <p:spPr>
          <a:xfrm>
            <a:off x="8256960" y="1874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2" name="Text 31"/>
          <p:cNvSpPr/>
          <p:nvPr/>
        </p:nvSpPr>
        <p:spPr>
          <a:xfrm>
            <a:off x="8805600" y="18471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 6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算法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3" name="Shape 32"/>
          <p:cNvSpPr/>
          <p:nvPr/>
        </p:nvSpPr>
        <p:spPr>
          <a:xfrm>
            <a:off x="8312040" y="245052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4" name="Text 33"/>
          <p:cNvSpPr/>
          <p:nvPr/>
        </p:nvSpPr>
        <p:spPr>
          <a:xfrm>
            <a:off x="8476560" y="23407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Reed-Solomon / XOR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5" name="Shape 34"/>
          <p:cNvSpPr/>
          <p:nvPr/>
        </p:nvSpPr>
        <p:spPr>
          <a:xfrm>
            <a:off x="8312040" y="288936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6" name="Text 35"/>
          <p:cNvSpPr/>
          <p:nvPr/>
        </p:nvSpPr>
        <p:spPr>
          <a:xfrm>
            <a:off x="8476560" y="27799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P/Q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顺序、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GF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多项式、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RS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系数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7" name="Shape 36"/>
          <p:cNvSpPr/>
          <p:nvPr/>
        </p:nvSpPr>
        <p:spPr>
          <a:xfrm>
            <a:off x="594360" y="37400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8" name="Shape 37"/>
          <p:cNvSpPr/>
          <p:nvPr/>
        </p:nvSpPr>
        <p:spPr>
          <a:xfrm>
            <a:off x="795600" y="3922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9" name="Text 38"/>
          <p:cNvSpPr/>
          <p:nvPr/>
        </p:nvSpPr>
        <p:spPr>
          <a:xfrm>
            <a:off x="795600" y="3931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0" name="Text 39"/>
          <p:cNvSpPr/>
          <p:nvPr/>
        </p:nvSpPr>
        <p:spPr>
          <a:xfrm>
            <a:off x="1344240" y="39045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 10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副本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1" name="Shape 40"/>
          <p:cNvSpPr/>
          <p:nvPr/>
        </p:nvSpPr>
        <p:spPr>
          <a:xfrm>
            <a:off x="850320" y="450792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2" name="Text 41"/>
          <p:cNvSpPr/>
          <p:nvPr/>
        </p:nvSpPr>
        <p:spPr>
          <a:xfrm>
            <a:off x="1014840" y="43981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Near / Far / Offset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3" name="Shape 42"/>
          <p:cNvSpPr/>
          <p:nvPr/>
        </p:nvSpPr>
        <p:spPr>
          <a:xfrm>
            <a:off x="850320" y="494676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4" name="Text 43"/>
          <p:cNvSpPr/>
          <p:nvPr/>
        </p:nvSpPr>
        <p:spPr>
          <a:xfrm>
            <a:off x="1014840" y="48373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1E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交错 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0+1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等子布局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5" name="Shape 44"/>
          <p:cNvSpPr/>
          <p:nvPr/>
        </p:nvSpPr>
        <p:spPr>
          <a:xfrm>
            <a:off x="4325040" y="37400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6" name="Shape 45"/>
          <p:cNvSpPr/>
          <p:nvPr/>
        </p:nvSpPr>
        <p:spPr>
          <a:xfrm>
            <a:off x="4526280" y="3922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7" name="Text 46"/>
          <p:cNvSpPr/>
          <p:nvPr/>
        </p:nvSpPr>
        <p:spPr>
          <a:xfrm>
            <a:off x="4526280" y="3931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05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8" name="Text 47"/>
          <p:cNvSpPr/>
          <p:nvPr/>
        </p:nvSpPr>
        <p:spPr>
          <a:xfrm>
            <a:off x="5074920" y="39045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延迟校验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9" name="Shape 48"/>
          <p:cNvSpPr/>
          <p:nvPr/>
        </p:nvSpPr>
        <p:spPr>
          <a:xfrm>
            <a:off x="4581000" y="450792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0" name="Text 49"/>
          <p:cNvSpPr/>
          <p:nvPr/>
        </p:nvSpPr>
        <p:spPr>
          <a:xfrm>
            <a:off x="4745880" y="43981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parity delay / rotation shift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1" name="Shape 50"/>
          <p:cNvSpPr/>
          <p:nvPr/>
        </p:nvSpPr>
        <p:spPr>
          <a:xfrm>
            <a:off x="4581000" y="494676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2" name="Text 51"/>
          <p:cNvSpPr/>
          <p:nvPr/>
        </p:nvSpPr>
        <p:spPr>
          <a:xfrm>
            <a:off x="4745880" y="48373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复现私有控制器条带旋转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3" name="Shape 52"/>
          <p:cNvSpPr/>
          <p:nvPr/>
        </p:nvSpPr>
        <p:spPr>
          <a:xfrm>
            <a:off x="8055720" y="3740040"/>
            <a:ext cx="3437640" cy="175536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4" name="Shape 53"/>
          <p:cNvSpPr/>
          <p:nvPr/>
        </p:nvSpPr>
        <p:spPr>
          <a:xfrm>
            <a:off x="8256960" y="39229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5" name="Text 54"/>
          <p:cNvSpPr/>
          <p:nvPr/>
        </p:nvSpPr>
        <p:spPr>
          <a:xfrm>
            <a:off x="8256960" y="39319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06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6" name="Text 55"/>
          <p:cNvSpPr/>
          <p:nvPr/>
        </p:nvSpPr>
        <p:spPr>
          <a:xfrm>
            <a:off x="8805600" y="39045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厂商预设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7" name="Shape 56"/>
          <p:cNvSpPr/>
          <p:nvPr/>
        </p:nvSpPr>
        <p:spPr>
          <a:xfrm>
            <a:off x="8312040" y="4507920"/>
            <a:ext cx="72720" cy="72720"/>
          </a:xfrm>
          <a:prstGeom prst="ellipse">
            <a:avLst/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8" name="Text 57"/>
          <p:cNvSpPr/>
          <p:nvPr/>
        </p:nvSpPr>
        <p:spPr>
          <a:xfrm>
            <a:off x="8476560" y="43981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mdadm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DDF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LSI PERC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9" name="Shape 58"/>
          <p:cNvSpPr/>
          <p:nvPr/>
        </p:nvSpPr>
        <p:spPr>
          <a:xfrm>
            <a:off x="8312040" y="4946760"/>
            <a:ext cx="72720" cy="72720"/>
          </a:xfrm>
          <a:prstGeom prst="ellipse">
            <a:avLst/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0" name="Text 59"/>
          <p:cNvSpPr/>
          <p:nvPr/>
        </p:nvSpPr>
        <p:spPr>
          <a:xfrm>
            <a:off x="8476560" y="48373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HP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Adaptec</a:t>
            </a:r>
            <a:r>
              <a:rPr b="0" lang="zh-CN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0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Synology/QNAP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1" name="Shape 60"/>
          <p:cNvSpPr/>
          <p:nvPr/>
        </p:nvSpPr>
        <p:spPr>
          <a:xfrm>
            <a:off x="594360" y="5669280"/>
            <a:ext cx="11063880" cy="456840"/>
          </a:xfrm>
          <a:prstGeom prst="roundRect">
            <a:avLst>
              <a:gd name="adj" fmla="val 30000"/>
            </a:avLst>
          </a:prstGeom>
          <a:solidFill>
            <a:srgbClr val="eaf4fc"/>
          </a:solidFill>
          <a:ln w="9000">
            <a:solidFill>
              <a:srgbClr val="b9d8e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2" name="Text 61"/>
          <p:cNvSpPr/>
          <p:nvPr/>
        </p:nvSpPr>
        <p:spPr>
          <a:xfrm>
            <a:off x="804600" y="5760720"/>
            <a:ext cx="10652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配置支持预检、</a:t>
            </a: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JSON</a:t>
            </a:r>
            <a:r>
              <a:rPr b="1" lang="zh-CN" sz="1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保存</a:t>
            </a: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1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加载与样例生成；无需创建虚拟盘即可先验证参数合理性。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3" name="Text 62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5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6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7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元数据识别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8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9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0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1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2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3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20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4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连接磁盘或镜像后，自动识别阵列与卷管理元数据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5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识别结果可一键装配；无元数据时由参数推断引擎辅助构建候选阵列。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6" name="Shape 12"/>
          <p:cNvSpPr/>
          <p:nvPr/>
        </p:nvSpPr>
        <p:spPr>
          <a:xfrm>
            <a:off x="594360" y="1645920"/>
            <a:ext cx="10972440" cy="566640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936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7" name="Shape 13"/>
          <p:cNvSpPr/>
          <p:nvPr/>
        </p:nvSpPr>
        <p:spPr>
          <a:xfrm>
            <a:off x="795600" y="1728360"/>
            <a:ext cx="402120" cy="40212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8" name="Text 14"/>
          <p:cNvSpPr/>
          <p:nvPr/>
        </p:nvSpPr>
        <p:spPr>
          <a:xfrm>
            <a:off x="795600" y="1737360"/>
            <a:ext cx="40212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MD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9" name="Text 15"/>
          <p:cNvSpPr/>
          <p:nvPr/>
        </p:nvSpPr>
        <p:spPr>
          <a:xfrm>
            <a:off x="1325880" y="171900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软</a:t>
            </a: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0" name="Text 16"/>
          <p:cNvSpPr/>
          <p:nvPr/>
        </p:nvSpPr>
        <p:spPr>
          <a:xfrm>
            <a:off x="4069080" y="1728360"/>
            <a:ext cx="7177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mdadm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多版本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superblock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1" name="Shape 17"/>
          <p:cNvSpPr/>
          <p:nvPr/>
        </p:nvSpPr>
        <p:spPr>
          <a:xfrm>
            <a:off x="594360" y="2340720"/>
            <a:ext cx="10972440" cy="566640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936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2" name="Shape 18"/>
          <p:cNvSpPr/>
          <p:nvPr/>
        </p:nvSpPr>
        <p:spPr>
          <a:xfrm>
            <a:off x="795600" y="2423160"/>
            <a:ext cx="402120" cy="40212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3" name="Text 19"/>
          <p:cNvSpPr/>
          <p:nvPr/>
        </p:nvSpPr>
        <p:spPr>
          <a:xfrm>
            <a:off x="795600" y="2432160"/>
            <a:ext cx="40212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LVM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4" name="Text 20"/>
          <p:cNvSpPr/>
          <p:nvPr/>
        </p:nvSpPr>
        <p:spPr>
          <a:xfrm>
            <a:off x="1325880" y="241416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卷管理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5" name="Text 21"/>
          <p:cNvSpPr/>
          <p:nvPr/>
        </p:nvSpPr>
        <p:spPr>
          <a:xfrm>
            <a:off x="4069080" y="2423160"/>
            <a:ext cx="7177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LVM / LVM2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，逻辑卷直接进入磁盘树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6" name="Shape 22"/>
          <p:cNvSpPr/>
          <p:nvPr/>
        </p:nvSpPr>
        <p:spPr>
          <a:xfrm>
            <a:off x="594360" y="3035880"/>
            <a:ext cx="10972440" cy="566640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936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7" name="Shape 23"/>
          <p:cNvSpPr/>
          <p:nvPr/>
        </p:nvSpPr>
        <p:spPr>
          <a:xfrm>
            <a:off x="795600" y="3117960"/>
            <a:ext cx="402120" cy="40212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8" name="Text 24"/>
          <p:cNvSpPr/>
          <p:nvPr/>
        </p:nvSpPr>
        <p:spPr>
          <a:xfrm>
            <a:off x="795600" y="3127320"/>
            <a:ext cx="40212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LDM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9" name="Text 25"/>
          <p:cNvSpPr/>
          <p:nvPr/>
        </p:nvSpPr>
        <p:spPr>
          <a:xfrm>
            <a:off x="1325880" y="310896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Windows</a:t>
            </a: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动态磁盘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0" name="Text 26"/>
          <p:cNvSpPr/>
          <p:nvPr/>
        </p:nvSpPr>
        <p:spPr>
          <a:xfrm>
            <a:off x="4069080" y="3117960"/>
            <a:ext cx="7177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LDM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卷组与成员关系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1" name="Shape 27"/>
          <p:cNvSpPr/>
          <p:nvPr/>
        </p:nvSpPr>
        <p:spPr>
          <a:xfrm>
            <a:off x="594360" y="3730680"/>
            <a:ext cx="10972440" cy="566640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936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2" name="Shape 28"/>
          <p:cNvSpPr/>
          <p:nvPr/>
        </p:nvSpPr>
        <p:spPr>
          <a:xfrm>
            <a:off x="795600" y="3813120"/>
            <a:ext cx="402120" cy="40212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3" name="Text 29"/>
          <p:cNvSpPr/>
          <p:nvPr/>
        </p:nvSpPr>
        <p:spPr>
          <a:xfrm>
            <a:off x="795600" y="3822120"/>
            <a:ext cx="40212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DDF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4" name="Text 30"/>
          <p:cNvSpPr/>
          <p:nvPr/>
        </p:nvSpPr>
        <p:spPr>
          <a:xfrm>
            <a:off x="1325880" y="380376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硬件</a:t>
            </a: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通用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5" name="Text 31"/>
          <p:cNvSpPr/>
          <p:nvPr/>
        </p:nvSpPr>
        <p:spPr>
          <a:xfrm>
            <a:off x="4069080" y="3813120"/>
            <a:ext cx="7177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SNIA DDF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，覆盖多类主流控制器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6" name="Shape 32"/>
          <p:cNvSpPr/>
          <p:nvPr/>
        </p:nvSpPr>
        <p:spPr>
          <a:xfrm>
            <a:off x="594360" y="4425840"/>
            <a:ext cx="10972440" cy="566640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936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7" name="Shape 33"/>
          <p:cNvSpPr/>
          <p:nvPr/>
        </p:nvSpPr>
        <p:spPr>
          <a:xfrm>
            <a:off x="795600" y="4507920"/>
            <a:ext cx="402120" cy="40212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8" name="Text 34"/>
          <p:cNvSpPr/>
          <p:nvPr/>
        </p:nvSpPr>
        <p:spPr>
          <a:xfrm>
            <a:off x="795600" y="4517280"/>
            <a:ext cx="40212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IMSM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9" name="Text 35"/>
          <p:cNvSpPr/>
          <p:nvPr/>
        </p:nvSpPr>
        <p:spPr>
          <a:xfrm>
            <a:off x="1325880" y="44989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Intel</a:t>
            </a: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主板</a:t>
            </a:r>
            <a:r>
              <a:rPr b="1" lang="en-US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0" name="Text 36"/>
          <p:cNvSpPr/>
          <p:nvPr/>
        </p:nvSpPr>
        <p:spPr>
          <a:xfrm>
            <a:off x="4069080" y="4507920"/>
            <a:ext cx="7177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IMSM / Matrix RAID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，同盘多卷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1" name="Shape 37"/>
          <p:cNvSpPr/>
          <p:nvPr/>
        </p:nvSpPr>
        <p:spPr>
          <a:xfrm>
            <a:off x="594360" y="5120640"/>
            <a:ext cx="10972440" cy="566640"/>
          </a:xfrm>
          <a:prstGeom prst="roundRect">
            <a:avLst>
              <a:gd name="adj" fmla="val 25806"/>
            </a:avLst>
          </a:prstGeom>
          <a:solidFill>
            <a:srgbClr val="ffffff"/>
          </a:solidFill>
          <a:ln w="936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2" name="Shape 38"/>
          <p:cNvSpPr/>
          <p:nvPr/>
        </p:nvSpPr>
        <p:spPr>
          <a:xfrm>
            <a:off x="795600" y="5203080"/>
            <a:ext cx="402120" cy="40212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3" name="Text 39"/>
          <p:cNvSpPr/>
          <p:nvPr/>
        </p:nvSpPr>
        <p:spPr>
          <a:xfrm>
            <a:off x="795600" y="5212080"/>
            <a:ext cx="40212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AI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4" name="Text 40"/>
          <p:cNvSpPr/>
          <p:nvPr/>
        </p:nvSpPr>
        <p:spPr>
          <a:xfrm>
            <a:off x="1325880" y="51937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52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其他与推断</a:t>
            </a:r>
            <a:endParaRPr b="0" lang="en-US" sz="15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5" name="Text 41"/>
          <p:cNvSpPr/>
          <p:nvPr/>
        </p:nvSpPr>
        <p:spPr>
          <a:xfrm>
            <a:off x="4069080" y="5203080"/>
            <a:ext cx="7177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Apple RAID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HPSA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 IPR</a:t>
            </a:r>
            <a:r>
              <a:rPr b="0" lang="zh-CN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raid_infer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6" name="Shape 42"/>
          <p:cNvSpPr/>
          <p:nvPr/>
        </p:nvSpPr>
        <p:spPr>
          <a:xfrm>
            <a:off x="594360" y="5925240"/>
            <a:ext cx="10972440" cy="347040"/>
          </a:xfrm>
          <a:prstGeom prst="roundRect">
            <a:avLst>
              <a:gd name="adj" fmla="val 31579"/>
            </a:avLst>
          </a:prstGeom>
          <a:solidFill>
            <a:srgbClr val="fff7e8"/>
          </a:solidFill>
          <a:ln w="6480">
            <a:solidFill>
              <a:srgbClr val="f1d39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7" name="Text 43"/>
          <p:cNvSpPr/>
          <p:nvPr/>
        </p:nvSpPr>
        <p:spPr>
          <a:xfrm>
            <a:off x="777240" y="5980320"/>
            <a:ext cx="106066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90" strike="noStrike" u="none">
                <a:solidFill>
                  <a:srgbClr val="7c5719"/>
                </a:solidFill>
                <a:effectLst/>
                <a:uFillTx/>
                <a:latin typeface="Microsoft YaHei"/>
                <a:ea typeface="Microsoft YaHei"/>
              </a:rPr>
              <a:t>真实场景中可处理同一组盘上多个</a:t>
            </a:r>
            <a:r>
              <a:rPr b="1" lang="en-US" sz="1090" strike="noStrike" u="none">
                <a:solidFill>
                  <a:srgbClr val="7c571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1090" strike="noStrike" u="none">
                <a:solidFill>
                  <a:srgbClr val="7c5719"/>
                </a:solidFill>
                <a:effectLst/>
                <a:uFillTx/>
                <a:latin typeface="Microsoft YaHei"/>
                <a:ea typeface="Microsoft YaHei"/>
              </a:rPr>
              <a:t>卷、盘尾元数据校验和内容锚点定盘序。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8" name="Text 44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0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1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2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与软件定义存储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3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4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5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6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7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8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21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9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与存储池：自动拆解多层堆叠结构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0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从成员盘到软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、卷管理、精简池、虚拟盘和文件系统，逐层归集、映射与装配。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1" name="Shape 12"/>
          <p:cNvSpPr/>
          <p:nvPr/>
        </p:nvSpPr>
        <p:spPr>
          <a:xfrm>
            <a:off x="594360" y="1664280"/>
            <a:ext cx="169128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2" name="Text 13"/>
          <p:cNvSpPr/>
          <p:nvPr/>
        </p:nvSpPr>
        <p:spPr>
          <a:xfrm>
            <a:off x="667440" y="181044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3" name="Text 14"/>
          <p:cNvSpPr/>
          <p:nvPr/>
        </p:nvSpPr>
        <p:spPr>
          <a:xfrm>
            <a:off x="685800" y="218556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多盘接入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4" name="Shape 15"/>
          <p:cNvSpPr/>
          <p:nvPr/>
        </p:nvSpPr>
        <p:spPr>
          <a:xfrm>
            <a:off x="2322720" y="20664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5" name="Shape 16"/>
          <p:cNvSpPr/>
          <p:nvPr/>
        </p:nvSpPr>
        <p:spPr>
          <a:xfrm>
            <a:off x="2468880" y="1664280"/>
            <a:ext cx="169128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6" name="Text 17"/>
          <p:cNvSpPr/>
          <p:nvPr/>
        </p:nvSpPr>
        <p:spPr>
          <a:xfrm>
            <a:off x="2541960" y="181044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软</a:t>
            </a:r>
            <a:r>
              <a:rPr b="1" lang="en-US" sz="122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7" name="Text 18"/>
          <p:cNvSpPr/>
          <p:nvPr/>
        </p:nvSpPr>
        <p:spPr>
          <a:xfrm>
            <a:off x="2560320" y="218556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mdadm / SHR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8" name="Shape 19"/>
          <p:cNvSpPr/>
          <p:nvPr/>
        </p:nvSpPr>
        <p:spPr>
          <a:xfrm>
            <a:off x="4197240" y="20664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9" name="Shape 20"/>
          <p:cNvSpPr/>
          <p:nvPr/>
        </p:nvSpPr>
        <p:spPr>
          <a:xfrm>
            <a:off x="4343400" y="1664280"/>
            <a:ext cx="169128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0" name="Text 21"/>
          <p:cNvSpPr/>
          <p:nvPr/>
        </p:nvSpPr>
        <p:spPr>
          <a:xfrm>
            <a:off x="4416480" y="181044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卷管理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1" name="Text 22"/>
          <p:cNvSpPr/>
          <p:nvPr/>
        </p:nvSpPr>
        <p:spPr>
          <a:xfrm>
            <a:off x="4434840" y="218556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LVM / SpaceDB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2" name="Shape 23"/>
          <p:cNvSpPr/>
          <p:nvPr/>
        </p:nvSpPr>
        <p:spPr>
          <a:xfrm>
            <a:off x="6071760" y="20664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3" name="Shape 24"/>
          <p:cNvSpPr/>
          <p:nvPr/>
        </p:nvSpPr>
        <p:spPr>
          <a:xfrm>
            <a:off x="6217920" y="1664280"/>
            <a:ext cx="169128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4" name="Text 25"/>
          <p:cNvSpPr/>
          <p:nvPr/>
        </p:nvSpPr>
        <p:spPr>
          <a:xfrm>
            <a:off x="6291000" y="181044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存储池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5" name="Text 26"/>
          <p:cNvSpPr/>
          <p:nvPr/>
        </p:nvSpPr>
        <p:spPr>
          <a:xfrm>
            <a:off x="6309360" y="218556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ZFS / Btrfs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6" name="Shape 27"/>
          <p:cNvSpPr/>
          <p:nvPr/>
        </p:nvSpPr>
        <p:spPr>
          <a:xfrm>
            <a:off x="7946280" y="20664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7" name="Shape 28"/>
          <p:cNvSpPr/>
          <p:nvPr/>
        </p:nvSpPr>
        <p:spPr>
          <a:xfrm>
            <a:off x="8092440" y="1664280"/>
            <a:ext cx="169128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8" name="Text 29"/>
          <p:cNvSpPr/>
          <p:nvPr/>
        </p:nvSpPr>
        <p:spPr>
          <a:xfrm>
            <a:off x="8165520" y="181044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9" name="Text 30"/>
          <p:cNvSpPr/>
          <p:nvPr/>
        </p:nvSpPr>
        <p:spPr>
          <a:xfrm>
            <a:off x="8183880" y="218556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ext4 / ZFS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等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0" name="Shape 31"/>
          <p:cNvSpPr/>
          <p:nvPr/>
        </p:nvSpPr>
        <p:spPr>
          <a:xfrm>
            <a:off x="9820800" y="20664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1" name="Shape 32"/>
          <p:cNvSpPr/>
          <p:nvPr/>
        </p:nvSpPr>
        <p:spPr>
          <a:xfrm>
            <a:off x="9966960" y="1664280"/>
            <a:ext cx="169128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2" name="Text 33"/>
          <p:cNvSpPr/>
          <p:nvPr/>
        </p:nvSpPr>
        <p:spPr>
          <a:xfrm>
            <a:off x="10040040" y="181044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用户数据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3" name="Text 34"/>
          <p:cNvSpPr/>
          <p:nvPr/>
        </p:nvSpPr>
        <p:spPr>
          <a:xfrm>
            <a:off x="10058400" y="2185560"/>
            <a:ext cx="1508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直接浏览提取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4" name="Shape 35"/>
          <p:cNvSpPr/>
          <p:nvPr/>
        </p:nvSpPr>
        <p:spPr>
          <a:xfrm>
            <a:off x="594360" y="2971800"/>
            <a:ext cx="3401280" cy="2422800"/>
          </a:xfrm>
          <a:prstGeom prst="roundRect">
            <a:avLst>
              <a:gd name="adj" fmla="val 679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5" name="Shape 36"/>
          <p:cNvSpPr/>
          <p:nvPr/>
        </p:nvSpPr>
        <p:spPr>
          <a:xfrm>
            <a:off x="795600" y="31546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6" name="Text 37"/>
          <p:cNvSpPr/>
          <p:nvPr/>
        </p:nvSpPr>
        <p:spPr>
          <a:xfrm>
            <a:off x="795600" y="31636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ZFS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7" name="Text 38"/>
          <p:cNvSpPr/>
          <p:nvPr/>
        </p:nvSpPr>
        <p:spPr>
          <a:xfrm>
            <a:off x="1344240" y="313632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ZFS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存储池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8" name="Shape 39"/>
          <p:cNvSpPr/>
          <p:nvPr/>
        </p:nvSpPr>
        <p:spPr>
          <a:xfrm>
            <a:off x="850320" y="37400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9" name="Text 40"/>
          <p:cNvSpPr/>
          <p:nvPr/>
        </p:nvSpPr>
        <p:spPr>
          <a:xfrm>
            <a:off x="1014840" y="363024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自动 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手动 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推断三种模式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0" name="Shape 41"/>
          <p:cNvSpPr/>
          <p:nvPr/>
        </p:nvSpPr>
        <p:spPr>
          <a:xfrm>
            <a:off x="850320" y="41788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1" name="Text 42"/>
          <p:cNvSpPr/>
          <p:nvPr/>
        </p:nvSpPr>
        <p:spPr>
          <a:xfrm>
            <a:off x="1014840" y="40690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RAID-Z1/Z2/Z3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dRAID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Mirror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2" name="Shape 43"/>
          <p:cNvSpPr/>
          <p:nvPr/>
        </p:nvSpPr>
        <p:spPr>
          <a:xfrm>
            <a:off x="850320" y="46177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3" name="Text 44"/>
          <p:cNvSpPr/>
          <p:nvPr/>
        </p:nvSpPr>
        <p:spPr>
          <a:xfrm>
            <a:off x="1014840" y="450792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vdev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池、缺盘恢复与拓扑树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4" name="Shape 45"/>
          <p:cNvSpPr/>
          <p:nvPr/>
        </p:nvSpPr>
        <p:spPr>
          <a:xfrm>
            <a:off x="4389120" y="2971800"/>
            <a:ext cx="3401280" cy="2422800"/>
          </a:xfrm>
          <a:prstGeom prst="roundRect">
            <a:avLst>
              <a:gd name="adj" fmla="val 679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5" name="Shape 46"/>
          <p:cNvSpPr/>
          <p:nvPr/>
        </p:nvSpPr>
        <p:spPr>
          <a:xfrm>
            <a:off x="4590360" y="31546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6" name="Text 47"/>
          <p:cNvSpPr/>
          <p:nvPr/>
        </p:nvSpPr>
        <p:spPr>
          <a:xfrm>
            <a:off x="4590360" y="31636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SS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7" name="Text 48"/>
          <p:cNvSpPr/>
          <p:nvPr/>
        </p:nvSpPr>
        <p:spPr>
          <a:xfrm>
            <a:off x="5139000" y="313632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Windows Storage Spaces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8" name="Shape 49"/>
          <p:cNvSpPr/>
          <p:nvPr/>
        </p:nvSpPr>
        <p:spPr>
          <a:xfrm>
            <a:off x="4645080" y="374004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9" name="Text 50"/>
          <p:cNvSpPr/>
          <p:nvPr/>
        </p:nvSpPr>
        <p:spPr>
          <a:xfrm>
            <a:off x="4809600" y="363024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解析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SpaceDB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池元数据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0" name="Shape 51"/>
          <p:cNvSpPr/>
          <p:nvPr/>
        </p:nvSpPr>
        <p:spPr>
          <a:xfrm>
            <a:off x="4645080" y="417888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1" name="Text 52"/>
          <p:cNvSpPr/>
          <p:nvPr/>
        </p:nvSpPr>
        <p:spPr>
          <a:xfrm>
            <a:off x="4809600" y="40690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Simple / Mirror / Parity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布局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2" name="Shape 53"/>
          <p:cNvSpPr/>
          <p:nvPr/>
        </p:nvSpPr>
        <p:spPr>
          <a:xfrm>
            <a:off x="4645080" y="461772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3" name="Text 54"/>
          <p:cNvSpPr/>
          <p:nvPr/>
        </p:nvSpPr>
        <p:spPr>
          <a:xfrm>
            <a:off x="4809600" y="450792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接入成员盘后自动检测与装配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4" name="Shape 55"/>
          <p:cNvSpPr/>
          <p:nvPr/>
        </p:nvSpPr>
        <p:spPr>
          <a:xfrm>
            <a:off x="8183880" y="2971800"/>
            <a:ext cx="3401280" cy="2422800"/>
          </a:xfrm>
          <a:prstGeom prst="roundRect">
            <a:avLst>
              <a:gd name="adj" fmla="val 679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5" name="Shape 56"/>
          <p:cNvSpPr/>
          <p:nvPr/>
        </p:nvSpPr>
        <p:spPr>
          <a:xfrm>
            <a:off x="8385120" y="31546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6" name="Text 57"/>
          <p:cNvSpPr/>
          <p:nvPr/>
        </p:nvSpPr>
        <p:spPr>
          <a:xfrm>
            <a:off x="8385120" y="31636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BTR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7" name="Text 58"/>
          <p:cNvSpPr/>
          <p:nvPr/>
        </p:nvSpPr>
        <p:spPr>
          <a:xfrm>
            <a:off x="8933760" y="313632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Btrfs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多设备池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8" name="Shape 59"/>
          <p:cNvSpPr/>
          <p:nvPr/>
        </p:nvSpPr>
        <p:spPr>
          <a:xfrm>
            <a:off x="8439840" y="37400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9" name="Text 60"/>
          <p:cNvSpPr/>
          <p:nvPr/>
        </p:nvSpPr>
        <p:spPr>
          <a:xfrm>
            <a:off x="8604360" y="363024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按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FSID / devid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归集成员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0" name="Shape 61"/>
          <p:cNvSpPr/>
          <p:nvPr/>
        </p:nvSpPr>
        <p:spPr>
          <a:xfrm>
            <a:off x="8439840" y="417888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1" name="Text 62"/>
          <p:cNvSpPr/>
          <p:nvPr/>
        </p:nvSpPr>
        <p:spPr>
          <a:xfrm>
            <a:off x="8604360" y="406908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解析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Chunk Tree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多盘映射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2" name="Shape 63"/>
          <p:cNvSpPr/>
          <p:nvPr/>
        </p:nvSpPr>
        <p:spPr>
          <a:xfrm>
            <a:off x="8439840" y="46177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3" name="Text 64"/>
          <p:cNvSpPr/>
          <p:nvPr/>
        </p:nvSpPr>
        <p:spPr>
          <a:xfrm>
            <a:off x="8604360" y="4507920"/>
            <a:ext cx="2797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成员诊断、风险评估与报告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4" name="Text 65"/>
          <p:cNvSpPr/>
          <p:nvPr/>
        </p:nvSpPr>
        <p:spPr>
          <a:xfrm>
            <a:off x="685800" y="5724000"/>
            <a:ext cx="10789560" cy="2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9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1" lang="zh-CN" sz="119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自动重组：</a:t>
            </a:r>
            <a:r>
              <a:rPr b="1" lang="en-US" sz="119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QNAP mdadm → LVM → dm-thin → ext4</a:t>
            </a:r>
            <a:r>
              <a:rPr b="1" lang="zh-CN" sz="119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；</a:t>
            </a:r>
            <a:r>
              <a:rPr b="1" lang="en-US" sz="119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Synology mdadm → LVM → SHR / RAID-F1</a:t>
            </a:r>
            <a:r>
              <a:rPr b="1" lang="zh-CN" sz="119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。</a:t>
            </a:r>
            <a:endParaRPr b="0" lang="en-US" sz="1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5" name="Text 66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7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8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9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加密卷恢复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0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1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2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3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4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5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22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6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加密卷识别、透明解锁与安全恢复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7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在用户提供合法密码、恢复密钥或密钥材料后，建立透明解密虚拟盘并继续正常分析。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8" name="Shape 12"/>
          <p:cNvSpPr/>
          <p:nvPr/>
        </p:nvSpPr>
        <p:spPr>
          <a:xfrm>
            <a:off x="594360" y="1691640"/>
            <a:ext cx="206604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9" name="Text 13"/>
          <p:cNvSpPr/>
          <p:nvPr/>
        </p:nvSpPr>
        <p:spPr>
          <a:xfrm>
            <a:off x="667440" y="183780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识别加密头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0" name="Text 14"/>
          <p:cNvSpPr/>
          <p:nvPr/>
        </p:nvSpPr>
        <p:spPr>
          <a:xfrm>
            <a:off x="685800" y="2212920"/>
            <a:ext cx="1883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自动检测方案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1" name="Shape 15"/>
          <p:cNvSpPr/>
          <p:nvPr/>
        </p:nvSpPr>
        <p:spPr>
          <a:xfrm>
            <a:off x="2697480" y="20941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2" name="Shape 16"/>
          <p:cNvSpPr/>
          <p:nvPr/>
        </p:nvSpPr>
        <p:spPr>
          <a:xfrm>
            <a:off x="2843640" y="1691640"/>
            <a:ext cx="206604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3" name="Text 17"/>
          <p:cNvSpPr/>
          <p:nvPr/>
        </p:nvSpPr>
        <p:spPr>
          <a:xfrm>
            <a:off x="2917080" y="183780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输入密钥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4" name="Text 18"/>
          <p:cNvSpPr/>
          <p:nvPr/>
        </p:nvSpPr>
        <p:spPr>
          <a:xfrm>
            <a:off x="2935080" y="2212920"/>
            <a:ext cx="1883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密码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恢复密钥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5" name="Shape 19"/>
          <p:cNvSpPr/>
          <p:nvPr/>
        </p:nvSpPr>
        <p:spPr>
          <a:xfrm>
            <a:off x="4946760" y="20941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6" name="Shape 20"/>
          <p:cNvSpPr/>
          <p:nvPr/>
        </p:nvSpPr>
        <p:spPr>
          <a:xfrm>
            <a:off x="5093280" y="1691640"/>
            <a:ext cx="206604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7" name="Text 21"/>
          <p:cNvSpPr/>
          <p:nvPr/>
        </p:nvSpPr>
        <p:spPr>
          <a:xfrm>
            <a:off x="5166360" y="183780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透明解密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8" name="Text 22"/>
          <p:cNvSpPr/>
          <p:nvPr/>
        </p:nvSpPr>
        <p:spPr>
          <a:xfrm>
            <a:off x="5184720" y="2212920"/>
            <a:ext cx="1883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虚拟盘面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9" name="Shape 23"/>
          <p:cNvSpPr/>
          <p:nvPr/>
        </p:nvSpPr>
        <p:spPr>
          <a:xfrm>
            <a:off x="7196400" y="20941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0" name="Shape 24"/>
          <p:cNvSpPr/>
          <p:nvPr/>
        </p:nvSpPr>
        <p:spPr>
          <a:xfrm>
            <a:off x="7342560" y="1691640"/>
            <a:ext cx="206604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1" name="Text 25"/>
          <p:cNvSpPr/>
          <p:nvPr/>
        </p:nvSpPr>
        <p:spPr>
          <a:xfrm>
            <a:off x="7415640" y="183780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文件系统分析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2" name="Text 26"/>
          <p:cNvSpPr/>
          <p:nvPr/>
        </p:nvSpPr>
        <p:spPr>
          <a:xfrm>
            <a:off x="7434000" y="2212920"/>
            <a:ext cx="1883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扫描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浏览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3" name="Shape 27"/>
          <p:cNvSpPr/>
          <p:nvPr/>
        </p:nvSpPr>
        <p:spPr>
          <a:xfrm>
            <a:off x="9445680" y="20941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4" name="Shape 28"/>
          <p:cNvSpPr/>
          <p:nvPr/>
        </p:nvSpPr>
        <p:spPr>
          <a:xfrm>
            <a:off x="9592200" y="1691640"/>
            <a:ext cx="2066040" cy="98712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5" name="Text 29"/>
          <p:cNvSpPr/>
          <p:nvPr/>
        </p:nvSpPr>
        <p:spPr>
          <a:xfrm>
            <a:off x="9665280" y="183780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安全导出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6" name="Text 30"/>
          <p:cNvSpPr/>
          <p:nvPr/>
        </p:nvSpPr>
        <p:spPr>
          <a:xfrm>
            <a:off x="9683640" y="2212920"/>
            <a:ext cx="1883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校验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清单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报告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7" name="Shape 31"/>
          <p:cNvSpPr/>
          <p:nvPr/>
        </p:nvSpPr>
        <p:spPr>
          <a:xfrm>
            <a:off x="594360" y="3017520"/>
            <a:ext cx="3437640" cy="10969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8" name="Shape 32"/>
          <p:cNvSpPr/>
          <p:nvPr/>
        </p:nvSpPr>
        <p:spPr>
          <a:xfrm>
            <a:off x="795600" y="32004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9" name="Text 33"/>
          <p:cNvSpPr/>
          <p:nvPr/>
        </p:nvSpPr>
        <p:spPr>
          <a:xfrm>
            <a:off x="795600" y="3209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BL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0" name="Text 34"/>
          <p:cNvSpPr/>
          <p:nvPr/>
        </p:nvSpPr>
        <p:spPr>
          <a:xfrm>
            <a:off x="1344240" y="318204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BitLocker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1" name="Text 35"/>
          <p:cNvSpPr/>
          <p:nvPr/>
        </p:nvSpPr>
        <p:spPr>
          <a:xfrm>
            <a:off x="822960" y="3657600"/>
            <a:ext cx="2980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Windows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全盘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分区加密</a:t>
            </a:r>
            <a:endParaRPr b="0" lang="en-US" sz="10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2" name="Shape 36"/>
          <p:cNvSpPr/>
          <p:nvPr/>
        </p:nvSpPr>
        <p:spPr>
          <a:xfrm>
            <a:off x="4325040" y="3017520"/>
            <a:ext cx="3437640" cy="10969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3" name="Shape 37"/>
          <p:cNvSpPr/>
          <p:nvPr/>
        </p:nvSpPr>
        <p:spPr>
          <a:xfrm>
            <a:off x="4526280" y="32004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4" name="Text 38"/>
          <p:cNvSpPr/>
          <p:nvPr/>
        </p:nvSpPr>
        <p:spPr>
          <a:xfrm>
            <a:off x="4526280" y="3209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LK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5" name="Text 39"/>
          <p:cNvSpPr/>
          <p:nvPr/>
        </p:nvSpPr>
        <p:spPr>
          <a:xfrm>
            <a:off x="5074920" y="318204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LUKS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6" name="Text 40"/>
          <p:cNvSpPr/>
          <p:nvPr/>
        </p:nvSpPr>
        <p:spPr>
          <a:xfrm>
            <a:off x="4553640" y="3657600"/>
            <a:ext cx="2980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全盘加密，含分离头</a:t>
            </a:r>
            <a:endParaRPr b="0" lang="en-US" sz="10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7" name="Shape 41"/>
          <p:cNvSpPr/>
          <p:nvPr/>
        </p:nvSpPr>
        <p:spPr>
          <a:xfrm>
            <a:off x="8055720" y="3017520"/>
            <a:ext cx="3437640" cy="10969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8" name="Shape 42"/>
          <p:cNvSpPr/>
          <p:nvPr/>
        </p:nvSpPr>
        <p:spPr>
          <a:xfrm>
            <a:off x="8256960" y="32004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9" name="Text 43"/>
          <p:cNvSpPr/>
          <p:nvPr/>
        </p:nvSpPr>
        <p:spPr>
          <a:xfrm>
            <a:off x="8256960" y="3209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VC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0" name="Text 44"/>
          <p:cNvSpPr/>
          <p:nvPr/>
        </p:nvSpPr>
        <p:spPr>
          <a:xfrm>
            <a:off x="8805600" y="318204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VeraCrypt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1" name="Text 45"/>
          <p:cNvSpPr/>
          <p:nvPr/>
        </p:nvSpPr>
        <p:spPr>
          <a:xfrm>
            <a:off x="8284320" y="3657600"/>
            <a:ext cx="2980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跨平台容器与分区</a:t>
            </a:r>
            <a:endParaRPr b="0" lang="en-US" sz="10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2" name="Shape 46"/>
          <p:cNvSpPr/>
          <p:nvPr/>
        </p:nvSpPr>
        <p:spPr>
          <a:xfrm>
            <a:off x="594360" y="4343400"/>
            <a:ext cx="3437640" cy="10969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3" name="Shape 47"/>
          <p:cNvSpPr/>
          <p:nvPr/>
        </p:nvSpPr>
        <p:spPr>
          <a:xfrm>
            <a:off x="795600" y="45262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4" name="Text 48"/>
          <p:cNvSpPr/>
          <p:nvPr/>
        </p:nvSpPr>
        <p:spPr>
          <a:xfrm>
            <a:off x="795600" y="4535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CS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5" name="Text 49"/>
          <p:cNvSpPr/>
          <p:nvPr/>
        </p:nvSpPr>
        <p:spPr>
          <a:xfrm>
            <a:off x="1344240" y="45079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CoreStorage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6" name="Text 50"/>
          <p:cNvSpPr/>
          <p:nvPr/>
        </p:nvSpPr>
        <p:spPr>
          <a:xfrm>
            <a:off x="822960" y="4983480"/>
            <a:ext cx="2980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旧版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macOS FileVault</a:t>
            </a:r>
            <a:endParaRPr b="0" lang="en-US" sz="10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7" name="Shape 51"/>
          <p:cNvSpPr/>
          <p:nvPr/>
        </p:nvSpPr>
        <p:spPr>
          <a:xfrm>
            <a:off x="4325040" y="4343400"/>
            <a:ext cx="3437640" cy="10969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8" name="Shape 52"/>
          <p:cNvSpPr/>
          <p:nvPr/>
        </p:nvSpPr>
        <p:spPr>
          <a:xfrm>
            <a:off x="4526280" y="45262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9" name="Text 53"/>
          <p:cNvSpPr/>
          <p:nvPr/>
        </p:nvSpPr>
        <p:spPr>
          <a:xfrm>
            <a:off x="4526280" y="4535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AF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0" name="Text 54"/>
          <p:cNvSpPr/>
          <p:nvPr/>
        </p:nvSpPr>
        <p:spPr>
          <a:xfrm>
            <a:off x="5074920" y="45079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APFS FileVault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1" name="Text 55"/>
          <p:cNvSpPr/>
          <p:nvPr/>
        </p:nvSpPr>
        <p:spPr>
          <a:xfrm>
            <a:off x="4553640" y="4983480"/>
            <a:ext cx="2980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新版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macOS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加密卷</a:t>
            </a:r>
            <a:endParaRPr b="0" lang="en-US" sz="10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2" name="Shape 56"/>
          <p:cNvSpPr/>
          <p:nvPr/>
        </p:nvSpPr>
        <p:spPr>
          <a:xfrm>
            <a:off x="8055720" y="4343400"/>
            <a:ext cx="3437640" cy="10969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3" name="Shape 57"/>
          <p:cNvSpPr/>
          <p:nvPr/>
        </p:nvSpPr>
        <p:spPr>
          <a:xfrm>
            <a:off x="8256960" y="45262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4" name="Text 58"/>
          <p:cNvSpPr/>
          <p:nvPr/>
        </p:nvSpPr>
        <p:spPr>
          <a:xfrm>
            <a:off x="8256960" y="4535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FS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5" name="Text 59"/>
          <p:cNvSpPr/>
          <p:nvPr/>
        </p:nvSpPr>
        <p:spPr>
          <a:xfrm>
            <a:off x="8805600" y="45079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fscrypt / ZFS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6" name="Text 60"/>
          <p:cNvSpPr/>
          <p:nvPr/>
        </p:nvSpPr>
        <p:spPr>
          <a:xfrm>
            <a:off x="8284320" y="4983480"/>
            <a:ext cx="2980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文件级与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ZFS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原生加密</a:t>
            </a:r>
            <a:endParaRPr b="0" lang="en-US" sz="104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7" name="Shape 61"/>
          <p:cNvSpPr/>
          <p:nvPr/>
        </p:nvSpPr>
        <p:spPr>
          <a:xfrm>
            <a:off x="594360" y="5870520"/>
            <a:ext cx="11063880" cy="319680"/>
          </a:xfrm>
          <a:prstGeom prst="roundRect">
            <a:avLst>
              <a:gd name="adj" fmla="val 34286"/>
            </a:avLst>
          </a:prstGeom>
          <a:solidFill>
            <a:srgbClr val="eaf8f2"/>
          </a:solidFill>
          <a:ln w="6480">
            <a:solidFill>
              <a:srgbClr val="b9e7d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8" name="Text 62"/>
          <p:cNvSpPr/>
          <p:nvPr/>
        </p:nvSpPr>
        <p:spPr>
          <a:xfrm>
            <a:off x="804600" y="5916240"/>
            <a:ext cx="10652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20" strike="noStrike" u="none">
                <a:solidFill>
                  <a:srgbClr val="176d51"/>
                </a:solidFill>
                <a:effectLst/>
                <a:uFillTx/>
                <a:latin typeface="Microsoft YaHei"/>
                <a:ea typeface="Microsoft YaHei"/>
              </a:rPr>
              <a:t>解密过程默认只读；需要可写工具时可叠加</a:t>
            </a:r>
            <a:r>
              <a:rPr b="1" lang="en-US" sz="1120" strike="noStrike" u="none">
                <a:solidFill>
                  <a:srgbClr val="176d51"/>
                </a:solidFill>
                <a:effectLst/>
                <a:uFillTx/>
                <a:latin typeface="Microsoft YaHei"/>
                <a:ea typeface="Microsoft YaHei"/>
              </a:rPr>
              <a:t>COW</a:t>
            </a:r>
            <a:r>
              <a:rPr b="1" lang="zh-CN" sz="1120" strike="noStrike" u="none">
                <a:solidFill>
                  <a:srgbClr val="176d51"/>
                </a:solidFill>
                <a:effectLst/>
                <a:uFillTx/>
                <a:latin typeface="Microsoft YaHei"/>
                <a:ea typeface="Microsoft YaHei"/>
              </a:rPr>
              <a:t>写时复制，原始介质和镜像保持不变。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9" name="Text 6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0a2b58"/>
          </a:solidFill>
          <a:ln w="12600">
            <a:solidFill>
              <a:srgbClr val="0a2b5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1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0a274e"/>
          </a:solidFill>
          <a:ln w="12600">
            <a:solidFill>
              <a:srgbClr val="0a27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2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0b315f"/>
          </a:solidFill>
          <a:ln w="12600">
            <a:solidFill>
              <a:srgbClr val="0b31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3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系统级虚拟磁盘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4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b9d9f4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5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6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7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8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2539c"/>
          </a:solidFill>
          <a:ln w="12600">
            <a:solidFill>
              <a:srgbClr val="12539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9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23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0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把复杂重组结果变成操作系统可见的“真实磁盘”</a:t>
            </a:r>
            <a:endParaRPr b="0" lang="en-US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1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物理盘、镜像、任意区间、虚拟</a:t>
            </a:r>
            <a:r>
              <a:rPr b="0" lang="en-US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、存储池、企业存储</a:t>
            </a:r>
            <a:r>
              <a:rPr b="0" lang="en-US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和解密卷均可映射。</a:t>
            </a:r>
            <a:endParaRPr b="0" lang="en-US" sz="13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2" name="Shape 12"/>
          <p:cNvSpPr/>
          <p:nvPr/>
        </p:nvSpPr>
        <p:spPr>
          <a:xfrm>
            <a:off x="594360" y="1700640"/>
            <a:ext cx="3218400" cy="2331360"/>
          </a:xfrm>
          <a:prstGeom prst="roundRect">
            <a:avLst>
              <a:gd name="adj" fmla="val 7059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3" name="Shape 13"/>
          <p:cNvSpPr/>
          <p:nvPr/>
        </p:nvSpPr>
        <p:spPr>
          <a:xfrm>
            <a:off x="795600" y="188352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4" name="Text 14"/>
          <p:cNvSpPr/>
          <p:nvPr/>
        </p:nvSpPr>
        <p:spPr>
          <a:xfrm>
            <a:off x="795600" y="18928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SRC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5" name="Text 15"/>
          <p:cNvSpPr/>
          <p:nvPr/>
        </p:nvSpPr>
        <p:spPr>
          <a:xfrm>
            <a:off x="1344240" y="1865520"/>
            <a:ext cx="22856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可映射的数据对象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6" name="Shape 16"/>
          <p:cNvSpPr/>
          <p:nvPr/>
        </p:nvSpPr>
        <p:spPr>
          <a:xfrm>
            <a:off x="850320" y="246888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7" name="Text 17"/>
          <p:cNvSpPr/>
          <p:nvPr/>
        </p:nvSpPr>
        <p:spPr>
          <a:xfrm>
            <a:off x="1014840" y="2386584"/>
            <a:ext cx="2614680" cy="210312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物理磁盘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8" name="Shape 18"/>
          <p:cNvSpPr/>
          <p:nvPr/>
        </p:nvSpPr>
        <p:spPr>
          <a:xfrm>
            <a:off x="850320" y="277056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9" name="Text 19"/>
          <p:cNvSpPr/>
          <p:nvPr/>
        </p:nvSpPr>
        <p:spPr>
          <a:xfrm>
            <a:off x="1014840" y="2688336"/>
            <a:ext cx="2614680" cy="210312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镜像文件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0" name="Shape 20"/>
          <p:cNvSpPr/>
          <p:nvPr/>
        </p:nvSpPr>
        <p:spPr>
          <a:xfrm>
            <a:off x="850320" y="307224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1" name="Text 21"/>
          <p:cNvSpPr/>
          <p:nvPr/>
        </p:nvSpPr>
        <p:spPr>
          <a:xfrm>
            <a:off x="1014840" y="2990088"/>
            <a:ext cx="2614680" cy="210312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任意分区或连续区间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2" name="Shape 22"/>
          <p:cNvSpPr/>
          <p:nvPr/>
        </p:nvSpPr>
        <p:spPr>
          <a:xfrm>
            <a:off x="850320" y="337428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3" name="Text 23"/>
          <p:cNvSpPr/>
          <p:nvPr/>
        </p:nvSpPr>
        <p:spPr>
          <a:xfrm>
            <a:off x="1014840" y="3291840"/>
            <a:ext cx="2614680" cy="210312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虚拟</a:t>
            </a:r>
            <a:r>
              <a:rPr b="0" lang="en-US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RAID / </a:t>
            </a:r>
            <a:r>
              <a:rPr b="0" lang="zh-CN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存储池 </a:t>
            </a:r>
            <a:r>
              <a:rPr b="0" lang="en-US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/ LUN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4" name="Shape 24"/>
          <p:cNvSpPr/>
          <p:nvPr/>
        </p:nvSpPr>
        <p:spPr>
          <a:xfrm>
            <a:off x="850320" y="3675960"/>
            <a:ext cx="72720" cy="72720"/>
          </a:xfrm>
          <a:prstGeom prst="ellipse">
            <a:avLst/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5" name="Text 25"/>
          <p:cNvSpPr/>
          <p:nvPr/>
        </p:nvSpPr>
        <p:spPr>
          <a:xfrm>
            <a:off x="1014840" y="3593592"/>
            <a:ext cx="2614680" cy="210312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透明解密卷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6" name="Shape 26"/>
          <p:cNvSpPr/>
          <p:nvPr/>
        </p:nvSpPr>
        <p:spPr>
          <a:xfrm>
            <a:off x="4251960" y="1965960"/>
            <a:ext cx="2880000" cy="1508400"/>
          </a:xfrm>
          <a:prstGeom prst="roundRect">
            <a:avLst>
              <a:gd name="adj" fmla="val 13333"/>
            </a:avLst>
          </a:prstGeom>
          <a:solidFill>
            <a:srgbClr val="145dc1"/>
          </a:solidFill>
          <a:ln w="15120">
            <a:solidFill>
              <a:srgbClr val="28bdf6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7" name="Shape 27"/>
          <p:cNvSpPr/>
          <p:nvPr/>
        </p:nvSpPr>
        <p:spPr>
          <a:xfrm>
            <a:off x="5358240" y="2148840"/>
            <a:ext cx="658080" cy="6580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8" name="Text 28"/>
          <p:cNvSpPr/>
          <p:nvPr/>
        </p:nvSpPr>
        <p:spPr>
          <a:xfrm>
            <a:off x="5358240" y="2157840"/>
            <a:ext cx="658080" cy="64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VD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9" name="Text 29"/>
          <p:cNvSpPr/>
          <p:nvPr/>
        </p:nvSpPr>
        <p:spPr>
          <a:xfrm>
            <a:off x="4498920" y="2834640"/>
            <a:ext cx="2395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2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vdisk / WinSpd / NBD</a:t>
            </a:r>
            <a:endParaRPr b="0" lang="en-US" sz="15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0" name="Text 30"/>
          <p:cNvSpPr/>
          <p:nvPr/>
        </p:nvSpPr>
        <p:spPr>
          <a:xfrm>
            <a:off x="4572000" y="3182040"/>
            <a:ext cx="22399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50" strike="noStrike" u="none">
                <a:solidFill>
                  <a:srgbClr val="a9d7f4"/>
                </a:solidFill>
                <a:effectLst/>
                <a:uFillTx/>
                <a:latin typeface="Microsoft YaHei"/>
                <a:ea typeface="Microsoft YaHei"/>
              </a:rPr>
              <a:t>系统级虚拟磁盘引擎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1" name="Shape 31"/>
          <p:cNvSpPr/>
          <p:nvPr/>
        </p:nvSpPr>
        <p:spPr>
          <a:xfrm>
            <a:off x="3886200" y="2523600"/>
            <a:ext cx="255600" cy="36540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2" name="Shape 32"/>
          <p:cNvSpPr/>
          <p:nvPr/>
        </p:nvSpPr>
        <p:spPr>
          <a:xfrm>
            <a:off x="7242120" y="2523600"/>
            <a:ext cx="255600" cy="36540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3" name="Shape 33"/>
          <p:cNvSpPr/>
          <p:nvPr/>
        </p:nvSpPr>
        <p:spPr>
          <a:xfrm>
            <a:off x="7818120" y="1700640"/>
            <a:ext cx="3748680" cy="1078560"/>
          </a:xfrm>
          <a:prstGeom prst="roundRect">
            <a:avLst>
              <a:gd name="adj" fmla="val 15254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4" name="Shape 34"/>
          <p:cNvSpPr/>
          <p:nvPr/>
        </p:nvSpPr>
        <p:spPr>
          <a:xfrm>
            <a:off x="8019360" y="188352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5" name="Text 35"/>
          <p:cNvSpPr/>
          <p:nvPr/>
        </p:nvSpPr>
        <p:spPr>
          <a:xfrm>
            <a:off x="8019360" y="18928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WIN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6" name="Text 36"/>
          <p:cNvSpPr/>
          <p:nvPr/>
        </p:nvSpPr>
        <p:spPr>
          <a:xfrm>
            <a:off x="8568000" y="1865520"/>
            <a:ext cx="2815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Windows</a:t>
            </a: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通道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7" name="Text 37"/>
          <p:cNvSpPr/>
          <p:nvPr/>
        </p:nvSpPr>
        <p:spPr>
          <a:xfrm>
            <a:off x="8046720" y="2340720"/>
            <a:ext cx="3291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暴露为真正的</a:t>
            </a:r>
            <a:r>
              <a:rPr b="0" lang="en-US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\.\PhysicalDriveN</a:t>
            </a: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，磁盘管理器、资源管理器及第三方工具可直接访问。</a:t>
            </a:r>
            <a:endParaRPr b="0" lang="en-US" sz="10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8" name="Shape 38"/>
          <p:cNvSpPr/>
          <p:nvPr/>
        </p:nvSpPr>
        <p:spPr>
          <a:xfrm>
            <a:off x="7818120" y="2971800"/>
            <a:ext cx="3748680" cy="1078560"/>
          </a:xfrm>
          <a:prstGeom prst="roundRect">
            <a:avLst>
              <a:gd name="adj" fmla="val 15254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9" name="Shape 39"/>
          <p:cNvSpPr/>
          <p:nvPr/>
        </p:nvSpPr>
        <p:spPr>
          <a:xfrm>
            <a:off x="8019360" y="315468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0" name="Text 40"/>
          <p:cNvSpPr/>
          <p:nvPr/>
        </p:nvSpPr>
        <p:spPr>
          <a:xfrm>
            <a:off x="8019360" y="31636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LNX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1" name="Text 41"/>
          <p:cNvSpPr/>
          <p:nvPr/>
        </p:nvSpPr>
        <p:spPr>
          <a:xfrm>
            <a:off x="8568000" y="3136320"/>
            <a:ext cx="2815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通道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2" name="Text 42"/>
          <p:cNvSpPr/>
          <p:nvPr/>
        </p:nvSpPr>
        <p:spPr>
          <a:xfrm>
            <a:off x="8046720" y="3611880"/>
            <a:ext cx="3291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暴露为</a:t>
            </a:r>
            <a:r>
              <a:rPr b="0" lang="en-US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/dev/nbdX</a:t>
            </a: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标准块设备，支持</a:t>
            </a:r>
            <a:r>
              <a:rPr b="0" lang="en-US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mount</a:t>
            </a: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fdisk</a:t>
            </a: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dd</a:t>
            </a: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parted</a:t>
            </a:r>
            <a:r>
              <a:rPr b="0" lang="zh-CN" sz="102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等工具。</a:t>
            </a:r>
            <a:endParaRPr b="0" lang="en-US" sz="10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3" name="Shape 43"/>
          <p:cNvSpPr/>
          <p:nvPr/>
        </p:nvSpPr>
        <p:spPr>
          <a:xfrm>
            <a:off x="594360" y="4489704"/>
            <a:ext cx="3437640" cy="676656"/>
          </a:xfrm>
          <a:prstGeom prst="roundRect">
            <a:avLst>
              <a:gd name="adj" fmla="val 27273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4" name="Shape 44"/>
          <p:cNvSpPr/>
          <p:nvPr/>
        </p:nvSpPr>
        <p:spPr>
          <a:xfrm>
            <a:off x="795600" y="4617720"/>
            <a:ext cx="420624" cy="420624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5" name="Text 45"/>
          <p:cNvSpPr/>
          <p:nvPr/>
        </p:nvSpPr>
        <p:spPr>
          <a:xfrm>
            <a:off x="795600" y="4622292"/>
            <a:ext cx="420624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2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6" name="Text 46"/>
          <p:cNvSpPr/>
          <p:nvPr/>
        </p:nvSpPr>
        <p:spPr>
          <a:xfrm>
            <a:off x="1252728" y="4572000"/>
            <a:ext cx="2632968" cy="23774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默认只读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7" name="Text 47"/>
          <p:cNvSpPr/>
          <p:nvPr/>
        </p:nvSpPr>
        <p:spPr>
          <a:xfrm>
            <a:off x="1252728" y="4864608"/>
            <a:ext cx="2632968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杜绝外部工具意外写坏源数据</a:t>
            </a:r>
            <a:endParaRPr b="0" lang="en-US" sz="88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8" name="Shape 48"/>
          <p:cNvSpPr/>
          <p:nvPr/>
        </p:nvSpPr>
        <p:spPr>
          <a:xfrm>
            <a:off x="4325040" y="4489704"/>
            <a:ext cx="3437640" cy="676656"/>
          </a:xfrm>
          <a:prstGeom prst="roundRect">
            <a:avLst>
              <a:gd name="adj" fmla="val 27273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9" name="Shape 49"/>
          <p:cNvSpPr/>
          <p:nvPr/>
        </p:nvSpPr>
        <p:spPr>
          <a:xfrm>
            <a:off x="4526280" y="4617720"/>
            <a:ext cx="420624" cy="420624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0" name="Text 50"/>
          <p:cNvSpPr/>
          <p:nvPr/>
        </p:nvSpPr>
        <p:spPr>
          <a:xfrm>
            <a:off x="4526280" y="4622292"/>
            <a:ext cx="420624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2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1" name="Text 51"/>
          <p:cNvSpPr/>
          <p:nvPr/>
        </p:nvSpPr>
        <p:spPr>
          <a:xfrm>
            <a:off x="4983408" y="4572000"/>
            <a:ext cx="2632968" cy="23774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COW</a:t>
            </a:r>
            <a:r>
              <a:rPr b="1" lang="zh-CN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写保护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2" name="Text 52"/>
          <p:cNvSpPr/>
          <p:nvPr/>
        </p:nvSpPr>
        <p:spPr>
          <a:xfrm>
            <a:off x="4983408" y="4864608"/>
            <a:ext cx="2632968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写入重定向到独立覆盖文件</a:t>
            </a:r>
            <a:endParaRPr b="0" lang="en-US" sz="88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3" name="Shape 53"/>
          <p:cNvSpPr/>
          <p:nvPr/>
        </p:nvSpPr>
        <p:spPr>
          <a:xfrm>
            <a:off x="8055720" y="4489704"/>
            <a:ext cx="3437640" cy="676656"/>
          </a:xfrm>
          <a:prstGeom prst="roundRect">
            <a:avLst>
              <a:gd name="adj" fmla="val 27273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4" name="Shape 54"/>
          <p:cNvSpPr/>
          <p:nvPr/>
        </p:nvSpPr>
        <p:spPr>
          <a:xfrm>
            <a:off x="8256960" y="4617720"/>
            <a:ext cx="420624" cy="420624"/>
          </a:xfrm>
          <a:prstGeom prst="ellipse">
            <a:avLst/>
          </a:prstGeom>
          <a:solidFill>
            <a:srgbClr val="0d315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5" name="Text 55"/>
          <p:cNvSpPr/>
          <p:nvPr/>
        </p:nvSpPr>
        <p:spPr>
          <a:xfrm>
            <a:off x="8256960" y="4622292"/>
            <a:ext cx="420624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2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6" name="Text 56"/>
          <p:cNvSpPr/>
          <p:nvPr/>
        </p:nvSpPr>
        <p:spPr>
          <a:xfrm>
            <a:off x="8714088" y="4572000"/>
            <a:ext cx="2632968" cy="23774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合成</a:t>
            </a:r>
            <a:r>
              <a:rPr b="1" lang="en-US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GPT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7" name="Text 57"/>
          <p:cNvSpPr/>
          <p:nvPr/>
        </p:nvSpPr>
        <p:spPr>
          <a:xfrm>
            <a:off x="8714088" y="4864608"/>
            <a:ext cx="2632968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裸文件系统包装为规范磁盘</a:t>
            </a:r>
            <a:endParaRPr b="0" lang="en-US" sz="88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8" name="Shape 58"/>
          <p:cNvSpPr/>
          <p:nvPr/>
        </p:nvSpPr>
        <p:spPr>
          <a:xfrm>
            <a:off x="594360" y="5285232"/>
            <a:ext cx="3437640" cy="676656"/>
          </a:xfrm>
          <a:prstGeom prst="roundRect">
            <a:avLst>
              <a:gd name="adj" fmla="val 27273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9" name="Shape 59"/>
          <p:cNvSpPr/>
          <p:nvPr/>
        </p:nvSpPr>
        <p:spPr>
          <a:xfrm>
            <a:off x="795600" y="5413248"/>
            <a:ext cx="420624" cy="420624"/>
          </a:xfrm>
          <a:prstGeom prst="ellipse">
            <a:avLst/>
          </a:prstGeom>
          <a:solidFill>
            <a:srgbClr val="0d315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0" name="Text 60"/>
          <p:cNvSpPr/>
          <p:nvPr/>
        </p:nvSpPr>
        <p:spPr>
          <a:xfrm>
            <a:off x="795600" y="5417820"/>
            <a:ext cx="420624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2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1" name="Text 61"/>
          <p:cNvSpPr/>
          <p:nvPr/>
        </p:nvSpPr>
        <p:spPr>
          <a:xfrm>
            <a:off x="1252728" y="5367528"/>
            <a:ext cx="2632968" cy="23774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非标扇区转换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2" name="Text 62"/>
          <p:cNvSpPr/>
          <p:nvPr/>
        </p:nvSpPr>
        <p:spPr>
          <a:xfrm>
            <a:off x="1252728" y="5660136"/>
            <a:ext cx="2632968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在线转为标准</a:t>
            </a:r>
            <a:r>
              <a:rPr b="0" lang="en-US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512</a:t>
            </a: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字节扇区</a:t>
            </a:r>
            <a:endParaRPr b="0" lang="en-US" sz="88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3" name="Shape 63"/>
          <p:cNvSpPr/>
          <p:nvPr/>
        </p:nvSpPr>
        <p:spPr>
          <a:xfrm>
            <a:off x="4325040" y="5285232"/>
            <a:ext cx="3437640" cy="676656"/>
          </a:xfrm>
          <a:prstGeom prst="roundRect">
            <a:avLst>
              <a:gd name="adj" fmla="val 27273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4" name="Shape 64"/>
          <p:cNvSpPr/>
          <p:nvPr/>
        </p:nvSpPr>
        <p:spPr>
          <a:xfrm>
            <a:off x="4526280" y="5413248"/>
            <a:ext cx="420624" cy="420624"/>
          </a:xfrm>
          <a:prstGeom prst="ellipse">
            <a:avLst/>
          </a:prstGeom>
          <a:solidFill>
            <a:srgbClr val="0d315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5" name="Text 65"/>
          <p:cNvSpPr/>
          <p:nvPr/>
        </p:nvSpPr>
        <p:spPr>
          <a:xfrm>
            <a:off x="4526280" y="5417820"/>
            <a:ext cx="420624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2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05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6" name="Text 66"/>
          <p:cNvSpPr/>
          <p:nvPr/>
        </p:nvSpPr>
        <p:spPr>
          <a:xfrm>
            <a:off x="4983408" y="5367528"/>
            <a:ext cx="2632968" cy="23774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坏区容忍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7" name="Text 67"/>
          <p:cNvSpPr/>
          <p:nvPr/>
        </p:nvSpPr>
        <p:spPr>
          <a:xfrm>
            <a:off x="4983408" y="5660136"/>
            <a:ext cx="2632968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长时间扫描不因局部错误中断</a:t>
            </a:r>
            <a:endParaRPr b="0" lang="en-US" sz="88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8" name="Shape 68"/>
          <p:cNvSpPr/>
          <p:nvPr/>
        </p:nvSpPr>
        <p:spPr>
          <a:xfrm>
            <a:off x="8055720" y="5285232"/>
            <a:ext cx="3437640" cy="676656"/>
          </a:xfrm>
          <a:prstGeom prst="roundRect">
            <a:avLst>
              <a:gd name="adj" fmla="val 27273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9" name="Shape 69"/>
          <p:cNvSpPr/>
          <p:nvPr/>
        </p:nvSpPr>
        <p:spPr>
          <a:xfrm>
            <a:off x="8256960" y="5413248"/>
            <a:ext cx="420624" cy="420624"/>
          </a:xfrm>
          <a:prstGeom prst="ellipse">
            <a:avLst/>
          </a:prstGeom>
          <a:solidFill>
            <a:srgbClr val="0d315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0" name="Text 70"/>
          <p:cNvSpPr/>
          <p:nvPr/>
        </p:nvSpPr>
        <p:spPr>
          <a:xfrm>
            <a:off x="8256960" y="5417820"/>
            <a:ext cx="420624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2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06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1" name="Text 71"/>
          <p:cNvSpPr/>
          <p:nvPr/>
        </p:nvSpPr>
        <p:spPr>
          <a:xfrm>
            <a:off x="8714088" y="5367528"/>
            <a:ext cx="2632968" cy="237744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47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自定义标识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2" name="Text 72"/>
          <p:cNvSpPr/>
          <p:nvPr/>
        </p:nvSpPr>
        <p:spPr>
          <a:xfrm>
            <a:off x="8714088" y="5660136"/>
            <a:ext cx="2632968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0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多映射会话准确对应源对象</a:t>
            </a:r>
            <a:endParaRPr b="0" lang="en-US" sz="88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3" name="Text 7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0a2b58"/>
          </a:solidFill>
          <a:ln w="12600">
            <a:solidFill>
              <a:srgbClr val="0a2b5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5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0a274e"/>
          </a:solidFill>
          <a:ln w="12600">
            <a:solidFill>
              <a:srgbClr val="0a27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6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0b315f"/>
          </a:solidFill>
          <a:ln w="12600">
            <a:solidFill>
              <a:srgbClr val="0b31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7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企业级存储恢复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8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b9d9f4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9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0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1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2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2539c"/>
          </a:solidFill>
          <a:ln w="12600">
            <a:solidFill>
              <a:srgbClr val="12539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3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24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4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高端存储恢复：恢复的不是“盘”，而是厂商私有虚拟化结构</a:t>
            </a:r>
            <a:endParaRPr b="0" lang="en-US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5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通过自主逆向的解析器、专用恢复界面和</a:t>
            </a:r>
            <a:r>
              <a:rPr b="0" lang="en-US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350" strike="noStrike" u="none">
                <a:solidFill>
                  <a:srgbClr val="a9c7e2"/>
                </a:solidFill>
                <a:effectLst/>
                <a:uFillTx/>
                <a:latin typeface="Microsoft YaHei"/>
                <a:ea typeface="Microsoft YaHei"/>
              </a:rPr>
              <a:t>虚拟盘映射，穿透多层存储逻辑。</a:t>
            </a:r>
            <a:endParaRPr b="0" lang="en-US" sz="13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6" name="Shape 12"/>
          <p:cNvSpPr/>
          <p:nvPr/>
        </p:nvSpPr>
        <p:spPr>
          <a:xfrm>
            <a:off x="594360" y="1719000"/>
            <a:ext cx="1691280" cy="1078560"/>
          </a:xfrm>
          <a:prstGeom prst="roundRect">
            <a:avLst>
              <a:gd name="adj" fmla="val 12712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7" name="Text 13"/>
          <p:cNvSpPr/>
          <p:nvPr/>
        </p:nvSpPr>
        <p:spPr>
          <a:xfrm>
            <a:off x="667440" y="186552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endParaRPr b="0" lang="en-US" sz="1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8" name="Text 14"/>
          <p:cNvSpPr/>
          <p:nvPr/>
        </p:nvSpPr>
        <p:spPr>
          <a:xfrm>
            <a:off x="685800" y="2240280"/>
            <a:ext cx="1508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物理介质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9" name="Shape 15"/>
          <p:cNvSpPr/>
          <p:nvPr/>
        </p:nvSpPr>
        <p:spPr>
          <a:xfrm>
            <a:off x="2322720" y="2167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0" name="Shape 16"/>
          <p:cNvSpPr/>
          <p:nvPr/>
        </p:nvSpPr>
        <p:spPr>
          <a:xfrm>
            <a:off x="2468880" y="1719000"/>
            <a:ext cx="1691280" cy="1078560"/>
          </a:xfrm>
          <a:prstGeom prst="roundRect">
            <a:avLst>
              <a:gd name="adj" fmla="val 12712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1" name="Text 17"/>
          <p:cNvSpPr/>
          <p:nvPr/>
        </p:nvSpPr>
        <p:spPr>
          <a:xfrm>
            <a:off x="2541960" y="186552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私有配置库</a:t>
            </a:r>
            <a:endParaRPr b="0" lang="en-US" sz="1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2" name="Text 18"/>
          <p:cNvSpPr/>
          <p:nvPr/>
        </p:nvSpPr>
        <p:spPr>
          <a:xfrm>
            <a:off x="2560320" y="2240280"/>
            <a:ext cx="1508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对象</a:t>
            </a:r>
            <a:r>
              <a:rPr b="0" lang="en-US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元数据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3" name="Shape 19"/>
          <p:cNvSpPr/>
          <p:nvPr/>
        </p:nvSpPr>
        <p:spPr>
          <a:xfrm>
            <a:off x="4197240" y="2167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4" name="Shape 20"/>
          <p:cNvSpPr/>
          <p:nvPr/>
        </p:nvSpPr>
        <p:spPr>
          <a:xfrm>
            <a:off x="4343400" y="1719000"/>
            <a:ext cx="1691280" cy="1078560"/>
          </a:xfrm>
          <a:prstGeom prst="roundRect">
            <a:avLst>
              <a:gd name="adj" fmla="val 12712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5" name="Text 21"/>
          <p:cNvSpPr/>
          <p:nvPr/>
        </p:nvSpPr>
        <p:spPr>
          <a:xfrm>
            <a:off x="4416480" y="186552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RAID / </a:t>
            </a: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页设备</a:t>
            </a:r>
            <a:endParaRPr b="0" lang="en-US" sz="1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6" name="Text 22"/>
          <p:cNvSpPr/>
          <p:nvPr/>
        </p:nvSpPr>
        <p:spPr>
          <a:xfrm>
            <a:off x="4434840" y="2240280"/>
            <a:ext cx="1508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校验与寻址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7" name="Shape 23"/>
          <p:cNvSpPr/>
          <p:nvPr/>
        </p:nvSpPr>
        <p:spPr>
          <a:xfrm>
            <a:off x="6071760" y="2167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8" name="Shape 24"/>
          <p:cNvSpPr/>
          <p:nvPr/>
        </p:nvSpPr>
        <p:spPr>
          <a:xfrm>
            <a:off x="6217920" y="1719000"/>
            <a:ext cx="1691280" cy="1078560"/>
          </a:xfrm>
          <a:prstGeom prst="roundRect">
            <a:avLst>
              <a:gd name="adj" fmla="val 12712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9" name="Text 25"/>
          <p:cNvSpPr/>
          <p:nvPr/>
        </p:nvSpPr>
        <p:spPr>
          <a:xfrm>
            <a:off x="6291000" y="186552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Pool / Extent</a:t>
            </a:r>
            <a:endParaRPr b="0" lang="en-US" sz="1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0" name="Text 26"/>
          <p:cNvSpPr/>
          <p:nvPr/>
        </p:nvSpPr>
        <p:spPr>
          <a:xfrm>
            <a:off x="6309360" y="2240280"/>
            <a:ext cx="1508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空间映射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1" name="Shape 27"/>
          <p:cNvSpPr/>
          <p:nvPr/>
        </p:nvSpPr>
        <p:spPr>
          <a:xfrm>
            <a:off x="7946280" y="2167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2" name="Shape 28"/>
          <p:cNvSpPr/>
          <p:nvPr/>
        </p:nvSpPr>
        <p:spPr>
          <a:xfrm>
            <a:off x="8092440" y="1719000"/>
            <a:ext cx="1691280" cy="1078560"/>
          </a:xfrm>
          <a:prstGeom prst="roundRect">
            <a:avLst>
              <a:gd name="adj" fmla="val 12712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3" name="Text 29"/>
          <p:cNvSpPr/>
          <p:nvPr/>
        </p:nvSpPr>
        <p:spPr>
          <a:xfrm>
            <a:off x="8165520" y="186552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LUN / VDisk</a:t>
            </a:r>
            <a:endParaRPr b="0" lang="en-US" sz="1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4" name="Text 30"/>
          <p:cNvSpPr/>
          <p:nvPr/>
        </p:nvSpPr>
        <p:spPr>
          <a:xfrm>
            <a:off x="8183880" y="2240280"/>
            <a:ext cx="1508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逻辑存储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5" name="Shape 31"/>
          <p:cNvSpPr/>
          <p:nvPr/>
        </p:nvSpPr>
        <p:spPr>
          <a:xfrm>
            <a:off x="9820800" y="2167200"/>
            <a:ext cx="109440" cy="182520"/>
          </a:xfrm>
          <a:prstGeom prst="chevron">
            <a:avLst>
              <a:gd name="adj" fmla="val 50000"/>
            </a:avLst>
          </a:prstGeom>
          <a:solidFill>
            <a:srgbClr val="28bdf6"/>
          </a:solidFill>
          <a:ln w="1260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6" name="Shape 32"/>
          <p:cNvSpPr/>
          <p:nvPr/>
        </p:nvSpPr>
        <p:spPr>
          <a:xfrm>
            <a:off x="9966960" y="1719000"/>
            <a:ext cx="1691280" cy="1078560"/>
          </a:xfrm>
          <a:prstGeom prst="roundRect">
            <a:avLst>
              <a:gd name="adj" fmla="val 12712"/>
            </a:avLst>
          </a:prstGeom>
          <a:solidFill>
            <a:srgbClr val="0d315f"/>
          </a:solidFill>
          <a:ln w="9000">
            <a:solidFill>
              <a:srgbClr val="1b4e7a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7" name="Text 33"/>
          <p:cNvSpPr/>
          <p:nvPr/>
        </p:nvSpPr>
        <p:spPr>
          <a:xfrm>
            <a:off x="10040040" y="1865520"/>
            <a:ext cx="15451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业务数据</a:t>
            </a:r>
            <a:endParaRPr b="0" lang="en-US" sz="1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8" name="Text 34"/>
          <p:cNvSpPr/>
          <p:nvPr/>
        </p:nvSpPr>
        <p:spPr>
          <a:xfrm>
            <a:off x="10058400" y="2240280"/>
            <a:ext cx="1508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r>
              <a:rPr b="0" lang="en-US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数据库</a:t>
            </a:r>
            <a:endParaRPr b="0" lang="en-US" sz="9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9" name="Shape 35"/>
          <p:cNvSpPr/>
          <p:nvPr/>
        </p:nvSpPr>
        <p:spPr>
          <a:xfrm>
            <a:off x="594360" y="3127320"/>
            <a:ext cx="5166000" cy="1005480"/>
          </a:xfrm>
          <a:prstGeom prst="roundRect">
            <a:avLst>
              <a:gd name="adj" fmla="val 16364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0" name="Shape 36"/>
          <p:cNvSpPr/>
          <p:nvPr/>
        </p:nvSpPr>
        <p:spPr>
          <a:xfrm>
            <a:off x="795600" y="331020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1" name="Text 37"/>
          <p:cNvSpPr/>
          <p:nvPr/>
        </p:nvSpPr>
        <p:spPr>
          <a:xfrm>
            <a:off x="795600" y="33192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HW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2" name="Text 38"/>
          <p:cNvSpPr/>
          <p:nvPr/>
        </p:nvSpPr>
        <p:spPr>
          <a:xfrm>
            <a:off x="1344240" y="329184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华为 </a:t>
            </a:r>
            <a:r>
              <a:rPr b="1" lang="en-US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OceanStor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3" name="Text 39"/>
          <p:cNvSpPr/>
          <p:nvPr/>
        </p:nvSpPr>
        <p:spPr>
          <a:xfrm>
            <a:off x="822960" y="3767400"/>
            <a:ext cx="47088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RAID 2.0+ · CCDB · WushanFS</a:t>
            </a:r>
            <a:endParaRPr b="0" lang="en-US" sz="10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4" name="Shape 40"/>
          <p:cNvSpPr/>
          <p:nvPr/>
        </p:nvSpPr>
        <p:spPr>
          <a:xfrm>
            <a:off x="6108120" y="3127320"/>
            <a:ext cx="5166000" cy="1005480"/>
          </a:xfrm>
          <a:prstGeom prst="roundRect">
            <a:avLst>
              <a:gd name="adj" fmla="val 16364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5" name="Shape 41"/>
          <p:cNvSpPr/>
          <p:nvPr/>
        </p:nvSpPr>
        <p:spPr>
          <a:xfrm>
            <a:off x="6309360" y="331020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6" name="Text 42"/>
          <p:cNvSpPr/>
          <p:nvPr/>
        </p:nvSpPr>
        <p:spPr>
          <a:xfrm>
            <a:off x="6309360" y="33192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SC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7" name="Text 43"/>
          <p:cNvSpPr/>
          <p:nvPr/>
        </p:nvSpPr>
        <p:spPr>
          <a:xfrm>
            <a:off x="6858000" y="329184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Dell SC / Compellent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8" name="Text 44"/>
          <p:cNvSpPr/>
          <p:nvPr/>
        </p:nvSpPr>
        <p:spPr>
          <a:xfrm>
            <a:off x="6336720" y="3767400"/>
            <a:ext cx="47088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FNOC · PITC B-Tree · RAID6/10</a:t>
            </a:r>
            <a:endParaRPr b="0" lang="en-US" sz="10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9" name="Shape 45"/>
          <p:cNvSpPr/>
          <p:nvPr/>
        </p:nvSpPr>
        <p:spPr>
          <a:xfrm>
            <a:off x="594360" y="4343400"/>
            <a:ext cx="5166000" cy="1005480"/>
          </a:xfrm>
          <a:prstGeom prst="roundRect">
            <a:avLst>
              <a:gd name="adj" fmla="val 16364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0" name="Shape 46"/>
          <p:cNvSpPr/>
          <p:nvPr/>
        </p:nvSpPr>
        <p:spPr>
          <a:xfrm>
            <a:off x="795600" y="452628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1" name="Text 47"/>
          <p:cNvSpPr/>
          <p:nvPr/>
        </p:nvSpPr>
        <p:spPr>
          <a:xfrm>
            <a:off x="795600" y="4535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IBM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2" name="Text 48"/>
          <p:cNvSpPr/>
          <p:nvPr/>
        </p:nvSpPr>
        <p:spPr>
          <a:xfrm>
            <a:off x="1344240" y="450792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IBM V</a:t>
            </a:r>
            <a:r>
              <a:rPr b="1" lang="zh-CN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系列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3" name="Text 49"/>
          <p:cNvSpPr/>
          <p:nvPr/>
        </p:nvSpPr>
        <p:spPr>
          <a:xfrm>
            <a:off x="822960" y="4983480"/>
            <a:ext cx="47088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Drive · MDisk · Pool · VDisk</a:t>
            </a:r>
            <a:endParaRPr b="0" lang="en-US" sz="10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4" name="Shape 50"/>
          <p:cNvSpPr/>
          <p:nvPr/>
        </p:nvSpPr>
        <p:spPr>
          <a:xfrm>
            <a:off x="6108120" y="4343400"/>
            <a:ext cx="5166000" cy="1005480"/>
          </a:xfrm>
          <a:prstGeom prst="roundRect">
            <a:avLst>
              <a:gd name="adj" fmla="val 16364"/>
            </a:avLst>
          </a:prstGeom>
          <a:solidFill>
            <a:srgbClr val="0d315f"/>
          </a:solidFill>
          <a:ln w="10080">
            <a:solidFill>
              <a:srgbClr val="174a79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5" name="Shape 51"/>
          <p:cNvSpPr/>
          <p:nvPr/>
        </p:nvSpPr>
        <p:spPr>
          <a:xfrm>
            <a:off x="6309360" y="4526280"/>
            <a:ext cx="438480" cy="438480"/>
          </a:xfrm>
          <a:prstGeom prst="ellipse">
            <a:avLst/>
          </a:prstGeom>
          <a:solidFill>
            <a:srgbClr val="0d315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6" name="Text 52"/>
          <p:cNvSpPr/>
          <p:nvPr/>
        </p:nvSpPr>
        <p:spPr>
          <a:xfrm>
            <a:off x="6309360" y="45352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EVA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7" name="Text 53"/>
          <p:cNvSpPr/>
          <p:nvPr/>
        </p:nvSpPr>
        <p:spPr>
          <a:xfrm>
            <a:off x="6858000" y="4507920"/>
            <a:ext cx="4233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HP EVA</a:t>
            </a:r>
            <a:endParaRPr b="0" lang="en-US" sz="16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8" name="Text 54"/>
          <p:cNvSpPr/>
          <p:nvPr/>
        </p:nvSpPr>
        <p:spPr>
          <a:xfrm>
            <a:off x="6336720" y="4983480"/>
            <a:ext cx="470880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c0d8ec"/>
                </a:solidFill>
                <a:effectLst/>
                <a:uFillTx/>
                <a:latin typeface="Microsoft YaHei"/>
                <a:ea typeface="Microsoft YaHei"/>
              </a:rPr>
              <a:t>PSEG · RSS · VRAID · RSEG</a:t>
            </a:r>
            <a:endParaRPr b="0" lang="en-US" sz="104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9" name="Shape 55"/>
          <p:cNvSpPr/>
          <p:nvPr/>
        </p:nvSpPr>
        <p:spPr>
          <a:xfrm>
            <a:off x="594360" y="5742360"/>
            <a:ext cx="11063880" cy="383760"/>
          </a:xfrm>
          <a:prstGeom prst="roundRect">
            <a:avLst>
              <a:gd name="adj" fmla="val 33333"/>
            </a:avLst>
          </a:prstGeom>
          <a:solidFill>
            <a:srgbClr val="102f57"/>
          </a:solidFill>
          <a:ln w="9000">
            <a:solidFill>
              <a:srgbClr val="1f5b8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0" name="Text 56"/>
          <p:cNvSpPr/>
          <p:nvPr/>
        </p:nvSpPr>
        <p:spPr>
          <a:xfrm>
            <a:off x="804600" y="5806440"/>
            <a:ext cx="1065240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18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四类专用恢复能力均已形成“解析器 </a:t>
            </a:r>
            <a:r>
              <a:rPr b="1" lang="en-US" sz="118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+ </a:t>
            </a:r>
            <a:r>
              <a:rPr b="1" lang="zh-CN" sz="118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专用界面 </a:t>
            </a:r>
            <a:r>
              <a:rPr b="1" lang="en-US" sz="118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+ LUN</a:t>
            </a:r>
            <a:r>
              <a:rPr b="1" lang="zh-CN" sz="118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映射”的完整产品化链路。</a:t>
            </a:r>
            <a:endParaRPr b="0" lang="en-US" sz="118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1" name="Text 57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3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4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5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企业级存储专用恢复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6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7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8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9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0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1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25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2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华为</a:t>
            </a: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OceanStor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专用恢复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3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穿透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 2.0+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多层虚拟化：从成员盘、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CCDB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CKG/CK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映射到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和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WushanFS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4" name="Shape 12"/>
          <p:cNvSpPr/>
          <p:nvPr/>
        </p:nvSpPr>
        <p:spPr>
          <a:xfrm>
            <a:off x="594360" y="1645920"/>
            <a:ext cx="262872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5" name="Text 13"/>
          <p:cNvSpPr/>
          <p:nvPr/>
        </p:nvSpPr>
        <p:spPr>
          <a:xfrm>
            <a:off x="667440" y="1792080"/>
            <a:ext cx="24822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r>
              <a:rPr b="1" lang="en-US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配置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6" name="Text 14"/>
          <p:cNvSpPr/>
          <p:nvPr/>
        </p:nvSpPr>
        <p:spPr>
          <a:xfrm>
            <a:off x="685800" y="2167200"/>
            <a:ext cx="24458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盘集与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CCDB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7" name="Shape 15"/>
          <p:cNvSpPr/>
          <p:nvPr/>
        </p:nvSpPr>
        <p:spPr>
          <a:xfrm>
            <a:off x="325980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8" name="Shape 16"/>
          <p:cNvSpPr/>
          <p:nvPr/>
        </p:nvSpPr>
        <p:spPr>
          <a:xfrm>
            <a:off x="3406320" y="1645920"/>
            <a:ext cx="262872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9" name="Text 17"/>
          <p:cNvSpPr/>
          <p:nvPr/>
        </p:nvSpPr>
        <p:spPr>
          <a:xfrm>
            <a:off x="3479400" y="1792080"/>
            <a:ext cx="24822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CKG/CK</a:t>
            </a: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映射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0" name="Text 18"/>
          <p:cNvSpPr/>
          <p:nvPr/>
        </p:nvSpPr>
        <p:spPr>
          <a:xfrm>
            <a:off x="3497760" y="2167200"/>
            <a:ext cx="24458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4MB Extent / 64MB CK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1" name="Shape 19"/>
          <p:cNvSpPr/>
          <p:nvPr/>
        </p:nvSpPr>
        <p:spPr>
          <a:xfrm>
            <a:off x="607176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2" name="Shape 20"/>
          <p:cNvSpPr/>
          <p:nvPr/>
        </p:nvSpPr>
        <p:spPr>
          <a:xfrm>
            <a:off x="6217920" y="1645920"/>
            <a:ext cx="262872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3" name="Text 21"/>
          <p:cNvSpPr/>
          <p:nvPr/>
        </p:nvSpPr>
        <p:spPr>
          <a:xfrm>
            <a:off x="6291000" y="1792080"/>
            <a:ext cx="24822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虚拟盘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4" name="Text 22"/>
          <p:cNvSpPr/>
          <p:nvPr/>
        </p:nvSpPr>
        <p:spPr>
          <a:xfrm>
            <a:off x="6309360" y="2167200"/>
            <a:ext cx="24458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 2.0+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重构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5" name="Shape 23"/>
          <p:cNvSpPr/>
          <p:nvPr/>
        </p:nvSpPr>
        <p:spPr>
          <a:xfrm>
            <a:off x="888336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6" name="Shape 24"/>
          <p:cNvSpPr/>
          <p:nvPr/>
        </p:nvSpPr>
        <p:spPr>
          <a:xfrm>
            <a:off x="9029880" y="1645920"/>
            <a:ext cx="262872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7" name="Text 25"/>
          <p:cNvSpPr/>
          <p:nvPr/>
        </p:nvSpPr>
        <p:spPr>
          <a:xfrm>
            <a:off x="9102960" y="1792080"/>
            <a:ext cx="24822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WushanFS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8" name="Text 26"/>
          <p:cNvSpPr/>
          <p:nvPr/>
        </p:nvSpPr>
        <p:spPr>
          <a:xfrm>
            <a:off x="9121320" y="2167200"/>
            <a:ext cx="24458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9" name="Shape 27"/>
          <p:cNvSpPr/>
          <p:nvPr/>
        </p:nvSpPr>
        <p:spPr>
          <a:xfrm>
            <a:off x="59436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0" name="Shape 28"/>
          <p:cNvSpPr/>
          <p:nvPr/>
        </p:nvSpPr>
        <p:spPr>
          <a:xfrm>
            <a:off x="79560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1" name="Text 29"/>
          <p:cNvSpPr/>
          <p:nvPr/>
        </p:nvSpPr>
        <p:spPr>
          <a:xfrm>
            <a:off x="79560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R2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2" name="Text 30"/>
          <p:cNvSpPr/>
          <p:nvPr/>
        </p:nvSpPr>
        <p:spPr>
          <a:xfrm>
            <a:off x="134424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 2.0+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全链路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3" name="Shape 31"/>
          <p:cNvSpPr/>
          <p:nvPr/>
        </p:nvSpPr>
        <p:spPr>
          <a:xfrm>
            <a:off x="850320" y="3694320"/>
            <a:ext cx="72720" cy="72720"/>
          </a:xfrm>
          <a:prstGeom prst="ellipse">
            <a:avLst/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4" name="Text 32"/>
          <p:cNvSpPr/>
          <p:nvPr/>
        </p:nvSpPr>
        <p:spPr>
          <a:xfrm>
            <a:off x="101484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 → Extent → CKG → CK → 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条带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5" name="Shape 33"/>
          <p:cNvSpPr/>
          <p:nvPr/>
        </p:nvSpPr>
        <p:spPr>
          <a:xfrm>
            <a:off x="850320" y="4096440"/>
            <a:ext cx="72720" cy="72720"/>
          </a:xfrm>
          <a:prstGeom prst="ellipse">
            <a:avLst/>
          </a:prstGeom>
          <a:solidFill>
            <a:srgbClr val="e84450"/>
          </a:solidFill>
          <a:ln w="1260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6" name="Text 34"/>
          <p:cNvSpPr/>
          <p:nvPr/>
        </p:nvSpPr>
        <p:spPr>
          <a:xfrm>
            <a:off x="101484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CCDB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配置库自主逆向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7" name="Shape 35"/>
          <p:cNvSpPr/>
          <p:nvPr/>
        </p:nvSpPr>
        <p:spPr>
          <a:xfrm>
            <a:off x="432504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8" name="Shape 36"/>
          <p:cNvSpPr/>
          <p:nvPr/>
        </p:nvSpPr>
        <p:spPr>
          <a:xfrm>
            <a:off x="452628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9" name="Text 37"/>
          <p:cNvSpPr/>
          <p:nvPr/>
        </p:nvSpPr>
        <p:spPr>
          <a:xfrm>
            <a:off x="452628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DIF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0" name="Text 38"/>
          <p:cNvSpPr/>
          <p:nvPr/>
        </p:nvSpPr>
        <p:spPr>
          <a:xfrm>
            <a:off x="507492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企业级扇区处理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1" name="Shape 39"/>
          <p:cNvSpPr/>
          <p:nvPr/>
        </p:nvSpPr>
        <p:spPr>
          <a:xfrm>
            <a:off x="4581000" y="36943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2" name="Text 40"/>
          <p:cNvSpPr/>
          <p:nvPr/>
        </p:nvSpPr>
        <p:spPr>
          <a:xfrm>
            <a:off x="474588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520/4160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字节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DIF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扇区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3" name="Shape 41"/>
          <p:cNvSpPr/>
          <p:nvPr/>
        </p:nvSpPr>
        <p:spPr>
          <a:xfrm>
            <a:off x="4581000" y="40964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4" name="Text 42"/>
          <p:cNvSpPr/>
          <p:nvPr/>
        </p:nvSpPr>
        <p:spPr>
          <a:xfrm>
            <a:off x="474588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支持最多缺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盘重构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5" name="Shape 43"/>
          <p:cNvSpPr/>
          <p:nvPr/>
        </p:nvSpPr>
        <p:spPr>
          <a:xfrm>
            <a:off x="805572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6" name="Shape 44"/>
          <p:cNvSpPr/>
          <p:nvPr/>
        </p:nvSpPr>
        <p:spPr>
          <a:xfrm>
            <a:off x="825696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7" name="Text 45"/>
          <p:cNvSpPr/>
          <p:nvPr/>
        </p:nvSpPr>
        <p:spPr>
          <a:xfrm>
            <a:off x="825696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NAS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8" name="Text 46"/>
          <p:cNvSpPr/>
          <p:nvPr/>
        </p:nvSpPr>
        <p:spPr>
          <a:xfrm>
            <a:off x="880560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SAN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双路径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9" name="Shape 47"/>
          <p:cNvSpPr/>
          <p:nvPr/>
        </p:nvSpPr>
        <p:spPr>
          <a:xfrm>
            <a:off x="8312040" y="36943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0" name="Text 48"/>
          <p:cNvSpPr/>
          <p:nvPr/>
        </p:nvSpPr>
        <p:spPr>
          <a:xfrm>
            <a:off x="847656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虚拟盘映射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1" name="Shape 49"/>
          <p:cNvSpPr/>
          <p:nvPr/>
        </p:nvSpPr>
        <p:spPr>
          <a:xfrm>
            <a:off x="8312040" y="40964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2" name="Text 50"/>
          <p:cNvSpPr/>
          <p:nvPr/>
        </p:nvSpPr>
        <p:spPr>
          <a:xfrm>
            <a:off x="847656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WushanFS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直接浏览恢复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3" name="Shape 51"/>
          <p:cNvSpPr/>
          <p:nvPr/>
        </p:nvSpPr>
        <p:spPr>
          <a:xfrm>
            <a:off x="59436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4" name="Text 52"/>
          <p:cNvSpPr/>
          <p:nvPr/>
        </p:nvSpPr>
        <p:spPr>
          <a:xfrm>
            <a:off x="74052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144/144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5" name="Text 53"/>
          <p:cNvSpPr/>
          <p:nvPr/>
        </p:nvSpPr>
        <p:spPr>
          <a:xfrm>
            <a:off x="74052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闭环验证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6" name="Shape 54"/>
          <p:cNvSpPr/>
          <p:nvPr/>
        </p:nvSpPr>
        <p:spPr>
          <a:xfrm>
            <a:off x="338328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7" name="Text 55"/>
          <p:cNvSpPr/>
          <p:nvPr/>
        </p:nvSpPr>
        <p:spPr>
          <a:xfrm>
            <a:off x="352944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350/350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8" name="Text 56"/>
          <p:cNvSpPr/>
          <p:nvPr/>
        </p:nvSpPr>
        <p:spPr>
          <a:xfrm>
            <a:off x="352944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文件验证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9" name="Shape 57"/>
          <p:cNvSpPr/>
          <p:nvPr/>
        </p:nvSpPr>
        <p:spPr>
          <a:xfrm>
            <a:off x="617220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0" name="Text 58"/>
          <p:cNvSpPr/>
          <p:nvPr/>
        </p:nvSpPr>
        <p:spPr>
          <a:xfrm>
            <a:off x="631836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2</a:t>
            </a:r>
            <a:r>
              <a:rPr b="1" lang="zh-CN" sz="220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Aptos"/>
              </a:rPr>
              <a:t>盘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1" name="Text 59"/>
          <p:cNvSpPr/>
          <p:nvPr/>
        </p:nvSpPr>
        <p:spPr>
          <a:xfrm>
            <a:off x="631836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最大缺盘重构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2" name="Shape 60"/>
          <p:cNvSpPr/>
          <p:nvPr/>
        </p:nvSpPr>
        <p:spPr>
          <a:xfrm>
            <a:off x="896112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3" name="Text 61"/>
          <p:cNvSpPr/>
          <p:nvPr/>
        </p:nvSpPr>
        <p:spPr>
          <a:xfrm>
            <a:off x="910728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e84450"/>
                </a:solidFill>
                <a:effectLst/>
                <a:uFillTx/>
                <a:latin typeface="Aptos"/>
                <a:ea typeface="Aptos"/>
              </a:rPr>
              <a:t>5110 V5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4" name="Text 62"/>
          <p:cNvSpPr/>
          <p:nvPr/>
        </p:nvSpPr>
        <p:spPr>
          <a:xfrm>
            <a:off x="910728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真实案例实证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5" name="Text 6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7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8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9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企业级存储专用恢复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0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1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2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3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4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5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26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6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Dell SC / Compellent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专用恢复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7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FNOC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盘头对象库到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PITC B-Tree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页映射，完成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页设备与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离线重构。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8" name="Shape 12"/>
          <p:cNvSpPr/>
          <p:nvPr/>
        </p:nvSpPr>
        <p:spPr>
          <a:xfrm>
            <a:off x="59436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9" name="Text 13"/>
          <p:cNvSpPr/>
          <p:nvPr/>
        </p:nvSpPr>
        <p:spPr>
          <a:xfrm>
            <a:off x="66744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0" name="Text 14"/>
          <p:cNvSpPr/>
          <p:nvPr/>
        </p:nvSpPr>
        <p:spPr>
          <a:xfrm>
            <a:off x="68580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自动归位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1" name="Shape 15"/>
          <p:cNvSpPr/>
          <p:nvPr/>
        </p:nvSpPr>
        <p:spPr>
          <a:xfrm>
            <a:off x="269748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2" name="Shape 16"/>
          <p:cNvSpPr/>
          <p:nvPr/>
        </p:nvSpPr>
        <p:spPr>
          <a:xfrm>
            <a:off x="284364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3" name="Text 17"/>
          <p:cNvSpPr/>
          <p:nvPr/>
        </p:nvSpPr>
        <p:spPr>
          <a:xfrm>
            <a:off x="291708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FNOC</a:t>
            </a:r>
            <a:r>
              <a:rPr b="1" lang="zh-CN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对象库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4" name="Text 18"/>
          <p:cNvSpPr/>
          <p:nvPr/>
        </p:nvSpPr>
        <p:spPr>
          <a:xfrm>
            <a:off x="293508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配置解析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5" name="Shape 19"/>
          <p:cNvSpPr/>
          <p:nvPr/>
        </p:nvSpPr>
        <p:spPr>
          <a:xfrm>
            <a:off x="494676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6" name="Shape 20"/>
          <p:cNvSpPr/>
          <p:nvPr/>
        </p:nvSpPr>
        <p:spPr>
          <a:xfrm>
            <a:off x="509328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7" name="Text 21"/>
          <p:cNvSpPr/>
          <p:nvPr/>
        </p:nvSpPr>
        <p:spPr>
          <a:xfrm>
            <a:off x="516636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RAID/</a:t>
            </a:r>
            <a:r>
              <a:rPr b="1" lang="zh-CN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页设备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8" name="Text 22"/>
          <p:cNvSpPr/>
          <p:nvPr/>
        </p:nvSpPr>
        <p:spPr>
          <a:xfrm>
            <a:off x="518472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RAID6/10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寻址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9" name="Shape 23"/>
          <p:cNvSpPr/>
          <p:nvPr/>
        </p:nvSpPr>
        <p:spPr>
          <a:xfrm>
            <a:off x="719640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0" name="Shape 24"/>
          <p:cNvSpPr/>
          <p:nvPr/>
        </p:nvSpPr>
        <p:spPr>
          <a:xfrm>
            <a:off x="734256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1" name="Text 25"/>
          <p:cNvSpPr/>
          <p:nvPr/>
        </p:nvSpPr>
        <p:spPr>
          <a:xfrm>
            <a:off x="741564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PITC B-Tree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2" name="Text 26"/>
          <p:cNvSpPr/>
          <p:nvPr/>
        </p:nvSpPr>
        <p:spPr>
          <a:xfrm>
            <a:off x="743400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页映射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3" name="Shape 27"/>
          <p:cNvSpPr/>
          <p:nvPr/>
        </p:nvSpPr>
        <p:spPr>
          <a:xfrm>
            <a:off x="944568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4" name="Shape 28"/>
          <p:cNvSpPr/>
          <p:nvPr/>
        </p:nvSpPr>
        <p:spPr>
          <a:xfrm>
            <a:off x="959220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5" name="Text 29"/>
          <p:cNvSpPr/>
          <p:nvPr/>
        </p:nvSpPr>
        <p:spPr>
          <a:xfrm>
            <a:off x="966528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6" name="Text 30"/>
          <p:cNvSpPr/>
          <p:nvPr/>
        </p:nvSpPr>
        <p:spPr>
          <a:xfrm>
            <a:off x="968364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文件系统恢复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7" name="Shape 31"/>
          <p:cNvSpPr/>
          <p:nvPr/>
        </p:nvSpPr>
        <p:spPr>
          <a:xfrm>
            <a:off x="59436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8" name="Shape 32"/>
          <p:cNvSpPr/>
          <p:nvPr/>
        </p:nvSpPr>
        <p:spPr>
          <a:xfrm>
            <a:off x="79560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9" name="Text 33"/>
          <p:cNvSpPr/>
          <p:nvPr/>
        </p:nvSpPr>
        <p:spPr>
          <a:xfrm>
            <a:off x="79560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FN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0" name="Text 34"/>
          <p:cNvSpPr/>
          <p:nvPr/>
        </p:nvSpPr>
        <p:spPr>
          <a:xfrm>
            <a:off x="134424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FNOC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配置解析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1" name="Shape 35"/>
          <p:cNvSpPr/>
          <p:nvPr/>
        </p:nvSpPr>
        <p:spPr>
          <a:xfrm>
            <a:off x="850320" y="36943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2" name="Text 36"/>
          <p:cNvSpPr/>
          <p:nvPr/>
        </p:nvSpPr>
        <p:spPr>
          <a:xfrm>
            <a:off x="101484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盘头对象库与成员关系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3" name="Shape 37"/>
          <p:cNvSpPr/>
          <p:nvPr/>
        </p:nvSpPr>
        <p:spPr>
          <a:xfrm>
            <a:off x="850320" y="40964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4" name="Text 38"/>
          <p:cNvSpPr/>
          <p:nvPr/>
        </p:nvSpPr>
        <p:spPr>
          <a:xfrm>
            <a:off x="101484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同型号同容量成员盘自动归位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5" name="Shape 39"/>
          <p:cNvSpPr/>
          <p:nvPr/>
        </p:nvSpPr>
        <p:spPr>
          <a:xfrm>
            <a:off x="432504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6" name="Shape 40"/>
          <p:cNvSpPr/>
          <p:nvPr/>
        </p:nvSpPr>
        <p:spPr>
          <a:xfrm>
            <a:off x="452628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7" name="Text 41"/>
          <p:cNvSpPr/>
          <p:nvPr/>
        </p:nvSpPr>
        <p:spPr>
          <a:xfrm>
            <a:off x="452628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BT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8" name="Text 42"/>
          <p:cNvSpPr/>
          <p:nvPr/>
        </p:nvSpPr>
        <p:spPr>
          <a:xfrm>
            <a:off x="507492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PITC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页映射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9" name="Shape 43"/>
          <p:cNvSpPr/>
          <p:nvPr/>
        </p:nvSpPr>
        <p:spPr>
          <a:xfrm>
            <a:off x="4581000" y="369432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0" name="Text 44"/>
          <p:cNvSpPr/>
          <p:nvPr/>
        </p:nvSpPr>
        <p:spPr>
          <a:xfrm>
            <a:off x="474588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B-Tree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页面映射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1" name="Shape 45"/>
          <p:cNvSpPr/>
          <p:nvPr/>
        </p:nvSpPr>
        <p:spPr>
          <a:xfrm>
            <a:off x="4581000" y="409644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2" name="Text 46"/>
          <p:cNvSpPr/>
          <p:nvPr/>
        </p:nvSpPr>
        <p:spPr>
          <a:xfrm>
            <a:off x="474588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RAID6/10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离线寻址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3" name="Shape 47"/>
          <p:cNvSpPr/>
          <p:nvPr/>
        </p:nvSpPr>
        <p:spPr>
          <a:xfrm>
            <a:off x="805572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4" name="Shape 48"/>
          <p:cNvSpPr/>
          <p:nvPr/>
        </p:nvSpPr>
        <p:spPr>
          <a:xfrm>
            <a:off x="825696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5" name="Text 49"/>
          <p:cNvSpPr/>
          <p:nvPr/>
        </p:nvSpPr>
        <p:spPr>
          <a:xfrm>
            <a:off x="825696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LUN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6" name="Text 50"/>
          <p:cNvSpPr/>
          <p:nvPr/>
        </p:nvSpPr>
        <p:spPr>
          <a:xfrm>
            <a:off x="880560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恢复闭环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7" name="Shape 51"/>
          <p:cNvSpPr/>
          <p:nvPr/>
        </p:nvSpPr>
        <p:spPr>
          <a:xfrm>
            <a:off x="8312040" y="36943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8" name="Text 52"/>
          <p:cNvSpPr/>
          <p:nvPr/>
        </p:nvSpPr>
        <p:spPr>
          <a:xfrm>
            <a:off x="847656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案例镜像挂出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9" name="Shape 53"/>
          <p:cNvSpPr/>
          <p:nvPr/>
        </p:nvSpPr>
        <p:spPr>
          <a:xfrm>
            <a:off x="8312040" y="40964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0" name="Text 54"/>
          <p:cNvSpPr/>
          <p:nvPr/>
        </p:nvSpPr>
        <p:spPr>
          <a:xfrm>
            <a:off x="847656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内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XFS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文件系统验证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1" name="Shape 55"/>
          <p:cNvSpPr/>
          <p:nvPr/>
        </p:nvSpPr>
        <p:spPr>
          <a:xfrm>
            <a:off x="59436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2" name="Text 56"/>
          <p:cNvSpPr/>
          <p:nvPr/>
        </p:nvSpPr>
        <p:spPr>
          <a:xfrm>
            <a:off x="74052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Aptos"/>
              </a:rPr>
              <a:t>离线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3" name="Text 57"/>
          <p:cNvSpPr/>
          <p:nvPr/>
        </p:nvSpPr>
        <p:spPr>
          <a:xfrm>
            <a:off x="74052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无需原控制器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4" name="Shape 58"/>
          <p:cNvSpPr/>
          <p:nvPr/>
        </p:nvSpPr>
        <p:spPr>
          <a:xfrm>
            <a:off x="338328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5" name="Text 59"/>
          <p:cNvSpPr/>
          <p:nvPr/>
        </p:nvSpPr>
        <p:spPr>
          <a:xfrm>
            <a:off x="352944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RAID6/10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6" name="Text 60"/>
          <p:cNvSpPr/>
          <p:nvPr/>
        </p:nvSpPr>
        <p:spPr>
          <a:xfrm>
            <a:off x="352944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寻址恢复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7" name="Shape 61"/>
          <p:cNvSpPr/>
          <p:nvPr/>
        </p:nvSpPr>
        <p:spPr>
          <a:xfrm>
            <a:off x="617220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8" name="Text 62"/>
          <p:cNvSpPr/>
          <p:nvPr/>
        </p:nvSpPr>
        <p:spPr>
          <a:xfrm>
            <a:off x="631836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XFS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9" name="Text 63"/>
          <p:cNvSpPr/>
          <p:nvPr/>
        </p:nvSpPr>
        <p:spPr>
          <a:xfrm>
            <a:off x="631836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内容验证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0" name="Shape 64"/>
          <p:cNvSpPr/>
          <p:nvPr/>
        </p:nvSpPr>
        <p:spPr>
          <a:xfrm>
            <a:off x="896112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1" name="Text 65"/>
          <p:cNvSpPr/>
          <p:nvPr/>
        </p:nvSpPr>
        <p:spPr>
          <a:xfrm>
            <a:off x="910728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SC2000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2" name="Text 66"/>
          <p:cNvSpPr/>
          <p:nvPr/>
        </p:nvSpPr>
        <p:spPr>
          <a:xfrm>
            <a:off x="910728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专用模式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3" name="Text 67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5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6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7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企业级存储专用恢复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8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9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0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1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2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3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27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4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IBM V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系列专用恢复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5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深度还原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Drive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MDisk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Pool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VDisk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映射，支持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Storwize V7000 / SVC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及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AIX LVM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6" name="Shape 12"/>
          <p:cNvSpPr/>
          <p:nvPr/>
        </p:nvSpPr>
        <p:spPr>
          <a:xfrm>
            <a:off x="59436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7" name="Text 13"/>
          <p:cNvSpPr/>
          <p:nvPr/>
        </p:nvSpPr>
        <p:spPr>
          <a:xfrm>
            <a:off x="66744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Drive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8" name="Text 14"/>
          <p:cNvSpPr/>
          <p:nvPr/>
        </p:nvSpPr>
        <p:spPr>
          <a:xfrm>
            <a:off x="68580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成员盘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9" name="Shape 15"/>
          <p:cNvSpPr/>
          <p:nvPr/>
        </p:nvSpPr>
        <p:spPr>
          <a:xfrm>
            <a:off x="269748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0" name="Shape 16"/>
          <p:cNvSpPr/>
          <p:nvPr/>
        </p:nvSpPr>
        <p:spPr>
          <a:xfrm>
            <a:off x="284364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1" name="Text 17"/>
          <p:cNvSpPr/>
          <p:nvPr/>
        </p:nvSpPr>
        <p:spPr>
          <a:xfrm>
            <a:off x="291708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MDisk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2" name="Text 18"/>
          <p:cNvSpPr/>
          <p:nvPr/>
        </p:nvSpPr>
        <p:spPr>
          <a:xfrm>
            <a:off x="293508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3" name="Shape 19"/>
          <p:cNvSpPr/>
          <p:nvPr/>
        </p:nvSpPr>
        <p:spPr>
          <a:xfrm>
            <a:off x="494676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4" name="Shape 20"/>
          <p:cNvSpPr/>
          <p:nvPr/>
        </p:nvSpPr>
        <p:spPr>
          <a:xfrm>
            <a:off x="509328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5" name="Text 21"/>
          <p:cNvSpPr/>
          <p:nvPr/>
        </p:nvSpPr>
        <p:spPr>
          <a:xfrm>
            <a:off x="516636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Pool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6" name="Text 22"/>
          <p:cNvSpPr/>
          <p:nvPr/>
        </p:nvSpPr>
        <p:spPr>
          <a:xfrm>
            <a:off x="518472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Extent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空间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7" name="Shape 23"/>
          <p:cNvSpPr/>
          <p:nvPr/>
        </p:nvSpPr>
        <p:spPr>
          <a:xfrm>
            <a:off x="719640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8" name="Shape 24"/>
          <p:cNvSpPr/>
          <p:nvPr/>
        </p:nvSpPr>
        <p:spPr>
          <a:xfrm>
            <a:off x="734256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9" name="Text 25"/>
          <p:cNvSpPr/>
          <p:nvPr/>
        </p:nvSpPr>
        <p:spPr>
          <a:xfrm>
            <a:off x="741564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VDisk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0" name="Text 26"/>
          <p:cNvSpPr/>
          <p:nvPr/>
        </p:nvSpPr>
        <p:spPr>
          <a:xfrm>
            <a:off x="743400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逻辑卷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1" name="Shape 27"/>
          <p:cNvSpPr/>
          <p:nvPr/>
        </p:nvSpPr>
        <p:spPr>
          <a:xfrm>
            <a:off x="944568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2" name="Shape 28"/>
          <p:cNvSpPr/>
          <p:nvPr/>
        </p:nvSpPr>
        <p:spPr>
          <a:xfrm>
            <a:off x="959220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3" name="Text 29"/>
          <p:cNvSpPr/>
          <p:nvPr/>
        </p:nvSpPr>
        <p:spPr>
          <a:xfrm>
            <a:off x="966528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AIX LVM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4" name="Text 30"/>
          <p:cNvSpPr/>
          <p:nvPr/>
        </p:nvSpPr>
        <p:spPr>
          <a:xfrm>
            <a:off x="968364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5" name="Shape 31"/>
          <p:cNvSpPr/>
          <p:nvPr/>
        </p:nvSpPr>
        <p:spPr>
          <a:xfrm>
            <a:off x="59436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6" name="Shape 32"/>
          <p:cNvSpPr/>
          <p:nvPr/>
        </p:nvSpPr>
        <p:spPr>
          <a:xfrm>
            <a:off x="79560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7" name="Text 33"/>
          <p:cNvSpPr/>
          <p:nvPr/>
        </p:nvSpPr>
        <p:spPr>
          <a:xfrm>
            <a:off x="79560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CFG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8" name="Text 34"/>
          <p:cNvSpPr/>
          <p:nvPr/>
        </p:nvSpPr>
        <p:spPr>
          <a:xfrm>
            <a:off x="134424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盘尾配置区解析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9" name="Shape 35"/>
          <p:cNvSpPr/>
          <p:nvPr/>
        </p:nvSpPr>
        <p:spPr>
          <a:xfrm>
            <a:off x="850320" y="36943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0" name="Text 36"/>
          <p:cNvSpPr/>
          <p:nvPr/>
        </p:nvSpPr>
        <p:spPr>
          <a:xfrm>
            <a:off x="101484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Drive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MDisk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Pool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VDisk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关系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1" name="Shape 37"/>
          <p:cNvSpPr/>
          <p:nvPr/>
        </p:nvSpPr>
        <p:spPr>
          <a:xfrm>
            <a:off x="850320" y="40964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2" name="Text 38"/>
          <p:cNvSpPr/>
          <p:nvPr/>
        </p:nvSpPr>
        <p:spPr>
          <a:xfrm>
            <a:off x="101484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Extent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正向与反向映射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3" name="Shape 39"/>
          <p:cNvSpPr/>
          <p:nvPr/>
        </p:nvSpPr>
        <p:spPr>
          <a:xfrm>
            <a:off x="432504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4" name="Shape 40"/>
          <p:cNvSpPr/>
          <p:nvPr/>
        </p:nvSpPr>
        <p:spPr>
          <a:xfrm>
            <a:off x="452628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5" name="Text 41"/>
          <p:cNvSpPr/>
          <p:nvPr/>
        </p:nvSpPr>
        <p:spPr>
          <a:xfrm>
            <a:off x="452628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MAP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6" name="Text 42"/>
          <p:cNvSpPr/>
          <p:nvPr/>
        </p:nvSpPr>
        <p:spPr>
          <a:xfrm>
            <a:off x="507492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多组阵列联动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7" name="Shape 43"/>
          <p:cNvSpPr/>
          <p:nvPr/>
        </p:nvSpPr>
        <p:spPr>
          <a:xfrm>
            <a:off x="4581000" y="369432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8" name="Text 44"/>
          <p:cNvSpPr/>
          <p:nvPr/>
        </p:nvSpPr>
        <p:spPr>
          <a:xfrm>
            <a:off x="474588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支持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AIX LVM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整组映射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9" name="Shape 45"/>
          <p:cNvSpPr/>
          <p:nvPr/>
        </p:nvSpPr>
        <p:spPr>
          <a:xfrm>
            <a:off x="4581000" y="409644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0" name="Text 46"/>
          <p:cNvSpPr/>
          <p:nvPr/>
        </p:nvSpPr>
        <p:spPr>
          <a:xfrm>
            <a:off x="474588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跨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MDisk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Pool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VDisk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1" name="Shape 47"/>
          <p:cNvSpPr/>
          <p:nvPr/>
        </p:nvSpPr>
        <p:spPr>
          <a:xfrm>
            <a:off x="805572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2" name="Shape 48"/>
          <p:cNvSpPr/>
          <p:nvPr/>
        </p:nvSpPr>
        <p:spPr>
          <a:xfrm>
            <a:off x="825696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3" name="Text 49"/>
          <p:cNvSpPr/>
          <p:nvPr/>
        </p:nvSpPr>
        <p:spPr>
          <a:xfrm>
            <a:off x="825696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3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CASE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4" name="Text 50"/>
          <p:cNvSpPr/>
          <p:nvPr/>
        </p:nvSpPr>
        <p:spPr>
          <a:xfrm>
            <a:off x="880560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真实案例验证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5" name="Shape 51"/>
          <p:cNvSpPr/>
          <p:nvPr/>
        </p:nvSpPr>
        <p:spPr>
          <a:xfrm>
            <a:off x="8312040" y="36943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6" name="Text 52"/>
          <p:cNvSpPr/>
          <p:nvPr/>
        </p:nvSpPr>
        <p:spPr>
          <a:xfrm>
            <a:off x="847656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客户案例成功提取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7" name="Shape 53"/>
          <p:cNvSpPr/>
          <p:nvPr/>
        </p:nvSpPr>
        <p:spPr>
          <a:xfrm>
            <a:off x="8312040" y="40964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8" name="Text 54"/>
          <p:cNvSpPr/>
          <p:nvPr/>
        </p:nvSpPr>
        <p:spPr>
          <a:xfrm>
            <a:off x="847656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11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组阵列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XOR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实证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9" name="Shape 55"/>
          <p:cNvSpPr/>
          <p:nvPr/>
        </p:nvSpPr>
        <p:spPr>
          <a:xfrm>
            <a:off x="59436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0" name="Text 56"/>
          <p:cNvSpPr/>
          <p:nvPr/>
        </p:nvSpPr>
        <p:spPr>
          <a:xfrm>
            <a:off x="74052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11</a:t>
            </a:r>
            <a:r>
              <a:rPr b="1" lang="zh-CN" sz="2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Aptos"/>
              </a:rPr>
              <a:t>组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1" name="Text 57"/>
          <p:cNvSpPr/>
          <p:nvPr/>
        </p:nvSpPr>
        <p:spPr>
          <a:xfrm>
            <a:off x="74052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阵列</a:t>
            </a: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XOR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验证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2" name="Shape 58"/>
          <p:cNvSpPr/>
          <p:nvPr/>
        </p:nvSpPr>
        <p:spPr>
          <a:xfrm>
            <a:off x="338328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3" name="Text 59"/>
          <p:cNvSpPr/>
          <p:nvPr/>
        </p:nvSpPr>
        <p:spPr>
          <a:xfrm>
            <a:off x="352944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VDisk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4" name="Text 60"/>
          <p:cNvSpPr/>
          <p:nvPr/>
        </p:nvSpPr>
        <p:spPr>
          <a:xfrm>
            <a:off x="352944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逐层映射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5" name="Shape 61"/>
          <p:cNvSpPr/>
          <p:nvPr/>
        </p:nvSpPr>
        <p:spPr>
          <a:xfrm>
            <a:off x="617220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6" name="Text 62"/>
          <p:cNvSpPr/>
          <p:nvPr/>
        </p:nvSpPr>
        <p:spPr>
          <a:xfrm>
            <a:off x="631836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AIX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7" name="Text 63"/>
          <p:cNvSpPr/>
          <p:nvPr/>
        </p:nvSpPr>
        <p:spPr>
          <a:xfrm>
            <a:off x="631836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LVM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联动恢复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8" name="Shape 64"/>
          <p:cNvSpPr/>
          <p:nvPr/>
        </p:nvSpPr>
        <p:spPr>
          <a:xfrm>
            <a:off x="896112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9" name="Text 65"/>
          <p:cNvSpPr/>
          <p:nvPr/>
        </p:nvSpPr>
        <p:spPr>
          <a:xfrm>
            <a:off x="910728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V7000/SVC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0" name="Text 66"/>
          <p:cNvSpPr/>
          <p:nvPr/>
        </p:nvSpPr>
        <p:spPr>
          <a:xfrm>
            <a:off x="910728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设备体系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1" name="Text 67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3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4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5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企业级存储专用恢复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6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7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8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9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0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1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28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2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HP EVA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与通用存储解析插件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3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查表式虚拟化映射与统一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插件框架，持续扩展更多企业存储型号。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4" name="Shape 12"/>
          <p:cNvSpPr/>
          <p:nvPr/>
        </p:nvSpPr>
        <p:spPr>
          <a:xfrm>
            <a:off x="59436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5" name="Text 13"/>
          <p:cNvSpPr/>
          <p:nvPr/>
        </p:nvSpPr>
        <p:spPr>
          <a:xfrm>
            <a:off x="66744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PSEG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6" name="Text 14"/>
          <p:cNvSpPr/>
          <p:nvPr/>
        </p:nvSpPr>
        <p:spPr>
          <a:xfrm>
            <a:off x="68580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2MB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分段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7" name="Shape 15"/>
          <p:cNvSpPr/>
          <p:nvPr/>
        </p:nvSpPr>
        <p:spPr>
          <a:xfrm>
            <a:off x="269748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8" name="Shape 16"/>
          <p:cNvSpPr/>
          <p:nvPr/>
        </p:nvSpPr>
        <p:spPr>
          <a:xfrm>
            <a:off x="284364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9" name="Text 17"/>
          <p:cNvSpPr/>
          <p:nvPr/>
        </p:nvSpPr>
        <p:spPr>
          <a:xfrm>
            <a:off x="291708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7655de"/>
                </a:solidFill>
                <a:effectLst/>
                <a:uFillTx/>
                <a:latin typeface="Microsoft YaHei"/>
                <a:ea typeface="Microsoft YaHei"/>
              </a:rPr>
              <a:t>RSS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0" name="Text 18"/>
          <p:cNvSpPr/>
          <p:nvPr/>
        </p:nvSpPr>
        <p:spPr>
          <a:xfrm>
            <a:off x="293508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冗余存储集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1" name="Shape 19"/>
          <p:cNvSpPr/>
          <p:nvPr/>
        </p:nvSpPr>
        <p:spPr>
          <a:xfrm>
            <a:off x="494676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2" name="Shape 20"/>
          <p:cNvSpPr/>
          <p:nvPr/>
        </p:nvSpPr>
        <p:spPr>
          <a:xfrm>
            <a:off x="509328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3" name="Text 21"/>
          <p:cNvSpPr/>
          <p:nvPr/>
        </p:nvSpPr>
        <p:spPr>
          <a:xfrm>
            <a:off x="516636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Microsoft YaHei"/>
              </a:rPr>
              <a:t>VRAID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4" name="Text 22"/>
          <p:cNvSpPr/>
          <p:nvPr/>
        </p:nvSpPr>
        <p:spPr>
          <a:xfrm>
            <a:off x="518472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5" name="Shape 23"/>
          <p:cNvSpPr/>
          <p:nvPr/>
        </p:nvSpPr>
        <p:spPr>
          <a:xfrm>
            <a:off x="719640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6" name="Shape 24"/>
          <p:cNvSpPr/>
          <p:nvPr/>
        </p:nvSpPr>
        <p:spPr>
          <a:xfrm>
            <a:off x="734256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7" name="Text 25"/>
          <p:cNvSpPr/>
          <p:nvPr/>
        </p:nvSpPr>
        <p:spPr>
          <a:xfrm>
            <a:off x="741564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Microsoft YaHei"/>
              </a:rPr>
              <a:t>RSEG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8" name="Text 26"/>
          <p:cNvSpPr/>
          <p:nvPr/>
        </p:nvSpPr>
        <p:spPr>
          <a:xfrm>
            <a:off x="743400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8MB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9" name="Shape 27"/>
          <p:cNvSpPr/>
          <p:nvPr/>
        </p:nvSpPr>
        <p:spPr>
          <a:xfrm>
            <a:off x="9445680" y="2034720"/>
            <a:ext cx="109440" cy="182520"/>
          </a:xfrm>
          <a:prstGeom prst="chevron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0" name="Shape 28"/>
          <p:cNvSpPr/>
          <p:nvPr/>
        </p:nvSpPr>
        <p:spPr>
          <a:xfrm>
            <a:off x="9592200" y="1645920"/>
            <a:ext cx="2066040" cy="9597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1" name="Text 29"/>
          <p:cNvSpPr/>
          <p:nvPr/>
        </p:nvSpPr>
        <p:spPr>
          <a:xfrm>
            <a:off x="9665280" y="1792080"/>
            <a:ext cx="19198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2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endParaRPr b="0" lang="en-US" sz="12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2" name="Text 30"/>
          <p:cNvSpPr/>
          <p:nvPr/>
        </p:nvSpPr>
        <p:spPr>
          <a:xfrm>
            <a:off x="9683640" y="2167200"/>
            <a:ext cx="188316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逻辑卷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3" name="Shape 31"/>
          <p:cNvSpPr/>
          <p:nvPr/>
        </p:nvSpPr>
        <p:spPr>
          <a:xfrm>
            <a:off x="59436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4" name="Shape 32"/>
          <p:cNvSpPr/>
          <p:nvPr/>
        </p:nvSpPr>
        <p:spPr>
          <a:xfrm>
            <a:off x="79560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5" name="Text 33"/>
          <p:cNvSpPr/>
          <p:nvPr/>
        </p:nvSpPr>
        <p:spPr>
          <a:xfrm>
            <a:off x="79560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EVA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6" name="Text 34"/>
          <p:cNvSpPr/>
          <p:nvPr/>
        </p:nvSpPr>
        <p:spPr>
          <a:xfrm>
            <a:off x="134424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HP EVA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专用恢复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7" name="Shape 35"/>
          <p:cNvSpPr/>
          <p:nvPr/>
        </p:nvSpPr>
        <p:spPr>
          <a:xfrm>
            <a:off x="850320" y="369432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8" name="Text 36"/>
          <p:cNvSpPr/>
          <p:nvPr/>
        </p:nvSpPr>
        <p:spPr>
          <a:xfrm>
            <a:off x="101484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PSEG → RSS → VRAID → RSEG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9" name="Shape 37"/>
          <p:cNvSpPr/>
          <p:nvPr/>
        </p:nvSpPr>
        <p:spPr>
          <a:xfrm>
            <a:off x="850320" y="40964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0" name="Text 38"/>
          <p:cNvSpPr/>
          <p:nvPr/>
        </p:nvSpPr>
        <p:spPr>
          <a:xfrm>
            <a:off x="101484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配置库与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32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字节映射记录解码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1" name="Shape 39"/>
          <p:cNvSpPr/>
          <p:nvPr/>
        </p:nvSpPr>
        <p:spPr>
          <a:xfrm>
            <a:off x="432504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2" name="Shape 40"/>
          <p:cNvSpPr/>
          <p:nvPr/>
        </p:nvSpPr>
        <p:spPr>
          <a:xfrm>
            <a:off x="452628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3" name="Text 41"/>
          <p:cNvSpPr/>
          <p:nvPr/>
        </p:nvSpPr>
        <p:spPr>
          <a:xfrm>
            <a:off x="452628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PLG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4" name="Text 42"/>
          <p:cNvSpPr/>
          <p:nvPr/>
        </p:nvSpPr>
        <p:spPr>
          <a:xfrm>
            <a:off x="507492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DotHill / DACstore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5" name="Shape 43"/>
          <p:cNvSpPr/>
          <p:nvPr/>
        </p:nvSpPr>
        <p:spPr>
          <a:xfrm>
            <a:off x="4581000" y="369432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6" name="Text 44"/>
          <p:cNvSpPr/>
          <p:nvPr/>
        </p:nvSpPr>
        <p:spPr>
          <a:xfrm>
            <a:off x="474588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联想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/HPE MSA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 DS/Dell MD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7" name="Shape 45"/>
          <p:cNvSpPr/>
          <p:nvPr/>
        </p:nvSpPr>
        <p:spPr>
          <a:xfrm>
            <a:off x="4581000" y="40964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8" name="Text 46"/>
          <p:cNvSpPr/>
          <p:nvPr/>
        </p:nvSpPr>
        <p:spPr>
          <a:xfrm>
            <a:off x="474588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盘头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CAPI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与盘尾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DACstore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解析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9" name="Shape 47"/>
          <p:cNvSpPr/>
          <p:nvPr/>
        </p:nvSpPr>
        <p:spPr>
          <a:xfrm>
            <a:off x="8055720" y="2926080"/>
            <a:ext cx="3437640" cy="202968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0" name="Shape 48"/>
          <p:cNvSpPr/>
          <p:nvPr/>
        </p:nvSpPr>
        <p:spPr>
          <a:xfrm>
            <a:off x="8256960" y="31089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1" name="Text 49"/>
          <p:cNvSpPr/>
          <p:nvPr/>
        </p:nvSpPr>
        <p:spPr>
          <a:xfrm>
            <a:off x="8256960" y="31179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ES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2" name="Text 50"/>
          <p:cNvSpPr/>
          <p:nvPr/>
        </p:nvSpPr>
        <p:spPr>
          <a:xfrm>
            <a:off x="8805600" y="30906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ES4000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插件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3" name="Shape 51"/>
          <p:cNvSpPr/>
          <p:nvPr/>
        </p:nvSpPr>
        <p:spPr>
          <a:xfrm>
            <a:off x="8312040" y="369432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4" name="Text 52"/>
          <p:cNvSpPr/>
          <p:nvPr/>
        </p:nvSpPr>
        <p:spPr>
          <a:xfrm>
            <a:off x="8476560" y="358452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宝德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ES4000 / UIT SV7000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5" name="Shape 53"/>
          <p:cNvSpPr/>
          <p:nvPr/>
        </p:nvSpPr>
        <p:spPr>
          <a:xfrm>
            <a:off x="8312040" y="409644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6" name="Text 54"/>
          <p:cNvSpPr/>
          <p:nvPr/>
        </p:nvSpPr>
        <p:spPr>
          <a:xfrm>
            <a:off x="8476560" y="3986640"/>
            <a:ext cx="28342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RAID6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池与</a:t>
            </a:r>
            <a:r>
              <a:rPr b="0" lang="en-US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2GB Extent</a:t>
            </a:r>
            <a:r>
              <a:rPr b="0" lang="zh-CN" sz="109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</a:t>
            </a:r>
            <a:endParaRPr b="0" lang="en-US" sz="10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7" name="Shape 55"/>
          <p:cNvSpPr/>
          <p:nvPr/>
        </p:nvSpPr>
        <p:spPr>
          <a:xfrm>
            <a:off x="59436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8" name="Text 56"/>
          <p:cNvSpPr/>
          <p:nvPr/>
        </p:nvSpPr>
        <p:spPr>
          <a:xfrm>
            <a:off x="74052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EVA4400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9" name="Text 57"/>
          <p:cNvSpPr/>
          <p:nvPr/>
        </p:nvSpPr>
        <p:spPr>
          <a:xfrm>
            <a:off x="74052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实测验证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0" name="Shape 58"/>
          <p:cNvSpPr/>
          <p:nvPr/>
        </p:nvSpPr>
        <p:spPr>
          <a:xfrm>
            <a:off x="338328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1" name="Text 59"/>
          <p:cNvSpPr/>
          <p:nvPr/>
        </p:nvSpPr>
        <p:spPr>
          <a:xfrm>
            <a:off x="352944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DotHill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2" name="Text 60"/>
          <p:cNvSpPr/>
          <p:nvPr/>
        </p:nvSpPr>
        <p:spPr>
          <a:xfrm>
            <a:off x="352944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OEM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家族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3" name="Shape 61"/>
          <p:cNvSpPr/>
          <p:nvPr/>
        </p:nvSpPr>
        <p:spPr>
          <a:xfrm>
            <a:off x="617220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4" name="Text 62"/>
          <p:cNvSpPr/>
          <p:nvPr/>
        </p:nvSpPr>
        <p:spPr>
          <a:xfrm>
            <a:off x="631836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DACstore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5" name="Text 63"/>
          <p:cNvSpPr/>
          <p:nvPr/>
        </p:nvSpPr>
        <p:spPr>
          <a:xfrm>
            <a:off x="631836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 DS / Dell MD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6" name="Shape 64"/>
          <p:cNvSpPr/>
          <p:nvPr/>
        </p:nvSpPr>
        <p:spPr>
          <a:xfrm>
            <a:off x="8961120" y="532188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7" name="Text 65"/>
          <p:cNvSpPr/>
          <p:nvPr/>
        </p:nvSpPr>
        <p:spPr>
          <a:xfrm>
            <a:off x="9107280" y="539496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20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Aptos"/>
              </a:rPr>
              <a:t>插件框架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8" name="Text 66"/>
          <p:cNvSpPr/>
          <p:nvPr/>
        </p:nvSpPr>
        <p:spPr>
          <a:xfrm>
            <a:off x="9107280" y="57240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持续扩展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9" name="Text 67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1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2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3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SQL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数据库恢复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4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5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6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7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8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9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29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0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SQL Server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数据库恢复专业套件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1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面向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MDF/NDF/LDF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BAK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损坏、质疑状态、无法附加、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DBCC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报错、误删记录和勒索破坏。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2" name="Shape 12"/>
          <p:cNvSpPr/>
          <p:nvPr/>
        </p:nvSpPr>
        <p:spPr>
          <a:xfrm>
            <a:off x="594360" y="1645920"/>
            <a:ext cx="4800240" cy="45259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3" name="Image 0" descr="/mnt/data/_dre_ppt_assets/sql_page.jpg"/>
          <p:cNvPicPr/>
          <p:nvPr/>
        </p:nvPicPr>
        <p:blipFill>
          <a:blip r:embed="rId1"/>
          <a:srcRect l="0" t="1023" r="0" b="1023"/>
          <a:stretch/>
        </p:blipFill>
        <p:spPr>
          <a:xfrm>
            <a:off x="704160" y="1755720"/>
            <a:ext cx="4580640" cy="4306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4" name="Shape 13"/>
          <p:cNvSpPr/>
          <p:nvPr/>
        </p:nvSpPr>
        <p:spPr>
          <a:xfrm>
            <a:off x="5715000" y="1645920"/>
            <a:ext cx="585180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5" name="Shape 14"/>
          <p:cNvSpPr/>
          <p:nvPr/>
        </p:nvSpPr>
        <p:spPr>
          <a:xfrm>
            <a:off x="591624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6" name="Text 15"/>
          <p:cNvSpPr/>
          <p:nvPr/>
        </p:nvSpPr>
        <p:spPr>
          <a:xfrm>
            <a:off x="591624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SQL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7" name="Text 16"/>
          <p:cNvSpPr/>
          <p:nvPr/>
        </p:nvSpPr>
        <p:spPr>
          <a:xfrm>
            <a:off x="6464880" y="1810440"/>
            <a:ext cx="49190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版本与对象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8" name="Text 17"/>
          <p:cNvSpPr/>
          <p:nvPr/>
        </p:nvSpPr>
        <p:spPr>
          <a:xfrm>
            <a:off x="5943600" y="2286000"/>
            <a:ext cx="53946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兼容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SQL Server 7.0-2022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，支持表、视图、存储过程、函数、触发器、自定义类型等对象恢复。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9" name="Shape 18"/>
          <p:cNvSpPr/>
          <p:nvPr/>
        </p:nvSpPr>
        <p:spPr>
          <a:xfrm>
            <a:off x="5715000" y="2999160"/>
            <a:ext cx="2788560" cy="1536192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0" name="Shape 19"/>
          <p:cNvSpPr/>
          <p:nvPr/>
        </p:nvSpPr>
        <p:spPr>
          <a:xfrm>
            <a:off x="5916240" y="31820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1" name="Text 20"/>
          <p:cNvSpPr/>
          <p:nvPr/>
        </p:nvSpPr>
        <p:spPr>
          <a:xfrm>
            <a:off x="5916240" y="3191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DB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2" name="Text 21"/>
          <p:cNvSpPr/>
          <p:nvPr/>
        </p:nvSpPr>
        <p:spPr>
          <a:xfrm>
            <a:off x="6464880" y="3163680"/>
            <a:ext cx="1855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数据库结构修复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3" name="Shape 22"/>
          <p:cNvSpPr/>
          <p:nvPr/>
        </p:nvSpPr>
        <p:spPr>
          <a:xfrm>
            <a:off x="5970960" y="372618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4" name="Text 23"/>
          <p:cNvSpPr/>
          <p:nvPr/>
        </p:nvSpPr>
        <p:spPr>
          <a:xfrm>
            <a:off x="6135480" y="3657600"/>
            <a:ext cx="218520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页面修复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5" name="Shape 24"/>
          <p:cNvSpPr/>
          <p:nvPr/>
        </p:nvSpPr>
        <p:spPr>
          <a:xfrm>
            <a:off x="5970960" y="4009644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6" name="Text 25"/>
          <p:cNvSpPr/>
          <p:nvPr/>
        </p:nvSpPr>
        <p:spPr>
          <a:xfrm>
            <a:off x="6135480" y="3941063"/>
            <a:ext cx="218520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碎片扫描重组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7" name="Shape 26"/>
          <p:cNvSpPr/>
          <p:nvPr/>
        </p:nvSpPr>
        <p:spPr>
          <a:xfrm>
            <a:off x="5970960" y="4293108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8" name="Text 27"/>
          <p:cNvSpPr/>
          <p:nvPr/>
        </p:nvSpPr>
        <p:spPr>
          <a:xfrm>
            <a:off x="6135480" y="4224528"/>
            <a:ext cx="218520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MDF/NDF/LDF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重构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9" name="Shape 28"/>
          <p:cNvSpPr/>
          <p:nvPr/>
        </p:nvSpPr>
        <p:spPr>
          <a:xfrm>
            <a:off x="8778240" y="2999160"/>
            <a:ext cx="2788560" cy="1536192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0" name="Shape 29"/>
          <p:cNvSpPr/>
          <p:nvPr/>
        </p:nvSpPr>
        <p:spPr>
          <a:xfrm>
            <a:off x="8979480" y="31820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1" name="Text 30"/>
          <p:cNvSpPr/>
          <p:nvPr/>
        </p:nvSpPr>
        <p:spPr>
          <a:xfrm>
            <a:off x="8979480" y="3191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ERP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2" name="Text 31"/>
          <p:cNvSpPr/>
          <p:nvPr/>
        </p:nvSpPr>
        <p:spPr>
          <a:xfrm>
            <a:off x="9528120" y="3163680"/>
            <a:ext cx="1855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备份与业务适配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3" name="Shape 32"/>
          <p:cNvSpPr/>
          <p:nvPr/>
        </p:nvSpPr>
        <p:spPr>
          <a:xfrm>
            <a:off x="9034200" y="372618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4" name="Text 33"/>
          <p:cNvSpPr/>
          <p:nvPr/>
        </p:nvSpPr>
        <p:spPr>
          <a:xfrm>
            <a:off x="9198720" y="3657600"/>
            <a:ext cx="218520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BAK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解压转换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5" name="Shape 34"/>
          <p:cNvSpPr/>
          <p:nvPr/>
        </p:nvSpPr>
        <p:spPr>
          <a:xfrm>
            <a:off x="9034200" y="4009644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6" name="Text 35"/>
          <p:cNvSpPr/>
          <p:nvPr/>
        </p:nvSpPr>
        <p:spPr>
          <a:xfrm>
            <a:off x="9198720" y="3941063"/>
            <a:ext cx="218520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用友 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金蝶 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管家婆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7" name="Shape 36"/>
          <p:cNvSpPr/>
          <p:nvPr/>
        </p:nvSpPr>
        <p:spPr>
          <a:xfrm>
            <a:off x="9034200" y="4293108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8" name="Text 37"/>
          <p:cNvSpPr/>
          <p:nvPr/>
        </p:nvSpPr>
        <p:spPr>
          <a:xfrm>
            <a:off x="9198720" y="4224528"/>
            <a:ext cx="2185200" cy="22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浪潮 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0" lang="zh-CN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思迅等</a:t>
            </a:r>
            <a:r>
              <a:rPr b="0" lang="en-US" sz="104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ERP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9" name="Shape 38"/>
          <p:cNvSpPr/>
          <p:nvPr/>
        </p:nvSpPr>
        <p:spPr>
          <a:xfrm>
            <a:off x="5715000" y="4681800"/>
            <a:ext cx="585180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0" name="Shape 39"/>
          <p:cNvSpPr/>
          <p:nvPr/>
        </p:nvSpPr>
        <p:spPr>
          <a:xfrm>
            <a:off x="5916240" y="48646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1" name="Text 40"/>
          <p:cNvSpPr/>
          <p:nvPr/>
        </p:nvSpPr>
        <p:spPr>
          <a:xfrm>
            <a:off x="5916240" y="48736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/>
            <a:r>
              <a:rPr sz="1080" b="1">
                <a:solidFill>
                  <a:srgbClr val="F4971E"/>
                </a:solidFill>
                <a:latin typeface="Arial"/>
              </a:rPr>
              <a:t>VAL</a:t>
            </a:r>
          </a:p>
        </p:txBody>
      </p:sp>
      <p:sp>
        <p:nvSpPr>
          <p:cNvPr id="1742" name="Text 41"/>
          <p:cNvSpPr/>
          <p:nvPr/>
        </p:nvSpPr>
        <p:spPr>
          <a:xfrm>
            <a:off x="6464880" y="4846320"/>
            <a:ext cx="49190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业务价值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3" name="Text 42"/>
          <p:cNvSpPr/>
          <p:nvPr/>
        </p:nvSpPr>
        <p:spPr>
          <a:xfrm>
            <a:off x="5943600" y="5321880"/>
            <a:ext cx="53946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恢复表级对象、业务结构和关键记录，帮助客户尽快恢复</a:t>
            </a:r>
            <a:r>
              <a:rPr b="0" lang="en-US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ERP</a:t>
            </a:r>
            <a:r>
              <a:rPr b="0" lang="zh-CN" sz="11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、财务、生产及管理系统。</a:t>
            </a:r>
            <a:endParaRPr b="0" lang="en-US" sz="11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4" name="Text 43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办公设备数据安全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30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数码复印机残留数据恢复与保密检查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支持离线拆盘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镜像检查与在线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IP/Web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抓取，覆盖数据安全自查和泄密事件追溯。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7" name="Shape 12"/>
          <p:cNvSpPr/>
          <p:nvPr/>
        </p:nvSpPr>
        <p:spPr>
          <a:xfrm>
            <a:off x="594360" y="1645920"/>
            <a:ext cx="4617360" cy="45259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58" name="Image 0" descr="/mnt/data/_dre_ppt_assets/copier_page.jpg"/>
          <p:cNvPicPr/>
          <p:nvPr/>
        </p:nvPicPr>
        <p:blipFill>
          <a:blip r:embed="rId1"/>
          <a:srcRect l="0" t="710" r="0" b="710"/>
          <a:stretch/>
        </p:blipFill>
        <p:spPr>
          <a:xfrm>
            <a:off x="704160" y="1755720"/>
            <a:ext cx="4397760" cy="4306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9" name="Shape 13"/>
          <p:cNvSpPr/>
          <p:nvPr/>
        </p:nvSpPr>
        <p:spPr>
          <a:xfrm>
            <a:off x="5532120" y="1645920"/>
            <a:ext cx="2742840" cy="1901520"/>
          </a:xfrm>
          <a:prstGeom prst="roundRect">
            <a:avLst>
              <a:gd name="adj" fmla="val 86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0" name="Shape 14"/>
          <p:cNvSpPr/>
          <p:nvPr/>
        </p:nvSpPr>
        <p:spPr>
          <a:xfrm>
            <a:off x="573336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1" name="Text 15"/>
          <p:cNvSpPr/>
          <p:nvPr/>
        </p:nvSpPr>
        <p:spPr>
          <a:xfrm>
            <a:off x="573336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2" name="Text 16"/>
          <p:cNvSpPr/>
          <p:nvPr/>
        </p:nvSpPr>
        <p:spPr>
          <a:xfrm>
            <a:off x="6282000" y="1810440"/>
            <a:ext cx="1810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离线与在线检查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3" name="Shape 17"/>
          <p:cNvSpPr/>
          <p:nvPr/>
        </p:nvSpPr>
        <p:spPr>
          <a:xfrm>
            <a:off x="5788080" y="241416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4" name="Text 18"/>
          <p:cNvSpPr/>
          <p:nvPr/>
        </p:nvSpPr>
        <p:spPr>
          <a:xfrm>
            <a:off x="5952600" y="230436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拆盘、镜像、</a:t>
            </a:r>
            <a:r>
              <a:rPr b="0" lang="en-US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IP</a:t>
            </a: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0" lang="en-US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Web</a:t>
            </a: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抓取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5" name="Shape 19"/>
          <p:cNvSpPr/>
          <p:nvPr/>
        </p:nvSpPr>
        <p:spPr>
          <a:xfrm>
            <a:off x="5788080" y="2825640"/>
            <a:ext cx="72720" cy="72720"/>
          </a:xfrm>
          <a:prstGeom prst="ellipse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6" name="Text 20"/>
          <p:cNvSpPr/>
          <p:nvPr/>
        </p:nvSpPr>
        <p:spPr>
          <a:xfrm>
            <a:off x="5952600" y="271584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覆盖</a:t>
            </a:r>
            <a:r>
              <a:rPr b="0" lang="en-US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200+</a:t>
            </a: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机型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7" name="Shape 21"/>
          <p:cNvSpPr/>
          <p:nvPr/>
        </p:nvSpPr>
        <p:spPr>
          <a:xfrm>
            <a:off x="8549640" y="1645920"/>
            <a:ext cx="2742840" cy="1901520"/>
          </a:xfrm>
          <a:prstGeom prst="roundRect">
            <a:avLst>
              <a:gd name="adj" fmla="val 86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8" name="Shape 22"/>
          <p:cNvSpPr/>
          <p:nvPr/>
        </p:nvSpPr>
        <p:spPr>
          <a:xfrm>
            <a:off x="875088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9" name="Text 23"/>
          <p:cNvSpPr/>
          <p:nvPr/>
        </p:nvSpPr>
        <p:spPr>
          <a:xfrm>
            <a:off x="875088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0" name="Text 24"/>
          <p:cNvSpPr/>
          <p:nvPr/>
        </p:nvSpPr>
        <p:spPr>
          <a:xfrm>
            <a:off x="9299520" y="1810440"/>
            <a:ext cx="1810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残留数据恢复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1" name="Shape 25"/>
          <p:cNvSpPr/>
          <p:nvPr/>
        </p:nvSpPr>
        <p:spPr>
          <a:xfrm>
            <a:off x="8805600" y="241416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2" name="Text 26"/>
          <p:cNvSpPr/>
          <p:nvPr/>
        </p:nvSpPr>
        <p:spPr>
          <a:xfrm>
            <a:off x="8970120" y="230436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文档、图像及打印</a:t>
            </a:r>
            <a:r>
              <a:rPr b="0" lang="en-US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扫描残留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3" name="Shape 27"/>
          <p:cNvSpPr/>
          <p:nvPr/>
        </p:nvSpPr>
        <p:spPr>
          <a:xfrm>
            <a:off x="8805600" y="2825640"/>
            <a:ext cx="72720" cy="72720"/>
          </a:xfrm>
          <a:prstGeom prst="ellipse">
            <a:avLst/>
          </a:prstGeom>
          <a:solidFill>
            <a:srgbClr val="18a979"/>
          </a:solidFill>
          <a:ln w="1260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4" name="Text 28"/>
          <p:cNvSpPr/>
          <p:nvPr/>
        </p:nvSpPr>
        <p:spPr>
          <a:xfrm>
            <a:off x="8970120" y="271584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识别设备存储结构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5" name="Shape 29"/>
          <p:cNvSpPr/>
          <p:nvPr/>
        </p:nvSpPr>
        <p:spPr>
          <a:xfrm>
            <a:off x="5532120" y="3794760"/>
            <a:ext cx="2742840" cy="1901520"/>
          </a:xfrm>
          <a:prstGeom prst="roundRect">
            <a:avLst>
              <a:gd name="adj" fmla="val 86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6" name="Shape 30"/>
          <p:cNvSpPr/>
          <p:nvPr/>
        </p:nvSpPr>
        <p:spPr>
          <a:xfrm>
            <a:off x="5733360" y="39776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7" name="Text 31"/>
          <p:cNvSpPr/>
          <p:nvPr/>
        </p:nvSpPr>
        <p:spPr>
          <a:xfrm>
            <a:off x="5733360" y="39866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8" name="Text 32"/>
          <p:cNvSpPr/>
          <p:nvPr/>
        </p:nvSpPr>
        <p:spPr>
          <a:xfrm>
            <a:off x="6282000" y="3959280"/>
            <a:ext cx="1810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OCR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与关键词检索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9" name="Shape 33"/>
          <p:cNvSpPr/>
          <p:nvPr/>
        </p:nvSpPr>
        <p:spPr>
          <a:xfrm>
            <a:off x="5788080" y="456300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0" name="Text 34"/>
          <p:cNvSpPr/>
          <p:nvPr/>
        </p:nvSpPr>
        <p:spPr>
          <a:xfrm>
            <a:off x="5952600" y="445320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文字识别、敏感词筛选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1" name="Shape 35"/>
          <p:cNvSpPr/>
          <p:nvPr/>
        </p:nvSpPr>
        <p:spPr>
          <a:xfrm>
            <a:off x="5788080" y="4974480"/>
            <a:ext cx="72720" cy="72720"/>
          </a:xfrm>
          <a:prstGeom prst="ellipse">
            <a:avLst/>
          </a:prstGeom>
          <a:solidFill>
            <a:srgbClr val="7655de"/>
          </a:solidFill>
          <a:ln w="1260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2" name="Text 36"/>
          <p:cNvSpPr/>
          <p:nvPr/>
        </p:nvSpPr>
        <p:spPr>
          <a:xfrm>
            <a:off x="5952600" y="486468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违规日志检索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3" name="Shape 37"/>
          <p:cNvSpPr/>
          <p:nvPr/>
        </p:nvSpPr>
        <p:spPr>
          <a:xfrm>
            <a:off x="8549640" y="3794760"/>
            <a:ext cx="2742840" cy="1901520"/>
          </a:xfrm>
          <a:prstGeom prst="roundRect">
            <a:avLst>
              <a:gd name="adj" fmla="val 8654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4" name="Shape 38"/>
          <p:cNvSpPr/>
          <p:nvPr/>
        </p:nvSpPr>
        <p:spPr>
          <a:xfrm>
            <a:off x="8750880" y="39776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5" name="Text 39"/>
          <p:cNvSpPr/>
          <p:nvPr/>
        </p:nvSpPr>
        <p:spPr>
          <a:xfrm>
            <a:off x="8750880" y="39866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6" name="Text 40"/>
          <p:cNvSpPr/>
          <p:nvPr/>
        </p:nvSpPr>
        <p:spPr>
          <a:xfrm>
            <a:off x="9299520" y="3959280"/>
            <a:ext cx="1810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管理与报告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7" name="Shape 41"/>
          <p:cNvSpPr/>
          <p:nvPr/>
        </p:nvSpPr>
        <p:spPr>
          <a:xfrm>
            <a:off x="8805600" y="456300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8" name="Text 42"/>
          <p:cNvSpPr/>
          <p:nvPr/>
        </p:nvSpPr>
        <p:spPr>
          <a:xfrm>
            <a:off x="8970120" y="445320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设备</a:t>
            </a:r>
            <a:r>
              <a:rPr b="0" lang="en-US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人员管理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9" name="Shape 43"/>
          <p:cNvSpPr/>
          <p:nvPr/>
        </p:nvSpPr>
        <p:spPr>
          <a:xfrm>
            <a:off x="8805600" y="4974480"/>
            <a:ext cx="72720" cy="72720"/>
          </a:xfrm>
          <a:prstGeom prst="ellipse">
            <a:avLst/>
          </a:prstGeom>
          <a:solidFill>
            <a:srgbClr val="f39c2e"/>
          </a:solidFill>
          <a:ln w="1260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0" name="Text 44"/>
          <p:cNvSpPr/>
          <p:nvPr/>
        </p:nvSpPr>
        <p:spPr>
          <a:xfrm>
            <a:off x="8970120" y="4864680"/>
            <a:ext cx="213948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07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自动生成检查报告</a:t>
            </a:r>
            <a:endParaRPr b="0" lang="en-US" sz="10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1" name="Text 45"/>
          <p:cNvSpPr/>
          <p:nvPr/>
        </p:nvSpPr>
        <p:spPr>
          <a:xfrm>
            <a:off x="5669280" y="5742360"/>
            <a:ext cx="5577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3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服务政府、涉密单位和企事业单位的办公设备数据安全自查与取证。</a:t>
            </a:r>
            <a:endParaRPr b="0" lang="en-US" sz="123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2" name="Text 46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4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5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6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跨平台与国产化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7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8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9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0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1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2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31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3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跨平台部署与国产化适配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4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核心文件系统、镜像、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、映射与任务管理能力在不同平台保持一致。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5" name="Shape 12"/>
          <p:cNvSpPr/>
          <p:nvPr/>
        </p:nvSpPr>
        <p:spPr>
          <a:xfrm>
            <a:off x="594360" y="1645920"/>
            <a:ext cx="6629040" cy="2605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06" name="Image 0" descr="/mnt/data/_dre_ppt_assets/crossplatform_ui.jpg"/>
          <p:cNvPicPr/>
          <p:nvPr/>
        </p:nvPicPr>
        <p:blipFill>
          <a:blip r:embed="rId1"/>
          <a:srcRect l="0" t="6163" r="0" b="6163"/>
          <a:stretch/>
        </p:blipFill>
        <p:spPr>
          <a:xfrm>
            <a:off x="704160" y="1755720"/>
            <a:ext cx="6409440" cy="238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7" name="Shape 13"/>
          <p:cNvSpPr/>
          <p:nvPr/>
        </p:nvSpPr>
        <p:spPr>
          <a:xfrm>
            <a:off x="7498080" y="1645920"/>
            <a:ext cx="19198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8" name="Shape 14"/>
          <p:cNvSpPr/>
          <p:nvPr/>
        </p:nvSpPr>
        <p:spPr>
          <a:xfrm>
            <a:off x="769932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9" name="Text 15"/>
          <p:cNvSpPr/>
          <p:nvPr/>
        </p:nvSpPr>
        <p:spPr>
          <a:xfrm>
            <a:off x="769932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OS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0" name="Text 16"/>
          <p:cNvSpPr/>
          <p:nvPr/>
        </p:nvSpPr>
        <p:spPr>
          <a:xfrm>
            <a:off x="8247960" y="181044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操作系统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1" name="Text 17"/>
          <p:cNvSpPr/>
          <p:nvPr/>
        </p:nvSpPr>
        <p:spPr>
          <a:xfrm>
            <a:off x="7726680" y="2286000"/>
            <a:ext cx="14626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Windows 10/11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Server 2012+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macOS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。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2" name="Shape 18"/>
          <p:cNvSpPr/>
          <p:nvPr/>
        </p:nvSpPr>
        <p:spPr>
          <a:xfrm>
            <a:off x="9646920" y="1645920"/>
            <a:ext cx="19198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3" name="Shape 19"/>
          <p:cNvSpPr/>
          <p:nvPr/>
        </p:nvSpPr>
        <p:spPr>
          <a:xfrm>
            <a:off x="9848160" y="18288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4" name="Text 20"/>
          <p:cNvSpPr/>
          <p:nvPr/>
        </p:nvSpPr>
        <p:spPr>
          <a:xfrm>
            <a:off x="9848160" y="18378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CPU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5" name="Text 21"/>
          <p:cNvSpPr/>
          <p:nvPr/>
        </p:nvSpPr>
        <p:spPr>
          <a:xfrm>
            <a:off x="10396800" y="181044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CPU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架构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6" name="Text 22"/>
          <p:cNvSpPr/>
          <p:nvPr/>
        </p:nvSpPr>
        <p:spPr>
          <a:xfrm>
            <a:off x="9875520" y="2286000"/>
            <a:ext cx="14626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x86_64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AArch64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LoongArch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原生运行。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7" name="Shape 23"/>
          <p:cNvSpPr/>
          <p:nvPr/>
        </p:nvSpPr>
        <p:spPr>
          <a:xfrm>
            <a:off x="7498080" y="3017520"/>
            <a:ext cx="19198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8" name="Shape 24"/>
          <p:cNvSpPr/>
          <p:nvPr/>
        </p:nvSpPr>
        <p:spPr>
          <a:xfrm>
            <a:off x="7699320" y="32004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9" name="Text 25"/>
          <p:cNvSpPr/>
          <p:nvPr/>
        </p:nvSpPr>
        <p:spPr>
          <a:xfrm>
            <a:off x="7699320" y="3209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CN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0" name="Text 26"/>
          <p:cNvSpPr/>
          <p:nvPr/>
        </p:nvSpPr>
        <p:spPr>
          <a:xfrm>
            <a:off x="8247960" y="318204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国产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CPU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1" name="Text 27"/>
          <p:cNvSpPr/>
          <p:nvPr/>
        </p:nvSpPr>
        <p:spPr>
          <a:xfrm>
            <a:off x="7726680" y="3657600"/>
            <a:ext cx="14626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海光、兆芯、鲲鹏、飞腾、龙芯等。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2" name="Shape 28"/>
          <p:cNvSpPr/>
          <p:nvPr/>
        </p:nvSpPr>
        <p:spPr>
          <a:xfrm>
            <a:off x="9646920" y="3017520"/>
            <a:ext cx="19198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3" name="Shape 29"/>
          <p:cNvSpPr/>
          <p:nvPr/>
        </p:nvSpPr>
        <p:spPr>
          <a:xfrm>
            <a:off x="9848160" y="32004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4" name="Text 30"/>
          <p:cNvSpPr/>
          <p:nvPr/>
        </p:nvSpPr>
        <p:spPr>
          <a:xfrm>
            <a:off x="9848160" y="32094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UOS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5" name="Text 31"/>
          <p:cNvSpPr/>
          <p:nvPr/>
        </p:nvSpPr>
        <p:spPr>
          <a:xfrm>
            <a:off x="10396800" y="3182040"/>
            <a:ext cx="9871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国产系统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6" name="Text 32"/>
          <p:cNvSpPr/>
          <p:nvPr/>
        </p:nvSpPr>
        <p:spPr>
          <a:xfrm>
            <a:off x="9875520" y="3657600"/>
            <a:ext cx="14626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统信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UOS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、银河麒麟、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openEuler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deepin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。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7" name="Shape 33"/>
          <p:cNvSpPr/>
          <p:nvPr/>
        </p:nvSpPr>
        <p:spPr>
          <a:xfrm>
            <a:off x="594360" y="4617720"/>
            <a:ext cx="34012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8" name="Shape 34"/>
          <p:cNvSpPr/>
          <p:nvPr/>
        </p:nvSpPr>
        <p:spPr>
          <a:xfrm>
            <a:off x="795600" y="48006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9" name="Text 35"/>
          <p:cNvSpPr/>
          <p:nvPr/>
        </p:nvSpPr>
        <p:spPr>
          <a:xfrm>
            <a:off x="795600" y="48096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NBD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0" name="Text 36"/>
          <p:cNvSpPr/>
          <p:nvPr/>
        </p:nvSpPr>
        <p:spPr>
          <a:xfrm>
            <a:off x="1344240" y="478224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块设备协同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1" name="Text 37"/>
          <p:cNvSpPr/>
          <p:nvPr/>
        </p:nvSpPr>
        <p:spPr>
          <a:xfrm>
            <a:off x="822960" y="5257800"/>
            <a:ext cx="29440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虚拟盘可暴露为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/dev/nbdN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，供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mount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fdisk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dd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parted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等工具访问。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2" name="Shape 38"/>
          <p:cNvSpPr/>
          <p:nvPr/>
        </p:nvSpPr>
        <p:spPr>
          <a:xfrm>
            <a:off x="4389120" y="4617720"/>
            <a:ext cx="34012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3" name="Shape 39"/>
          <p:cNvSpPr/>
          <p:nvPr/>
        </p:nvSpPr>
        <p:spPr>
          <a:xfrm>
            <a:off x="4590360" y="48006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4" name="Text 40"/>
          <p:cNvSpPr/>
          <p:nvPr/>
        </p:nvSpPr>
        <p:spPr>
          <a:xfrm>
            <a:off x="4590360" y="48096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APP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5" name="Text 41"/>
          <p:cNvSpPr/>
          <p:nvPr/>
        </p:nvSpPr>
        <p:spPr>
          <a:xfrm>
            <a:off x="5139000" y="478224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桌面端单体部署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6" name="Text 42"/>
          <p:cNvSpPr/>
          <p:nvPr/>
        </p:nvSpPr>
        <p:spPr>
          <a:xfrm>
            <a:off x="4617720" y="5257800"/>
            <a:ext cx="29440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无需独立服务端，适合取证工作站、数据恢复实验室和企业应急环境。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7" name="Shape 43"/>
          <p:cNvSpPr/>
          <p:nvPr/>
        </p:nvSpPr>
        <p:spPr>
          <a:xfrm>
            <a:off x="8183880" y="4617720"/>
            <a:ext cx="3401280" cy="114264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8" name="Shape 44"/>
          <p:cNvSpPr/>
          <p:nvPr/>
        </p:nvSpPr>
        <p:spPr>
          <a:xfrm>
            <a:off x="8385120" y="480060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9" name="Text 45"/>
          <p:cNvSpPr/>
          <p:nvPr/>
        </p:nvSpPr>
        <p:spPr>
          <a:xfrm>
            <a:off x="8385120" y="480960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OK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0" name="Text 46"/>
          <p:cNvSpPr/>
          <p:nvPr/>
        </p:nvSpPr>
        <p:spPr>
          <a:xfrm>
            <a:off x="8933760" y="4782240"/>
            <a:ext cx="24685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功能一致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1" name="Text 47"/>
          <p:cNvSpPr/>
          <p:nvPr/>
        </p:nvSpPr>
        <p:spPr>
          <a:xfrm>
            <a:off x="8412480" y="5257800"/>
            <a:ext cx="294408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原生运行，不模拟、不阉割、不降级，关键恢复能力跨平台保持一致。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2" name="Text 48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4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5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6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性能与可靠性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7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8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9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0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1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2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32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3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性能、可靠性与安全保障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4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从秒级目录浏览、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10TB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级逻辑映射到多任务并行和故障容错，支撑长时间专业作业。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5" name="Shape 12"/>
          <p:cNvSpPr/>
          <p:nvPr/>
        </p:nvSpPr>
        <p:spPr>
          <a:xfrm>
            <a:off x="594360" y="16459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6" name="Text 13"/>
          <p:cNvSpPr/>
          <p:nvPr/>
        </p:nvSpPr>
        <p:spPr>
          <a:xfrm>
            <a:off x="740520" y="17190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Aptos"/>
              </a:rPr>
              <a:t>秒级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7" name="Text 14"/>
          <p:cNvSpPr/>
          <p:nvPr/>
        </p:nvSpPr>
        <p:spPr>
          <a:xfrm>
            <a:off x="740520" y="20484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懒加载目录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8" name="Shape 15"/>
          <p:cNvSpPr/>
          <p:nvPr/>
        </p:nvSpPr>
        <p:spPr>
          <a:xfrm>
            <a:off x="3383280" y="16459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9" name="Text 16"/>
          <p:cNvSpPr/>
          <p:nvPr/>
        </p:nvSpPr>
        <p:spPr>
          <a:xfrm>
            <a:off x="3529440" y="17190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7655de"/>
                </a:solidFill>
                <a:effectLst/>
                <a:uFillTx/>
                <a:latin typeface="Aptos"/>
                <a:ea typeface="Aptos"/>
              </a:rPr>
              <a:t>10TB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0" name="Text 17"/>
          <p:cNvSpPr/>
          <p:nvPr/>
        </p:nvSpPr>
        <p:spPr>
          <a:xfrm>
            <a:off x="3529440" y="20484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映射趋近零等待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1" name="Shape 18"/>
          <p:cNvSpPr/>
          <p:nvPr/>
        </p:nvSpPr>
        <p:spPr>
          <a:xfrm>
            <a:off x="6172200" y="16459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2" name="Text 19"/>
          <p:cNvSpPr/>
          <p:nvPr/>
        </p:nvSpPr>
        <p:spPr>
          <a:xfrm>
            <a:off x="6318360" y="17190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200" strike="noStrike" u="none">
                <a:solidFill>
                  <a:srgbClr val="18a979"/>
                </a:solidFill>
                <a:effectLst/>
                <a:uFillTx/>
                <a:latin typeface="Microsoft YaHei"/>
                <a:ea typeface="Aptos"/>
              </a:rPr>
              <a:t>千万级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3" name="Text 20"/>
          <p:cNvSpPr/>
          <p:nvPr/>
        </p:nvSpPr>
        <p:spPr>
          <a:xfrm>
            <a:off x="6318360" y="20484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文件树浏览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4" name="Shape 21"/>
          <p:cNvSpPr/>
          <p:nvPr/>
        </p:nvSpPr>
        <p:spPr>
          <a:xfrm>
            <a:off x="8961120" y="1645920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5" name="Text 22"/>
          <p:cNvSpPr/>
          <p:nvPr/>
        </p:nvSpPr>
        <p:spPr>
          <a:xfrm>
            <a:off x="9107280" y="1719000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200" strike="noStrike" u="none">
                <a:solidFill>
                  <a:srgbClr val="f39c2e"/>
                </a:solidFill>
                <a:effectLst/>
                <a:uFillTx/>
                <a:latin typeface="Microsoft YaHei"/>
                <a:ea typeface="Aptos"/>
              </a:rPr>
              <a:t>多任务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6" name="Text 23"/>
          <p:cNvSpPr/>
          <p:nvPr/>
        </p:nvSpPr>
        <p:spPr>
          <a:xfrm>
            <a:off x="9107280" y="2048400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</a:t>
            </a: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扫描</a:t>
            </a: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/RAID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并行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7" name="Shape 24"/>
          <p:cNvSpPr/>
          <p:nvPr/>
        </p:nvSpPr>
        <p:spPr>
          <a:xfrm>
            <a:off x="594360" y="2743200"/>
            <a:ext cx="3437640" cy="12340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8" name="Shape 25"/>
          <p:cNvSpPr/>
          <p:nvPr/>
        </p:nvSpPr>
        <p:spPr>
          <a:xfrm>
            <a:off x="795600" y="29260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9" name="Text 26"/>
          <p:cNvSpPr/>
          <p:nvPr/>
        </p:nvSpPr>
        <p:spPr>
          <a:xfrm>
            <a:off x="795600" y="29350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0" name="Text 27"/>
          <p:cNvSpPr/>
          <p:nvPr/>
        </p:nvSpPr>
        <p:spPr>
          <a:xfrm>
            <a:off x="1344240" y="29077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双模式浏览引擎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1" name="Text 28"/>
          <p:cNvSpPr/>
          <p:nvPr/>
        </p:nvSpPr>
        <p:spPr>
          <a:xfrm>
            <a:off x="822960" y="3383280"/>
            <a:ext cx="2980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快速浏览秒级呈现目录；深度浏览建立全量索引并支持批量筛选。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2" name="Shape 29"/>
          <p:cNvSpPr/>
          <p:nvPr/>
        </p:nvSpPr>
        <p:spPr>
          <a:xfrm>
            <a:off x="4325040" y="2743200"/>
            <a:ext cx="3437640" cy="12340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3" name="Shape 30"/>
          <p:cNvSpPr/>
          <p:nvPr/>
        </p:nvSpPr>
        <p:spPr>
          <a:xfrm>
            <a:off x="4526280" y="29260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4" name="Text 31"/>
          <p:cNvSpPr/>
          <p:nvPr/>
        </p:nvSpPr>
        <p:spPr>
          <a:xfrm>
            <a:off x="4526280" y="29350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5" name="Text 32"/>
          <p:cNvSpPr/>
          <p:nvPr/>
        </p:nvSpPr>
        <p:spPr>
          <a:xfrm>
            <a:off x="5074920" y="29077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高效虚拟映射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6" name="Text 33"/>
          <p:cNvSpPr/>
          <p:nvPr/>
        </p:nvSpPr>
        <p:spPr>
          <a:xfrm>
            <a:off x="4553640" y="3383280"/>
            <a:ext cx="2980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逻辑层偏移转换，不产生额外副本；虚拟</a:t>
            </a: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可并行读取。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7" name="Shape 34"/>
          <p:cNvSpPr/>
          <p:nvPr/>
        </p:nvSpPr>
        <p:spPr>
          <a:xfrm>
            <a:off x="8055720" y="2743200"/>
            <a:ext cx="3437640" cy="12340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8" name="Shape 35"/>
          <p:cNvSpPr/>
          <p:nvPr/>
        </p:nvSpPr>
        <p:spPr>
          <a:xfrm>
            <a:off x="8256960" y="292608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9" name="Text 36"/>
          <p:cNvSpPr/>
          <p:nvPr/>
        </p:nvSpPr>
        <p:spPr>
          <a:xfrm>
            <a:off x="8256960" y="293508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0" name="Text 37"/>
          <p:cNvSpPr/>
          <p:nvPr/>
        </p:nvSpPr>
        <p:spPr>
          <a:xfrm>
            <a:off x="8805600" y="290772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后台任务化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1" name="Text 38"/>
          <p:cNvSpPr/>
          <p:nvPr/>
        </p:nvSpPr>
        <p:spPr>
          <a:xfrm>
            <a:off x="8284320" y="3383280"/>
            <a:ext cx="2980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镜像、扫描、重组支持暂停、继续与中止，提高多任务效率。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2" name="Shape 39"/>
          <p:cNvSpPr/>
          <p:nvPr/>
        </p:nvSpPr>
        <p:spPr>
          <a:xfrm>
            <a:off x="594360" y="4206240"/>
            <a:ext cx="3437640" cy="12340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3" name="Shape 40"/>
          <p:cNvSpPr/>
          <p:nvPr/>
        </p:nvSpPr>
        <p:spPr>
          <a:xfrm>
            <a:off x="795600" y="43891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4" name="Text 41"/>
          <p:cNvSpPr/>
          <p:nvPr/>
        </p:nvSpPr>
        <p:spPr>
          <a:xfrm>
            <a:off x="795600" y="43981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5" name="Text 42"/>
          <p:cNvSpPr/>
          <p:nvPr/>
        </p:nvSpPr>
        <p:spPr>
          <a:xfrm>
            <a:off x="1344240" y="43707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故障容错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6" name="Text 43"/>
          <p:cNvSpPr/>
          <p:nvPr/>
        </p:nvSpPr>
        <p:spPr>
          <a:xfrm>
            <a:off x="822960" y="4846320"/>
            <a:ext cx="2980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坏扇区重试</a:t>
            </a: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跳过、缺失成员实时校验重建和降级阵列恢复。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7" name="Shape 44"/>
          <p:cNvSpPr/>
          <p:nvPr/>
        </p:nvSpPr>
        <p:spPr>
          <a:xfrm>
            <a:off x="4325040" y="4206240"/>
            <a:ext cx="3437640" cy="12340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8" name="Shape 45"/>
          <p:cNvSpPr/>
          <p:nvPr/>
        </p:nvSpPr>
        <p:spPr>
          <a:xfrm>
            <a:off x="4526280" y="43891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9" name="Text 46"/>
          <p:cNvSpPr/>
          <p:nvPr/>
        </p:nvSpPr>
        <p:spPr>
          <a:xfrm>
            <a:off x="4526280" y="43981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05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0" name="Text 47"/>
          <p:cNvSpPr/>
          <p:nvPr/>
        </p:nvSpPr>
        <p:spPr>
          <a:xfrm>
            <a:off x="5074920" y="43707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资源生命周期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1" name="Text 48"/>
          <p:cNvSpPr/>
          <p:nvPr/>
        </p:nvSpPr>
        <p:spPr>
          <a:xfrm>
            <a:off x="4553640" y="4846320"/>
            <a:ext cx="2980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派生虚拟盘、标签页与任务联动回收，映射进程退出自动</a:t>
            </a:r>
            <a:r>
              <a:rPr b="0" lang="en-US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detach</a:t>
            </a: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。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2" name="Shape 49"/>
          <p:cNvSpPr/>
          <p:nvPr/>
        </p:nvSpPr>
        <p:spPr>
          <a:xfrm>
            <a:off x="8055720" y="4206240"/>
            <a:ext cx="3437640" cy="12340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3" name="Shape 50"/>
          <p:cNvSpPr/>
          <p:nvPr/>
        </p:nvSpPr>
        <p:spPr>
          <a:xfrm>
            <a:off x="8256960" y="43891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4" name="Text 51"/>
          <p:cNvSpPr/>
          <p:nvPr/>
        </p:nvSpPr>
        <p:spPr>
          <a:xfrm>
            <a:off x="8256960" y="43981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06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5" name="Text 52"/>
          <p:cNvSpPr/>
          <p:nvPr/>
        </p:nvSpPr>
        <p:spPr>
          <a:xfrm>
            <a:off x="8805600" y="437076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取证级可信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6" name="Text 53"/>
          <p:cNvSpPr/>
          <p:nvPr/>
        </p:nvSpPr>
        <p:spPr>
          <a:xfrm>
            <a:off x="8284320" y="4846320"/>
            <a:ext cx="298044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989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默认只读、写入计划预览、强确认、哈希同步计算和结果记录。</a:t>
            </a:r>
            <a:endParaRPr b="0" lang="en-US" sz="98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7" name="Text 54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9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0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1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典型应用场景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2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3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4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5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6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7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33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8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面向高要求机构的专业数据恢复与取证平台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9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适用于数据恢复实验室、司法鉴定、企业</a:t>
            </a:r>
            <a:r>
              <a:rPr b="0" lang="en-US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IT</a:t>
            </a: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应急、涉密单位和专业服务机构。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0" name="Shape 12"/>
          <p:cNvSpPr/>
          <p:nvPr/>
        </p:nvSpPr>
        <p:spPr>
          <a:xfrm>
            <a:off x="594360" y="1664280"/>
            <a:ext cx="343764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1" name="Shape 13"/>
          <p:cNvSpPr/>
          <p:nvPr/>
        </p:nvSpPr>
        <p:spPr>
          <a:xfrm>
            <a:off x="79560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2" name="Text 14"/>
          <p:cNvSpPr/>
          <p:nvPr/>
        </p:nvSpPr>
        <p:spPr>
          <a:xfrm>
            <a:off x="79560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LAW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3" name="Text 15"/>
          <p:cNvSpPr/>
          <p:nvPr/>
        </p:nvSpPr>
        <p:spPr>
          <a:xfrm>
            <a:off x="1344240" y="18288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司法鉴定 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/ 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电子物证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4" name="Text 16"/>
          <p:cNvSpPr/>
          <p:nvPr/>
        </p:nvSpPr>
        <p:spPr>
          <a:xfrm>
            <a:off x="822960" y="2304360"/>
            <a:ext cx="2980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源盘只读、镜像固定、哈希校验、案件元数据留痕与跨工具分析。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5" name="Shape 17"/>
          <p:cNvSpPr/>
          <p:nvPr/>
        </p:nvSpPr>
        <p:spPr>
          <a:xfrm>
            <a:off x="4325040" y="1664280"/>
            <a:ext cx="343764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6" name="Shape 18"/>
          <p:cNvSpPr/>
          <p:nvPr/>
        </p:nvSpPr>
        <p:spPr>
          <a:xfrm>
            <a:off x="452628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7" name="Text 19"/>
          <p:cNvSpPr/>
          <p:nvPr/>
        </p:nvSpPr>
        <p:spPr>
          <a:xfrm>
            <a:off x="452628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NAS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8" name="Text 20"/>
          <p:cNvSpPr/>
          <p:nvPr/>
        </p:nvSpPr>
        <p:spPr>
          <a:xfrm>
            <a:off x="5074920" y="18288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服务器</a:t>
            </a: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 / NAS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9" name="Text 21"/>
          <p:cNvSpPr/>
          <p:nvPr/>
        </p:nvSpPr>
        <p:spPr>
          <a:xfrm>
            <a:off x="4553640" y="2304360"/>
            <a:ext cx="2980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多盘接入、自动组装、缺盘重建、存储池与复杂阵列恢复。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0" name="Shape 22"/>
          <p:cNvSpPr/>
          <p:nvPr/>
        </p:nvSpPr>
        <p:spPr>
          <a:xfrm>
            <a:off x="8055720" y="1664280"/>
            <a:ext cx="343764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1" name="Shape 23"/>
          <p:cNvSpPr/>
          <p:nvPr/>
        </p:nvSpPr>
        <p:spPr>
          <a:xfrm>
            <a:off x="8256960" y="1847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2" name="Text 24"/>
          <p:cNvSpPr/>
          <p:nvPr/>
        </p:nvSpPr>
        <p:spPr>
          <a:xfrm>
            <a:off x="8256960" y="1856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VM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3" name="Text 25"/>
          <p:cNvSpPr/>
          <p:nvPr/>
        </p:nvSpPr>
        <p:spPr>
          <a:xfrm>
            <a:off x="8805600" y="18288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虚拟化平台恢复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4" name="Text 26"/>
          <p:cNvSpPr/>
          <p:nvPr/>
        </p:nvSpPr>
        <p:spPr>
          <a:xfrm>
            <a:off x="8284320" y="2304360"/>
            <a:ext cx="2980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VMDK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VHDX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QCOW2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与快照链按时间点恢复。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5" name="Shape 27"/>
          <p:cNvSpPr/>
          <p:nvPr/>
        </p:nvSpPr>
        <p:spPr>
          <a:xfrm>
            <a:off x="594360" y="3264480"/>
            <a:ext cx="343764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6" name="Shape 28"/>
          <p:cNvSpPr/>
          <p:nvPr/>
        </p:nvSpPr>
        <p:spPr>
          <a:xfrm>
            <a:off x="795600" y="34473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7" name="Text 29"/>
          <p:cNvSpPr/>
          <p:nvPr/>
        </p:nvSpPr>
        <p:spPr>
          <a:xfrm>
            <a:off x="795600" y="34563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IT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8" name="Text 30"/>
          <p:cNvSpPr/>
          <p:nvPr/>
        </p:nvSpPr>
        <p:spPr>
          <a:xfrm>
            <a:off x="1344240" y="34290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企业数据应急抢修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9" name="Text 31"/>
          <p:cNvSpPr/>
          <p:nvPr/>
        </p:nvSpPr>
        <p:spPr>
          <a:xfrm>
            <a:off x="822960" y="3904560"/>
            <a:ext cx="2980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工作站、服务器、移动硬盘与存储卡快速接入和关键数据优先恢复。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0" name="Shape 32"/>
          <p:cNvSpPr/>
          <p:nvPr/>
        </p:nvSpPr>
        <p:spPr>
          <a:xfrm>
            <a:off x="4325040" y="3264480"/>
            <a:ext cx="343764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1" name="Shape 33"/>
          <p:cNvSpPr/>
          <p:nvPr/>
        </p:nvSpPr>
        <p:spPr>
          <a:xfrm>
            <a:off x="4526280" y="34473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2" name="Text 34"/>
          <p:cNvSpPr/>
          <p:nvPr/>
        </p:nvSpPr>
        <p:spPr>
          <a:xfrm>
            <a:off x="4526280" y="34563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SQL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3" name="Text 35"/>
          <p:cNvSpPr/>
          <p:nvPr/>
        </p:nvSpPr>
        <p:spPr>
          <a:xfrm>
            <a:off x="5074920" y="34290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SQL</a:t>
            </a: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数据库故障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4" name="Text 36"/>
          <p:cNvSpPr/>
          <p:nvPr/>
        </p:nvSpPr>
        <p:spPr>
          <a:xfrm>
            <a:off x="4553640" y="3904560"/>
            <a:ext cx="2980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MDF/NDF/LDF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BAK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、质疑状态、备份失效与勒索破坏修复。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5" name="Shape 37"/>
          <p:cNvSpPr/>
          <p:nvPr/>
        </p:nvSpPr>
        <p:spPr>
          <a:xfrm>
            <a:off x="8055720" y="3264480"/>
            <a:ext cx="3437640" cy="1352880"/>
          </a:xfrm>
          <a:prstGeom prst="roundRect">
            <a:avLst>
              <a:gd name="adj" fmla="val 12162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6" name="Shape 38"/>
          <p:cNvSpPr/>
          <p:nvPr/>
        </p:nvSpPr>
        <p:spPr>
          <a:xfrm>
            <a:off x="8256960" y="34473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7" name="Text 39"/>
          <p:cNvSpPr/>
          <p:nvPr/>
        </p:nvSpPr>
        <p:spPr>
          <a:xfrm>
            <a:off x="8256960" y="34563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SEC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8" name="Text 40"/>
          <p:cNvSpPr/>
          <p:nvPr/>
        </p:nvSpPr>
        <p:spPr>
          <a:xfrm>
            <a:off x="8805600" y="3429000"/>
            <a:ext cx="2505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涉密与数据安全检查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9" name="Text 41"/>
          <p:cNvSpPr/>
          <p:nvPr/>
        </p:nvSpPr>
        <p:spPr>
          <a:xfrm>
            <a:off x="8284320" y="3904560"/>
            <a:ext cx="2980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数据不出域、复印机残留检查、敏感数据排查和泄密追溯。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0" name="Shape 42"/>
          <p:cNvSpPr/>
          <p:nvPr/>
        </p:nvSpPr>
        <p:spPr>
          <a:xfrm>
            <a:off x="594360" y="5093280"/>
            <a:ext cx="11063880" cy="840960"/>
          </a:xfrm>
          <a:prstGeom prst="roundRect">
            <a:avLst>
              <a:gd name="adj" fmla="val 19565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41" name="Image 0" descr="/mnt/data/_dre_ppt_assets/app_photo.jpg"/>
          <p:cNvPicPr/>
          <p:nvPr/>
        </p:nvPicPr>
        <p:blipFill>
          <a:blip r:embed="rId1"/>
          <a:srcRect l="0" t="39786" r="0" b="39786"/>
          <a:stretch/>
        </p:blipFill>
        <p:spPr>
          <a:xfrm>
            <a:off x="704160" y="5203080"/>
            <a:ext cx="10844280" cy="62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2" name="Shape 43"/>
          <p:cNvSpPr/>
          <p:nvPr/>
        </p:nvSpPr>
        <p:spPr>
          <a:xfrm>
            <a:off x="850320" y="5212080"/>
            <a:ext cx="3657240" cy="502560"/>
          </a:xfrm>
          <a:prstGeom prst="roundRect">
            <a:avLst>
              <a:gd name="adj" fmla="val 18182"/>
            </a:avLst>
          </a:prstGeom>
          <a:solidFill>
            <a:srgbClr val="0a2f63"/>
          </a:solidFill>
          <a:ln w="12600">
            <a:solidFill>
              <a:srgbClr val="0a2f6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3" name="Text 44"/>
          <p:cNvSpPr/>
          <p:nvPr/>
        </p:nvSpPr>
        <p:spPr>
          <a:xfrm>
            <a:off x="1024200" y="5312520"/>
            <a:ext cx="330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2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一台设备，贯通从检材接入到报告交付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4" name="Text 45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6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7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8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核心优势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9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0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1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2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3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4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34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5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为什么选择</a:t>
            </a: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与</a:t>
            </a: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D-Recovery Fusion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6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软硬件安全接入、底层恢复深度、企业存储技术壁垒和专业交付能力形成完整闭环。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7" name="Shape 12"/>
          <p:cNvSpPr/>
          <p:nvPr/>
        </p:nvSpPr>
        <p:spPr>
          <a:xfrm>
            <a:off x="4663440" y="1874520"/>
            <a:ext cx="2834280" cy="356580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58" name="Image 0" descr="/mnt/data/_dre_ppt_assets/device_small.jpg"/>
          <p:cNvPicPr/>
          <p:nvPr/>
        </p:nvPicPr>
        <p:blipFill>
          <a:blip r:embed="rId1"/>
          <a:stretch/>
        </p:blipFill>
        <p:spPr>
          <a:xfrm>
            <a:off x="4773240" y="2073240"/>
            <a:ext cx="2614680" cy="316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9" name="Shape 13"/>
          <p:cNvSpPr/>
          <p:nvPr/>
        </p:nvSpPr>
        <p:spPr>
          <a:xfrm>
            <a:off x="594360" y="1691640"/>
            <a:ext cx="3702960" cy="1170000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0" name="Shape 14"/>
          <p:cNvSpPr/>
          <p:nvPr/>
        </p:nvSpPr>
        <p:spPr>
          <a:xfrm>
            <a:off x="79560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1" name="Text 15"/>
          <p:cNvSpPr/>
          <p:nvPr/>
        </p:nvSpPr>
        <p:spPr>
          <a:xfrm>
            <a:off x="79560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77e8"/>
                </a:solidFill>
                <a:effectLst/>
                <a:uFillTx/>
                <a:latin typeface="Arial"/>
                <a:ea typeface="Microsoft YaHei"/>
              </a:rPr>
              <a:t>01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2" name="Text 16"/>
          <p:cNvSpPr/>
          <p:nvPr/>
        </p:nvSpPr>
        <p:spPr>
          <a:xfrm>
            <a:off x="1344240" y="1856160"/>
            <a:ext cx="2770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软硬件一体化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3" name="Text 17"/>
          <p:cNvSpPr/>
          <p:nvPr/>
        </p:nvSpPr>
        <p:spPr>
          <a:xfrm>
            <a:off x="822960" y="2331720"/>
            <a:ext cx="3245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接口、算力、只读保护与恢复软件深度融合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4" name="Shape 18"/>
          <p:cNvSpPr/>
          <p:nvPr/>
        </p:nvSpPr>
        <p:spPr>
          <a:xfrm>
            <a:off x="594360" y="3108960"/>
            <a:ext cx="3702960" cy="1170000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5" name="Shape 19"/>
          <p:cNvSpPr/>
          <p:nvPr/>
        </p:nvSpPr>
        <p:spPr>
          <a:xfrm>
            <a:off x="795600" y="32918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18a97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6" name="Text 20"/>
          <p:cNvSpPr/>
          <p:nvPr/>
        </p:nvSpPr>
        <p:spPr>
          <a:xfrm>
            <a:off x="795600" y="33008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18a979"/>
                </a:solidFill>
                <a:effectLst/>
                <a:uFillTx/>
                <a:latin typeface="Arial"/>
                <a:ea typeface="Microsoft YaHei"/>
              </a:rPr>
              <a:t>02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7" name="Text 21"/>
          <p:cNvSpPr/>
          <p:nvPr/>
        </p:nvSpPr>
        <p:spPr>
          <a:xfrm>
            <a:off x="1344240" y="3273480"/>
            <a:ext cx="2770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全域存储覆盖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8" name="Text 22"/>
          <p:cNvSpPr/>
          <p:nvPr/>
        </p:nvSpPr>
        <p:spPr>
          <a:xfrm>
            <a:off x="822960" y="3749040"/>
            <a:ext cx="3245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从单盘、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NAS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到企业级存储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LUN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9" name="Shape 23"/>
          <p:cNvSpPr/>
          <p:nvPr/>
        </p:nvSpPr>
        <p:spPr>
          <a:xfrm>
            <a:off x="594360" y="4526280"/>
            <a:ext cx="3702960" cy="1170000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0" name="Shape 24"/>
          <p:cNvSpPr/>
          <p:nvPr/>
        </p:nvSpPr>
        <p:spPr>
          <a:xfrm>
            <a:off x="795600" y="4709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7655d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1" name="Text 25"/>
          <p:cNvSpPr/>
          <p:nvPr/>
        </p:nvSpPr>
        <p:spPr>
          <a:xfrm>
            <a:off x="795600" y="4718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7655de"/>
                </a:solidFill>
                <a:effectLst/>
                <a:uFillTx/>
                <a:latin typeface="Arial"/>
                <a:ea typeface="Microsoft YaHei"/>
              </a:rPr>
              <a:t>03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2" name="Text 26"/>
          <p:cNvSpPr/>
          <p:nvPr/>
        </p:nvSpPr>
        <p:spPr>
          <a:xfrm>
            <a:off x="1344240" y="4690800"/>
            <a:ext cx="2770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安全可信交付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3" name="Text 27"/>
          <p:cNvSpPr/>
          <p:nvPr/>
        </p:nvSpPr>
        <p:spPr>
          <a:xfrm>
            <a:off x="822960" y="5166360"/>
            <a:ext cx="3245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物理只读、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COW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、哈希、清单与报告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4" name="Shape 28"/>
          <p:cNvSpPr/>
          <p:nvPr/>
        </p:nvSpPr>
        <p:spPr>
          <a:xfrm>
            <a:off x="7863840" y="1691640"/>
            <a:ext cx="3702960" cy="1170000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5" name="Shape 29"/>
          <p:cNvSpPr/>
          <p:nvPr/>
        </p:nvSpPr>
        <p:spPr>
          <a:xfrm>
            <a:off x="8065080" y="187452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f39c2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6" name="Text 30"/>
          <p:cNvSpPr/>
          <p:nvPr/>
        </p:nvSpPr>
        <p:spPr>
          <a:xfrm>
            <a:off x="8065080" y="188352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f39c2e"/>
                </a:solidFill>
                <a:effectLst/>
                <a:uFillTx/>
                <a:latin typeface="Arial"/>
                <a:ea typeface="Microsoft YaHei"/>
              </a:rPr>
              <a:t>04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7" name="Text 31"/>
          <p:cNvSpPr/>
          <p:nvPr/>
        </p:nvSpPr>
        <p:spPr>
          <a:xfrm>
            <a:off x="8613720" y="1856160"/>
            <a:ext cx="2770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自研深度引擎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8" name="Text 32"/>
          <p:cNvSpPr/>
          <p:nvPr/>
        </p:nvSpPr>
        <p:spPr>
          <a:xfrm>
            <a:off x="8092440" y="2331720"/>
            <a:ext cx="3245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20+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文件系统引擎与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348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种签名雕刻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9" name="Shape 33"/>
          <p:cNvSpPr/>
          <p:nvPr/>
        </p:nvSpPr>
        <p:spPr>
          <a:xfrm>
            <a:off x="7863840" y="3108960"/>
            <a:ext cx="3702960" cy="1170000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0" name="Shape 34"/>
          <p:cNvSpPr/>
          <p:nvPr/>
        </p:nvSpPr>
        <p:spPr>
          <a:xfrm>
            <a:off x="8065080" y="329184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28bd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1" name="Text 35"/>
          <p:cNvSpPr/>
          <p:nvPr/>
        </p:nvSpPr>
        <p:spPr>
          <a:xfrm>
            <a:off x="8065080" y="330084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28bdf6"/>
                </a:solidFill>
                <a:effectLst/>
                <a:uFillTx/>
                <a:latin typeface="Arial"/>
                <a:ea typeface="Microsoft YaHei"/>
              </a:rPr>
              <a:t>05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2" name="Text 36"/>
          <p:cNvSpPr/>
          <p:nvPr/>
        </p:nvSpPr>
        <p:spPr>
          <a:xfrm>
            <a:off x="8613720" y="3273480"/>
            <a:ext cx="2770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企业存储壁垒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3" name="Text 37"/>
          <p:cNvSpPr/>
          <p:nvPr/>
        </p:nvSpPr>
        <p:spPr>
          <a:xfrm>
            <a:off x="8092440" y="3749040"/>
            <a:ext cx="3245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OceanStor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Dell SC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IBM V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HP EVA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4" name="Shape 38"/>
          <p:cNvSpPr/>
          <p:nvPr/>
        </p:nvSpPr>
        <p:spPr>
          <a:xfrm>
            <a:off x="7863840" y="4526280"/>
            <a:ext cx="3702960" cy="1170000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5" name="Shape 39"/>
          <p:cNvSpPr/>
          <p:nvPr/>
        </p:nvSpPr>
        <p:spPr>
          <a:xfrm>
            <a:off x="8065080" y="4709160"/>
            <a:ext cx="438480" cy="438480"/>
          </a:xfrm>
          <a:prstGeom prst="ellipse">
            <a:avLst/>
          </a:prstGeom>
          <a:solidFill>
            <a:srgbClr val="f0f8ff"/>
          </a:solidFill>
          <a:ln w="17640">
            <a:solidFill>
              <a:srgbClr val="e844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6" name="Text 40"/>
          <p:cNvSpPr/>
          <p:nvPr/>
        </p:nvSpPr>
        <p:spPr>
          <a:xfrm>
            <a:off x="8065080" y="4718160"/>
            <a:ext cx="43848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wrap="none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60" strike="noStrike" u="none">
                <a:solidFill>
                  <a:srgbClr val="e84450"/>
                </a:solidFill>
                <a:effectLst/>
                <a:uFillTx/>
                <a:latin typeface="Arial"/>
                <a:ea typeface="Microsoft YaHei"/>
              </a:rPr>
              <a:t>06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7" name="Text 41"/>
          <p:cNvSpPr/>
          <p:nvPr/>
        </p:nvSpPr>
        <p:spPr>
          <a:xfrm>
            <a:off x="8613720" y="4690800"/>
            <a:ext cx="27702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跨平台持续演进</a:t>
            </a:r>
            <a:endParaRPr b="0" lang="en-US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8" name="Text 42"/>
          <p:cNvSpPr/>
          <p:nvPr/>
        </p:nvSpPr>
        <p:spPr>
          <a:xfrm>
            <a:off x="8092440" y="5166360"/>
            <a:ext cx="3245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Windows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Linux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</a:t>
            </a:r>
            <a:r>
              <a:rPr b="0" lang="en-US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macOS</a:t>
            </a:r>
            <a:r>
              <a:rPr b="0" lang="zh-CN" sz="102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与信创平台</a:t>
            </a:r>
            <a:endParaRPr b="0" lang="en-US" sz="10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9" name="Shape 43"/>
          <p:cNvSpPr/>
          <p:nvPr/>
        </p:nvSpPr>
        <p:spPr>
          <a:xfrm>
            <a:off x="594360" y="5696712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0" name="Text 44"/>
          <p:cNvSpPr/>
          <p:nvPr/>
        </p:nvSpPr>
        <p:spPr>
          <a:xfrm>
            <a:off x="740520" y="5769792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20</a:t>
            </a:r>
            <a:r>
              <a:rPr b="1" lang="zh-CN" sz="220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Aptos"/>
              </a:rPr>
              <a:t>年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1" name="Text 45"/>
          <p:cNvSpPr/>
          <p:nvPr/>
        </p:nvSpPr>
        <p:spPr>
          <a:xfrm>
            <a:off x="740520" y="6099192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技术沉淀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2" name="Shape 46"/>
          <p:cNvSpPr/>
          <p:nvPr/>
        </p:nvSpPr>
        <p:spPr>
          <a:xfrm>
            <a:off x="3383280" y="5696712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3" name="Text 47"/>
          <p:cNvSpPr/>
          <p:nvPr/>
        </p:nvSpPr>
        <p:spPr>
          <a:xfrm>
            <a:off x="3529440" y="5769792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8a979"/>
                </a:solidFill>
                <a:effectLst/>
                <a:uFillTx/>
                <a:latin typeface="Aptos"/>
                <a:ea typeface="Aptos"/>
              </a:rPr>
              <a:t>20+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4" name="Text 48"/>
          <p:cNvSpPr/>
          <p:nvPr/>
        </p:nvSpPr>
        <p:spPr>
          <a:xfrm>
            <a:off x="3529440" y="6099192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5" name="Shape 49"/>
          <p:cNvSpPr/>
          <p:nvPr/>
        </p:nvSpPr>
        <p:spPr>
          <a:xfrm>
            <a:off x="6172200" y="5696712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6" name="Text 50"/>
          <p:cNvSpPr/>
          <p:nvPr/>
        </p:nvSpPr>
        <p:spPr>
          <a:xfrm>
            <a:off x="6318360" y="5769792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39c2e"/>
                </a:solidFill>
                <a:effectLst/>
                <a:uFillTx/>
                <a:latin typeface="Aptos"/>
                <a:ea typeface="Aptos"/>
              </a:rPr>
              <a:t>18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7" name="Text 51"/>
          <p:cNvSpPr/>
          <p:nvPr/>
        </p:nvSpPr>
        <p:spPr>
          <a:xfrm>
            <a:off x="6318360" y="6099192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</a:t>
            </a: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模式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8" name="Shape 52"/>
          <p:cNvSpPr/>
          <p:nvPr/>
        </p:nvSpPr>
        <p:spPr>
          <a:xfrm>
            <a:off x="8961120" y="5696712"/>
            <a:ext cx="2514240" cy="71280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9" name="Text 53"/>
          <p:cNvSpPr/>
          <p:nvPr/>
        </p:nvSpPr>
        <p:spPr>
          <a:xfrm>
            <a:off x="9107280" y="5769792"/>
            <a:ext cx="2221560" cy="30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e84450"/>
                </a:solidFill>
                <a:effectLst/>
                <a:uFillTx/>
                <a:latin typeface="Aptos"/>
                <a:ea typeface="Aptos"/>
              </a:rPr>
              <a:t>4</a:t>
            </a:r>
            <a:r>
              <a:rPr b="1" lang="zh-CN" sz="2200" strike="noStrike" u="none">
                <a:solidFill>
                  <a:srgbClr val="e84450"/>
                </a:solidFill>
                <a:effectLst/>
                <a:uFillTx/>
                <a:latin typeface="Microsoft YaHei"/>
                <a:ea typeface="Aptos"/>
              </a:rPr>
              <a:t>类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0" name="Text 54"/>
          <p:cNvSpPr/>
          <p:nvPr/>
        </p:nvSpPr>
        <p:spPr>
          <a:xfrm>
            <a:off x="9107280" y="6099192"/>
            <a:ext cx="2221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企业存储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1" name="Text 55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Shape 0"/>
          <p:cNvSpPr/>
          <p:nvPr/>
        </p:nvSpPr>
        <p:spPr>
          <a:xfrm>
            <a:off x="9399960" y="0"/>
            <a:ext cx="2788560" cy="2788560"/>
          </a:xfrm>
          <a:prstGeom prst="ellipse">
            <a:avLst/>
          </a:prstGeom>
          <a:solidFill>
            <a:srgbClr val="e7f3fb"/>
          </a:solidFill>
          <a:ln w="12600">
            <a:solidFill>
              <a:srgbClr val="e7f3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3" name="Shape 1"/>
          <p:cNvSpPr/>
          <p:nvPr/>
        </p:nvSpPr>
        <p:spPr>
          <a:xfrm>
            <a:off x="0" y="4846320"/>
            <a:ext cx="2011320" cy="2011320"/>
          </a:xfrm>
          <a:prstGeom prst="ellipse">
            <a:avLst/>
          </a:prstGeom>
          <a:solidFill>
            <a:srgbClr val="eaf5fb"/>
          </a:solidFill>
          <a:ln w="12600">
            <a:solidFill>
              <a:srgbClr val="eaf5f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4" name="Shape 2"/>
          <p:cNvSpPr/>
          <p:nvPr/>
        </p:nvSpPr>
        <p:spPr>
          <a:xfrm>
            <a:off x="502920" y="201240"/>
            <a:ext cx="2486880" cy="383760"/>
          </a:xfrm>
          <a:prstGeom prst="roundRect">
            <a:avLst>
              <a:gd name="adj" fmla="val 50000"/>
            </a:avLst>
          </a:prstGeom>
          <a:solidFill>
            <a:srgbClr val="eaf4fc"/>
          </a:solidFill>
          <a:ln w="12600">
            <a:solidFill>
              <a:srgbClr val="eaf4f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5" name="Text 3"/>
          <p:cNvSpPr/>
          <p:nvPr/>
        </p:nvSpPr>
        <p:spPr>
          <a:xfrm>
            <a:off x="658440" y="228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技术参数与交付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6" name="Text 4"/>
          <p:cNvSpPr/>
          <p:nvPr/>
        </p:nvSpPr>
        <p:spPr>
          <a:xfrm>
            <a:off x="8394120" y="246960"/>
            <a:ext cx="32457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DRE-1001  ·  D-Recovery Fusion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7" name="Shape 5"/>
          <p:cNvSpPr/>
          <p:nvPr/>
        </p:nvSpPr>
        <p:spPr>
          <a:xfrm>
            <a:off x="502920" y="6580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8" name="Shape 6"/>
          <p:cNvSpPr/>
          <p:nvPr/>
        </p:nvSpPr>
        <p:spPr>
          <a:xfrm>
            <a:off x="502920" y="6473880"/>
            <a:ext cx="11155680" cy="360"/>
          </a:xfrm>
          <a:prstGeom prst="line">
            <a:avLst/>
          </a:prstGeom>
          <a:ln w="1008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9" name="Text 7"/>
          <p:cNvSpPr/>
          <p:nvPr/>
        </p:nvSpPr>
        <p:spPr>
          <a:xfrm>
            <a:off x="594360" y="6510600"/>
            <a:ext cx="6217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｜</a:t>
            </a:r>
            <a:r>
              <a:rPr b="0" lang="en-US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2027</a:t>
            </a:r>
            <a:r>
              <a:rPr b="0" lang="zh-CN" sz="78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产品资料</a:t>
            </a:r>
            <a:endParaRPr b="0" lang="en-US" sz="7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0" name="Shape 8"/>
          <p:cNvSpPr/>
          <p:nvPr/>
        </p:nvSpPr>
        <p:spPr>
          <a:xfrm>
            <a:off x="11109960" y="6455520"/>
            <a:ext cx="548280" cy="219240"/>
          </a:xfrm>
          <a:prstGeom prst="roundRect">
            <a:avLst>
              <a:gd name="adj" fmla="val 50000"/>
            </a:avLst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1" name="Text 9"/>
          <p:cNvSpPr/>
          <p:nvPr/>
        </p:nvSpPr>
        <p:spPr>
          <a:xfrm>
            <a:off x="11137320" y="6464880"/>
            <a:ext cx="49356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35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2" name="Text 10"/>
          <p:cNvSpPr/>
          <p:nvPr/>
        </p:nvSpPr>
        <p:spPr>
          <a:xfrm>
            <a:off x="594360" y="749880"/>
            <a:ext cx="108810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DRE-1001</a:t>
            </a:r>
            <a:r>
              <a:rPr b="1" lang="zh-CN" sz="290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核心技术参数与标准交付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3" name="Text 11"/>
          <p:cNvSpPr/>
          <p:nvPr/>
        </p:nvSpPr>
        <p:spPr>
          <a:xfrm>
            <a:off x="603360" y="1225440"/>
            <a:ext cx="10789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35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以下为产品级摘要参数，具体配置、软件版本和选配项目以合同及最终配置清单为准。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4" name="Shape 12"/>
          <p:cNvSpPr/>
          <p:nvPr/>
        </p:nvSpPr>
        <p:spPr>
          <a:xfrm>
            <a:off x="594360" y="1664280"/>
            <a:ext cx="5348880" cy="429732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5" name="Shape 13"/>
          <p:cNvSpPr/>
          <p:nvPr/>
        </p:nvSpPr>
        <p:spPr>
          <a:xfrm>
            <a:off x="594360" y="1664280"/>
            <a:ext cx="5348880" cy="475200"/>
          </a:xfrm>
          <a:prstGeom prst="rect">
            <a:avLst/>
          </a:prstGeom>
          <a:solidFill>
            <a:srgbClr val="0b2b59"/>
          </a:solidFill>
          <a:ln w="12600">
            <a:solidFill>
              <a:srgbClr val="0b2b5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6" name="Text 14"/>
          <p:cNvSpPr/>
          <p:nvPr/>
        </p:nvSpPr>
        <p:spPr>
          <a:xfrm>
            <a:off x="758880" y="1755720"/>
            <a:ext cx="5019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5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硬件与接口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7" name="Text 15"/>
          <p:cNvSpPr/>
          <p:nvPr/>
        </p:nvSpPr>
        <p:spPr>
          <a:xfrm>
            <a:off x="758880" y="223128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处理器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8" name="Text 16"/>
          <p:cNvSpPr/>
          <p:nvPr/>
        </p:nvSpPr>
        <p:spPr>
          <a:xfrm>
            <a:off x="2145600" y="223128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Intel Core i9-12900K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，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16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核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24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线程，最高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5.2GHz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9" name="Shape 17"/>
          <p:cNvSpPr/>
          <p:nvPr/>
        </p:nvSpPr>
        <p:spPr>
          <a:xfrm>
            <a:off x="740520" y="278892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0" name="Text 18"/>
          <p:cNvSpPr/>
          <p:nvPr/>
        </p:nvSpPr>
        <p:spPr>
          <a:xfrm>
            <a:off x="758880" y="283464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平台</a:t>
            </a: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内存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1" name="Text 19"/>
          <p:cNvSpPr/>
          <p:nvPr/>
        </p:nvSpPr>
        <p:spPr>
          <a:xfrm>
            <a:off x="2145600" y="283464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Intel Z790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64GB DDR5 5600MHz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PCIe 5.0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2" name="Shape 20"/>
          <p:cNvSpPr/>
          <p:nvPr/>
        </p:nvSpPr>
        <p:spPr>
          <a:xfrm>
            <a:off x="740520" y="339228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3" name="Text 21"/>
          <p:cNvSpPr/>
          <p:nvPr/>
        </p:nvSpPr>
        <p:spPr>
          <a:xfrm>
            <a:off x="758880" y="343800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系统存储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4" name="Text 22"/>
          <p:cNvSpPr/>
          <p:nvPr/>
        </p:nvSpPr>
        <p:spPr>
          <a:xfrm>
            <a:off x="2145600" y="343800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1TB M.2 NVMe SSD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；标准方案配套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8TB HDD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5" name="Shape 23"/>
          <p:cNvSpPr/>
          <p:nvPr/>
        </p:nvSpPr>
        <p:spPr>
          <a:xfrm>
            <a:off x="740520" y="399564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6" name="Text 24"/>
          <p:cNvSpPr/>
          <p:nvPr/>
        </p:nvSpPr>
        <p:spPr>
          <a:xfrm>
            <a:off x="758880" y="404172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显示系统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7" name="Text 25"/>
          <p:cNvSpPr/>
          <p:nvPr/>
        </p:nvSpPr>
        <p:spPr>
          <a:xfrm>
            <a:off x="2145600" y="404172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12.6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英寸触控屏；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49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英寸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32:9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曲面屏，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5120×1440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8" name="Shape 26"/>
          <p:cNvSpPr/>
          <p:nvPr/>
        </p:nvSpPr>
        <p:spPr>
          <a:xfrm>
            <a:off x="740520" y="459936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9" name="Text 27"/>
          <p:cNvSpPr/>
          <p:nvPr/>
        </p:nvSpPr>
        <p:spPr>
          <a:xfrm>
            <a:off x="758880" y="464508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盘位与接口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0" name="Text 28"/>
          <p:cNvSpPr/>
          <p:nvPr/>
        </p:nvSpPr>
        <p:spPr>
          <a:xfrm>
            <a:off x="2145600" y="464508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9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SAS/SATA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盘位；双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NVMe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个独立预检通道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1" name="Shape 29"/>
          <p:cNvSpPr/>
          <p:nvPr/>
        </p:nvSpPr>
        <p:spPr>
          <a:xfrm>
            <a:off x="740520" y="520272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2" name="Text 30"/>
          <p:cNvSpPr/>
          <p:nvPr/>
        </p:nvSpPr>
        <p:spPr>
          <a:xfrm>
            <a:off x="758880" y="524880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网络</a:t>
            </a: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系统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3" name="Text 31"/>
          <p:cNvSpPr/>
          <p:nvPr/>
        </p:nvSpPr>
        <p:spPr>
          <a:xfrm>
            <a:off x="2145600" y="524880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2.5G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有线、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Wi-Fi 6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Windows 11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专业版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64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位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4" name="Shape 32"/>
          <p:cNvSpPr/>
          <p:nvPr/>
        </p:nvSpPr>
        <p:spPr>
          <a:xfrm>
            <a:off x="6309360" y="1664280"/>
            <a:ext cx="5348880" cy="429732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008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5" name="Shape 33"/>
          <p:cNvSpPr/>
          <p:nvPr/>
        </p:nvSpPr>
        <p:spPr>
          <a:xfrm>
            <a:off x="6309360" y="1664280"/>
            <a:ext cx="5348880" cy="475200"/>
          </a:xfrm>
          <a:prstGeom prst="rect">
            <a:avLst/>
          </a:prstGeom>
          <a:solidFill>
            <a:srgbClr val="1877e8"/>
          </a:solidFill>
          <a:ln w="12600">
            <a:solidFill>
              <a:srgbClr val="1877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6" name="Text 34"/>
          <p:cNvSpPr/>
          <p:nvPr/>
        </p:nvSpPr>
        <p:spPr>
          <a:xfrm>
            <a:off x="6473880" y="1755720"/>
            <a:ext cx="5019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55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软件与恢复能力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7" name="Text 35"/>
          <p:cNvSpPr/>
          <p:nvPr/>
        </p:nvSpPr>
        <p:spPr>
          <a:xfrm>
            <a:off x="6473880" y="223128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Fusion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主软件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8" name="Text 36"/>
          <p:cNvSpPr/>
          <p:nvPr/>
        </p:nvSpPr>
        <p:spPr>
          <a:xfrm>
            <a:off x="7860600" y="223128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恢复、磁盘分析、镜像、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RAID/NAS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、映射与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Hex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查看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9" name="Shape 37"/>
          <p:cNvSpPr/>
          <p:nvPr/>
        </p:nvSpPr>
        <p:spPr>
          <a:xfrm>
            <a:off x="6455520" y="278892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0" name="Text 38"/>
          <p:cNvSpPr/>
          <p:nvPr/>
        </p:nvSpPr>
        <p:spPr>
          <a:xfrm>
            <a:off x="6473880" y="283464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文件系统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1" name="Text 39"/>
          <p:cNvSpPr/>
          <p:nvPr/>
        </p:nvSpPr>
        <p:spPr>
          <a:xfrm>
            <a:off x="7860600" y="283464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20+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独立文件系统引擎，覆盖多平台与虚拟化环境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2" name="Shape 40"/>
          <p:cNvSpPr/>
          <p:nvPr/>
        </p:nvSpPr>
        <p:spPr>
          <a:xfrm>
            <a:off x="6455520" y="339228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3" name="Text 41"/>
          <p:cNvSpPr/>
          <p:nvPr/>
        </p:nvSpPr>
        <p:spPr>
          <a:xfrm>
            <a:off x="6473880" y="343800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RAID/NAS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4" name="Text 42"/>
          <p:cNvSpPr/>
          <p:nvPr/>
        </p:nvSpPr>
        <p:spPr>
          <a:xfrm>
            <a:off x="7860600" y="343800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18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种模式、元数据识别、缺盘重建、嵌套阵列与参数推断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5" name="Shape 43"/>
          <p:cNvSpPr/>
          <p:nvPr/>
        </p:nvSpPr>
        <p:spPr>
          <a:xfrm>
            <a:off x="6455520" y="399564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6" name="Text 44"/>
          <p:cNvSpPr/>
          <p:nvPr/>
        </p:nvSpPr>
        <p:spPr>
          <a:xfrm>
            <a:off x="6473880" y="404172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镜像</a:t>
            </a:r>
            <a:r>
              <a:rPr b="1" lang="en-US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/</a:t>
            </a: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扇区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7" name="Text 45"/>
          <p:cNvSpPr/>
          <p:nvPr/>
        </p:nvSpPr>
        <p:spPr>
          <a:xfrm>
            <a:off x="7860600" y="404172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多格式加载；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Raw/VHDX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输出；非标准扇区与容错镜像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8" name="Shape 46"/>
          <p:cNvSpPr/>
          <p:nvPr/>
        </p:nvSpPr>
        <p:spPr>
          <a:xfrm>
            <a:off x="6455520" y="459936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9" name="Text 47"/>
          <p:cNvSpPr/>
          <p:nvPr/>
        </p:nvSpPr>
        <p:spPr>
          <a:xfrm>
            <a:off x="6473880" y="464508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专业套件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0" name="Text 48"/>
          <p:cNvSpPr/>
          <p:nvPr/>
        </p:nvSpPr>
        <p:spPr>
          <a:xfrm>
            <a:off x="7860600" y="464508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SQL Server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数据库恢复、数码复印机保密检查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1" name="Shape 49"/>
          <p:cNvSpPr/>
          <p:nvPr/>
        </p:nvSpPr>
        <p:spPr>
          <a:xfrm>
            <a:off x="6455520" y="5202720"/>
            <a:ext cx="5056560" cy="360"/>
          </a:xfrm>
          <a:prstGeom prst="line">
            <a:avLst/>
          </a:prstGeom>
          <a:ln w="7560">
            <a:solidFill>
              <a:srgbClr val="d5e5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2" name="Text 50"/>
          <p:cNvSpPr/>
          <p:nvPr/>
        </p:nvSpPr>
        <p:spPr>
          <a:xfrm>
            <a:off x="6473880" y="5248800"/>
            <a:ext cx="13903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15365e"/>
                </a:solidFill>
                <a:effectLst/>
                <a:uFillTx/>
                <a:latin typeface="Microsoft YaHei"/>
                <a:ea typeface="Microsoft YaHei"/>
              </a:rPr>
              <a:t>跨平台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3" name="Text 51"/>
          <p:cNvSpPr/>
          <p:nvPr/>
        </p:nvSpPr>
        <p:spPr>
          <a:xfrm>
            <a:off x="7860600" y="5248800"/>
            <a:ext cx="36370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Windows/Linux/macOS</a:t>
            </a:r>
            <a:r>
              <a:rPr b="0" lang="zh-CN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；</a:t>
            </a:r>
            <a:r>
              <a:rPr b="0" lang="en-US" sz="980" strike="noStrike" u="none">
                <a:solidFill>
                  <a:srgbClr val="627b99"/>
                </a:solidFill>
                <a:effectLst/>
                <a:uFillTx/>
                <a:latin typeface="Microsoft YaHei"/>
                <a:ea typeface="Microsoft YaHei"/>
              </a:rPr>
              <a:t>x86_64/AArch64/LoongArch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4" name="Shape 52"/>
          <p:cNvSpPr/>
          <p:nvPr/>
        </p:nvSpPr>
        <p:spPr>
          <a:xfrm>
            <a:off x="594360" y="6126480"/>
            <a:ext cx="11063880" cy="219240"/>
          </a:xfrm>
          <a:prstGeom prst="roundRect">
            <a:avLst>
              <a:gd name="adj" fmla="val 41667"/>
            </a:avLst>
          </a:prstGeom>
          <a:solidFill>
            <a:srgbClr val="eaf4fc"/>
          </a:solidFill>
          <a:ln w="6480">
            <a:solidFill>
              <a:srgbClr val="bbd8e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5" name="Text 53"/>
          <p:cNvSpPr/>
          <p:nvPr/>
        </p:nvSpPr>
        <p:spPr>
          <a:xfrm>
            <a:off x="713160" y="6126480"/>
            <a:ext cx="108352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98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标准交付：整机主机、</a:t>
            </a:r>
            <a:r>
              <a:rPr b="1" lang="en-US" sz="98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49</a:t>
            </a:r>
            <a:r>
              <a:rPr b="1" lang="zh-CN" sz="98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英寸显示器、软件授权、转接配件、键鼠、说明书与技术支持；可选</a:t>
            </a:r>
            <a:r>
              <a:rPr b="1" lang="en-US" sz="98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24/48</a:t>
            </a:r>
            <a:r>
              <a:rPr b="1" lang="zh-CN" sz="980" strike="noStrike" u="none">
                <a:solidFill>
                  <a:srgbClr val="1877e8"/>
                </a:solidFill>
                <a:effectLst/>
                <a:uFillTx/>
                <a:latin typeface="Microsoft YaHei"/>
                <a:ea typeface="Microsoft YaHei"/>
              </a:rPr>
              <a:t>盘位扩展柜。</a:t>
            </a:r>
            <a:endParaRPr b="0" lang="en-US" sz="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6" name="Text 54"/>
          <p:cNvSpPr/>
          <p:nvPr/>
        </p:nvSpPr>
        <p:spPr>
          <a:xfrm>
            <a:off x="6995160" y="6510600"/>
            <a:ext cx="38858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咨询：吴总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18600668588</a:t>
            </a:r>
            <a:r>
              <a:rPr b="0" lang="zh-CN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（微信同号）  </a:t>
            </a:r>
            <a:r>
              <a:rPr b="0" lang="en-US" sz="770" strike="noStrike" u="none">
                <a:solidFill>
                  <a:srgbClr val="7890aa"/>
                </a:solidFill>
                <a:effectLst/>
                <a:uFillTx/>
                <a:latin typeface="Microsoft YaHei"/>
                <a:ea typeface="Microsoft YaHei"/>
              </a:rPr>
              <a:t>|  www.dstfix.com</a:t>
            </a:r>
            <a:endParaRPr b="0" lang="en-US" sz="7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a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Shape 0"/>
          <p:cNvSpPr/>
          <p:nvPr/>
        </p:nvSpPr>
        <p:spPr>
          <a:xfrm>
            <a:off x="8641080" y="0"/>
            <a:ext cx="3547440" cy="3547440"/>
          </a:xfrm>
          <a:prstGeom prst="ellipse">
            <a:avLst/>
          </a:prstGeom>
          <a:solidFill>
            <a:srgbClr val="0b315f"/>
          </a:solidFill>
          <a:ln w="12600">
            <a:solidFill>
              <a:srgbClr val="0b31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8" name="Shape 1"/>
          <p:cNvSpPr/>
          <p:nvPr/>
        </p:nvSpPr>
        <p:spPr>
          <a:xfrm>
            <a:off x="0" y="4800600"/>
            <a:ext cx="2057040" cy="2057040"/>
          </a:xfrm>
          <a:prstGeom prst="ellipse">
            <a:avLst/>
          </a:prstGeom>
          <a:solidFill>
            <a:srgbClr val="0a274e"/>
          </a:solidFill>
          <a:ln w="12600">
            <a:solidFill>
              <a:srgbClr val="0a27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59" name="Image 0" descr="/mnt/data/达思科技LOGO-新-透明 拷贝.jpg"/>
          <p:cNvPicPr/>
          <p:nvPr/>
        </p:nvPicPr>
        <p:blipFill>
          <a:blip r:embed="rId1"/>
          <a:stretch/>
        </p:blipFill>
        <p:spPr>
          <a:xfrm>
            <a:off x="621720" y="429840"/>
            <a:ext cx="2331360" cy="46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0" name="Text 2"/>
          <p:cNvSpPr/>
          <p:nvPr/>
        </p:nvSpPr>
        <p:spPr>
          <a:xfrm>
            <a:off x="640080" y="1225440"/>
            <a:ext cx="51202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28bdf6"/>
                </a:solidFill>
                <a:effectLst/>
                <a:uFillTx/>
                <a:latin typeface="Aptos"/>
                <a:ea typeface="Aptos"/>
              </a:rPr>
              <a:t>D-Recovery Fusion</a:t>
            </a:r>
            <a:endParaRPr b="0" lang="en-US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1" name="Text 3"/>
          <p:cNvSpPr/>
          <p:nvPr/>
        </p:nvSpPr>
        <p:spPr>
          <a:xfrm>
            <a:off x="640080" y="1737360"/>
            <a:ext cx="57603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25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达思全域数据恢复平台系统塔机版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2" name="Text 4"/>
          <p:cNvSpPr/>
          <p:nvPr/>
        </p:nvSpPr>
        <p:spPr>
          <a:xfrm>
            <a:off x="640080" y="2176200"/>
            <a:ext cx="384012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877e8"/>
                </a:solidFill>
                <a:effectLst/>
                <a:uFillTx/>
                <a:latin typeface="Aptos"/>
                <a:ea typeface="Aptos"/>
              </a:rPr>
              <a:t>DRE-1001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3" name="Text 5"/>
          <p:cNvSpPr/>
          <p:nvPr/>
        </p:nvSpPr>
        <p:spPr>
          <a:xfrm>
            <a:off x="658440" y="2834640"/>
            <a:ext cx="54860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50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让复杂存储重新可读，让关键业务数据重新回归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4" name="Shape 6"/>
          <p:cNvSpPr/>
          <p:nvPr/>
        </p:nvSpPr>
        <p:spPr>
          <a:xfrm>
            <a:off x="6583680" y="685800"/>
            <a:ext cx="4983120" cy="4068720"/>
          </a:xfrm>
          <a:prstGeom prst="roundRect">
            <a:avLst>
              <a:gd name="adj" fmla="val 4045"/>
            </a:avLst>
          </a:prstGeom>
          <a:solidFill>
            <a:srgbClr val="ffffff"/>
          </a:solidFill>
          <a:ln w="9000">
            <a:solidFill>
              <a:srgbClr val="d5e5f2"/>
            </a:solidFill>
            <a:round/>
          </a:ln>
          <a:effectLst>
            <a:outerShdw dist="0" dir="0" blurRad="0" rotWithShape="0">
              <a:srgbClr val="7998b8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65" name="Image 1" descr="/mnt/data/_dre_ppt_assets/device.jpg"/>
          <p:cNvPicPr/>
          <p:nvPr/>
        </p:nvPicPr>
        <p:blipFill>
          <a:blip r:embed="rId2"/>
          <a:stretch/>
        </p:blipFill>
        <p:spPr>
          <a:xfrm>
            <a:off x="6859080" y="795600"/>
            <a:ext cx="4432680" cy="384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6" name="Shape 7"/>
          <p:cNvSpPr/>
          <p:nvPr/>
        </p:nvSpPr>
        <p:spPr>
          <a:xfrm>
            <a:off x="594360" y="3840480"/>
            <a:ext cx="5257440" cy="2148480"/>
          </a:xfrm>
          <a:prstGeom prst="roundRect">
            <a:avLst>
              <a:gd name="adj" fmla="val 8511"/>
            </a:avLst>
          </a:prstGeom>
          <a:solidFill>
            <a:srgbClr val="0d315f"/>
          </a:solidFill>
          <a:ln w="10080">
            <a:solidFill>
              <a:srgbClr val="174f7e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67" name="Image 2" descr="/mnt/data/_dre_ppt_assets/wechat_qr.jpg"/>
          <p:cNvPicPr/>
          <p:nvPr/>
        </p:nvPicPr>
        <p:blipFill>
          <a:blip r:embed="rId3"/>
          <a:stretch/>
        </p:blipFill>
        <p:spPr>
          <a:xfrm>
            <a:off x="868680" y="4105440"/>
            <a:ext cx="1599840" cy="156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8" name="Text 8"/>
          <p:cNvSpPr/>
          <p:nvPr/>
        </p:nvSpPr>
        <p:spPr>
          <a:xfrm>
            <a:off x="2724840" y="4096440"/>
            <a:ext cx="25599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70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微信扫一扫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9" name="Text 9"/>
          <p:cNvSpPr/>
          <p:nvPr/>
        </p:nvSpPr>
        <p:spPr>
          <a:xfrm>
            <a:off x="2724840" y="4480560"/>
            <a:ext cx="2697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2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添加吴总，沟通产品采购、项目合作与深度定制</a:t>
            </a:r>
            <a:endParaRPr b="0" lang="en-US" sz="11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0" name="Text 10"/>
          <p:cNvSpPr/>
          <p:nvPr/>
        </p:nvSpPr>
        <p:spPr>
          <a:xfrm>
            <a:off x="2724840" y="5120640"/>
            <a:ext cx="26056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28bdf6"/>
                </a:solidFill>
                <a:effectLst/>
                <a:uFillTx/>
                <a:latin typeface="Aptos"/>
                <a:ea typeface="Aptos"/>
              </a:rPr>
              <a:t>18600668588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1" name="Shape 11"/>
          <p:cNvSpPr/>
          <p:nvPr/>
        </p:nvSpPr>
        <p:spPr>
          <a:xfrm>
            <a:off x="6263640" y="3840480"/>
            <a:ext cx="5303160" cy="2148480"/>
          </a:xfrm>
          <a:prstGeom prst="roundRect">
            <a:avLst>
              <a:gd name="adj" fmla="val 8511"/>
            </a:avLst>
          </a:prstGeom>
          <a:solidFill>
            <a:srgbClr val="0d315f"/>
          </a:solidFill>
          <a:ln w="10080">
            <a:solidFill>
              <a:srgbClr val="174f7e"/>
            </a:solidFill>
            <a:round/>
          </a:ln>
          <a:effectLst>
            <a:outerShdw dist="0" dir="0" blurRad="0" rotWithShape="0">
              <a:srgbClr val="000000">
                <a:alpha val="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2" name="Text 12"/>
          <p:cNvSpPr/>
          <p:nvPr/>
        </p:nvSpPr>
        <p:spPr>
          <a:xfrm>
            <a:off x="6565320" y="4069080"/>
            <a:ext cx="4663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620" strike="noStrike" u="none">
                <a:solidFill>
                  <a:srgbClr val="ffffff"/>
                </a:solidFill>
                <a:effectLst/>
                <a:uFillTx/>
                <a:latin typeface="Microsoft YaHei"/>
                <a:ea typeface="Microsoft YaHei"/>
              </a:rPr>
              <a:t>达思凯瑞技术（北京）有限公司</a:t>
            </a:r>
            <a:endParaRPr b="0" lang="en-US" sz="16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3" name="Text 13"/>
          <p:cNvSpPr/>
          <p:nvPr/>
        </p:nvSpPr>
        <p:spPr>
          <a:xfrm>
            <a:off x="6565320" y="4663440"/>
            <a:ext cx="10969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1050" strike="noStrike" u="none">
                <a:solidFill>
                  <a:srgbClr val="28bdf6"/>
                </a:solidFill>
                <a:effectLst/>
                <a:uFillTx/>
                <a:latin typeface="Microsoft YaHei"/>
                <a:ea typeface="Microsoft YaHei"/>
              </a:rPr>
              <a:t>官方网站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4" name="Text 14"/>
          <p:cNvSpPr/>
          <p:nvPr/>
        </p:nvSpPr>
        <p:spPr>
          <a:xfrm>
            <a:off x="7635240" y="4617720"/>
            <a:ext cx="32457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www.dstfix.com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5" name="Text 15"/>
          <p:cNvSpPr/>
          <p:nvPr/>
        </p:nvSpPr>
        <p:spPr>
          <a:xfrm>
            <a:off x="6565320" y="5102280"/>
            <a:ext cx="46630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zh-CN" sz="113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产品形态：标准版 </a:t>
            </a:r>
            <a:r>
              <a:rPr b="0" lang="en-US" sz="113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| </a:t>
            </a:r>
            <a:r>
              <a:rPr b="0" lang="zh-CN" sz="113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联合品牌定制 </a:t>
            </a:r>
            <a:r>
              <a:rPr b="0" lang="en-US" sz="113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| </a:t>
            </a:r>
            <a:r>
              <a:rPr b="0" lang="zh-CN" sz="1130" strike="noStrike" u="none">
                <a:solidFill>
                  <a:srgbClr val="bbd7ed"/>
                </a:solidFill>
                <a:effectLst/>
                <a:uFillTx/>
                <a:latin typeface="Microsoft YaHei"/>
                <a:ea typeface="Microsoft YaHei"/>
              </a:rPr>
              <a:t>中性版</a:t>
            </a:r>
            <a:endParaRPr b="0" lang="en-US" sz="113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6" name="Shape 16"/>
          <p:cNvSpPr/>
          <p:nvPr/>
        </p:nvSpPr>
        <p:spPr>
          <a:xfrm>
            <a:off x="594360" y="6455520"/>
            <a:ext cx="10972800" cy="360"/>
          </a:xfrm>
          <a:prstGeom prst="line">
            <a:avLst/>
          </a:prstGeom>
          <a:ln w="10080">
            <a:solidFill>
              <a:srgbClr val="1b4d7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7" name="Text 17"/>
          <p:cNvSpPr/>
          <p:nvPr/>
        </p:nvSpPr>
        <p:spPr>
          <a:xfrm>
            <a:off x="594360" y="6510600"/>
            <a:ext cx="10972440" cy="15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zh-CN" sz="85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专业数据恢复 </a:t>
            </a:r>
            <a:r>
              <a:rPr b="1" lang="en-US" sz="85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· </a:t>
            </a:r>
            <a:r>
              <a:rPr b="1" lang="zh-CN" sz="850" strike="noStrike" u="none">
                <a:solidFill>
                  <a:srgbClr val="7fa9cc"/>
                </a:solidFill>
                <a:effectLst/>
                <a:uFillTx/>
                <a:latin typeface="Microsoft YaHei"/>
                <a:ea typeface="Microsoft YaHei"/>
              </a:rPr>
              <a:t>成就客户价值</a:t>
            </a:r>
            <a:endParaRPr b="0" lang="en-US" sz="8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  <Company>达思科技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2026-09-04T17:16:57Z</dcterms:created>
  <dc:creator>达思凯瑞技术（北京）有限公司</dc:creator>
  <dc:description/>
  <dc:language>en-US</dc:language>
  <cp:lastModifiedBy>达思凯瑞技术（北京）有限公司</cp:lastModifiedBy>
  <dcterms:modified xsi:type="dcterms:W3CDTF">2026-09-04T17:16:57Z</dcterms:modified>
  <cp:revision>1</cp:revision>
  <dc:subject>达思全域数据恢复平台系统塔机版DRE-1001产品介绍</dc:subject>
  <dc:title>达思全域数据恢复平台系统塔机版DRE-1001新宣传彩页2027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36</vt:r8>
  </property>
  <property fmtid="{D5CDD505-2E9C-101B-9397-08002B2CF9AE}" pid="3" name="PresentationFormat">
    <vt:lpwstr>On-screen Show (16:9)</vt:lpwstr>
  </property>
  <property fmtid="{D5CDD505-2E9C-101B-9397-08002B2CF9AE}" pid="4" name="Slides">
    <vt:r8>36</vt:r8>
  </property>
</Properties>
</file>