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硬件依据：《达思数据恢复专用平台系统国产化塔机DRE-1002宣传彩页.pdf》第1,3,7,8页。</a:t>
            </a:r>
          </a:p>
          <a:p>
            <a:r>
              <a:t>软件依据：《达思全域数据恢复平台系统塔机版DRE-1001新宣传彩页2027.pptx》第1,7页。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D A T A  R E C O V E R Y  &amp;  D I G I T A L  F O R E N S I C S</a:t>
            </a:r>
          </a:p>
          <a:p>
            <a:r>
              <a:t>达思数据恢复专用平台系统</a:t>
            </a:r>
          </a:p>
          <a:p>
            <a:r>
              <a:t>国产化塔机 DRE-1002</a:t>
            </a:r>
          </a:p>
          <a:p>
            <a:r>
              <a:t>国产化 · 自主可控 · 专业数据恢复与电子取证工作站</a:t>
            </a:r>
          </a:p>
          <a:p>
            <a:r>
              <a:t>面向党政、军工、司法与关基行业的国产化数据恢复与电子取证专业平台</a:t>
            </a:r>
          </a:p>
          <a:p>
            <a:r>
              <a:t>8C/16T</a:t>
            </a:r>
          </a:p>
          <a:p>
            <a:r>
              <a:t>海光 Hygon C86-3G</a:t>
            </a:r>
          </a:p>
          <a:p>
            <a:r>
              <a:t>主频 3.3 GHz</a:t>
            </a:r>
          </a:p>
          <a:p>
            <a:r>
              <a:t>32GB</a:t>
            </a:r>
          </a:p>
          <a:p>
            <a:r>
              <a:t>DDR4 3200 双通道</a:t>
            </a:r>
          </a:p>
          <a:p>
            <a:r>
              <a:t>可扩展至 64GB+</a:t>
            </a:r>
          </a:p>
          <a:p>
            <a:r>
              <a:t>10GbE</a:t>
            </a:r>
          </a:p>
          <a:p>
            <a:r>
              <a:t>海光集成万兆网络</a:t>
            </a:r>
          </a:p>
          <a:p>
            <a:r>
              <a:t>国产 Linux 驱动适配</a:t>
            </a:r>
          </a:p>
          <a:p>
            <a:r>
              <a:t>21+</a:t>
            </a:r>
          </a:p>
          <a:p>
            <a:r>
              <a:t>主流文件系统</a:t>
            </a:r>
          </a:p>
          <a:p>
            <a:r>
              <a:t>深度扫描与恢复</a:t>
            </a:r>
          </a:p>
          <a:p>
            <a:r>
              <a:t>17</a:t>
            </a:r>
          </a:p>
          <a:p>
            <a:r>
              <a:t>RAID / NAS 级别</a:t>
            </a:r>
          </a:p>
          <a:p>
            <a:r>
              <a:t>自动识别与重组</a:t>
            </a:r>
          </a:p>
          <a:p>
            <a:r>
              <a:t>D A S  D A T A  R E C O V E R Y  ·  D O M E S T I C  P R O F E S S I O N A L  S Y S T E M</a:t>
            </a:r>
          </a:p>
          <a:p/>
          <a:p>
            <a:r>
              <a:t>0 2  ·  D O M E S T I C  H A R D W A R E  &amp;  M E D I A  A C C E S S</a:t>
            </a:r>
          </a:p>
          <a:p>
            <a:r>
              <a:t>国产硬件 · 多介质并行接入</a:t>
            </a:r>
          </a:p>
          <a:p>
            <a:r>
              <a:t>以海光 C86 国产 x86 兼容平台为交付基线，兼顾高速计算、万兆网络、专业取证接口与大型阵列扩展能力；</a:t>
            </a:r>
          </a:p>
          <a:p>
            <a:r>
              <a:t>接口单元可按项目进行组合配置。</a:t>
            </a:r>
          </a:p>
          <a:p>
            <a:r>
              <a:t>海光</a:t>
            </a:r>
          </a:p>
          <a:p>
            <a:r>
              <a:t>C86-3G</a:t>
            </a:r>
          </a:p>
          <a:p>
            <a:r>
              <a:t>8 核 16 线程</a:t>
            </a:r>
          </a:p>
          <a:p>
            <a:r>
              <a:t>32GB</a:t>
            </a:r>
          </a:p>
          <a:p>
            <a:r>
              <a:t>DDR4 3200</a:t>
            </a:r>
          </a:p>
          <a:p>
            <a:r>
              <a:t>可扩 64GB+</a:t>
            </a:r>
          </a:p>
          <a:p>
            <a:r>
              <a:t>1TB</a:t>
            </a:r>
          </a:p>
          <a:p>
            <a:r>
              <a:t>国产 NVMe</a:t>
            </a:r>
          </a:p>
          <a:p>
            <a:r>
              <a:t>长江存储致态</a:t>
            </a:r>
          </a:p>
          <a:p>
            <a:r>
              <a:t>10GbE</a:t>
            </a:r>
          </a:p>
          <a:p>
            <a:r>
              <a:t>海光集成万兆</a:t>
            </a:r>
          </a:p>
          <a:p>
            <a:r>
              <a:t>大容量回传</a:t>
            </a:r>
          </a:p>
          <a:p>
            <a:r>
              <a:t>12.6”</a:t>
            </a:r>
          </a:p>
          <a:p>
            <a:r>
              <a:t>可选内嵌触控</a:t>
            </a:r>
          </a:p>
          <a:p>
            <a:r>
              <a:t>状态与交互</a:t>
            </a:r>
          </a:p>
          <a:p>
            <a:r>
              <a:t>49”</a:t>
            </a:r>
          </a:p>
          <a:p>
            <a:r>
              <a:t>32:9 超宽曲面</a:t>
            </a:r>
          </a:p>
          <a:p>
            <a:r>
              <a:t>4K 带鱼屏</a:t>
            </a:r>
          </a:p>
          <a:p>
            <a:r>
              <a:t>国产核心计算平台</a:t>
            </a:r>
          </a:p>
          <a:p>
            <a:r>
              <a:t>处理器</a:t>
            </a:r>
          </a:p>
          <a:p>
            <a:r>
              <a:t>海光 Hygon C86-3G（OPN:3350），8</a:t>
            </a:r>
          </a:p>
          <a:p>
            <a:r>
              <a:t>核 16 线程，3.3 GHz。</a:t>
            </a:r>
          </a:p>
          <a:p>
            <a:r>
              <a:t>主板 / 芯片组</a:t>
            </a:r>
          </a:p>
          <a:p>
            <a:r>
              <a:t>OEM 22DC4 国产主板，成都海光 FCH</a:t>
            </a:r>
          </a:p>
          <a:p>
            <a:r>
              <a:t>LPC Bridge，B01。</a:t>
            </a:r>
          </a:p>
          <a:p>
            <a:r>
              <a:t>内存</a:t>
            </a:r>
          </a:p>
          <a:p>
            <a:r>
              <a:t>32GB DDR4 3200 双通道；支持按项目增</a:t>
            </a:r>
          </a:p>
          <a:p>
            <a:r>
              <a:t>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操作系统</a:t>
            </a:r>
          </a:p>
          <a:p>
            <a:r>
              <a:t>银河麒麟桌面操作系统 V10 (SP1)</a:t>
            </a:r>
          </a:p>
          <a:p>
            <a:r>
              <a:t>2403，UKUI，x86_64。</a:t>
            </a:r>
          </a:p>
          <a:p>
            <a:r>
              <a:t>介质与专业接口</a:t>
            </a:r>
          </a:p>
          <a:p>
            <a:r>
              <a:t>U.2 / NVMe</a:t>
            </a:r>
          </a:p>
          <a:p>
            <a:r>
              <a:t>可配置 U2CS 只读读卡器、M.2 转 U.2 转</a:t>
            </a:r>
          </a:p>
          <a:p>
            <a:r>
              <a:t>接盒、U.2 模组与连接线。</a:t>
            </a:r>
          </a:p>
          <a:p>
            <a:r>
              <a:t>SATA / SAS</a:t>
            </a:r>
          </a:p>
          <a:p>
            <a:r>
              <a:t>可配置只读接口、预检接口及取证接口</a:t>
            </a:r>
          </a:p>
          <a:p>
            <a:r>
              <a:t>单元，实现作业分离。</a:t>
            </a:r>
          </a:p>
          <a:p>
            <a:r>
              <a:t>只读保护</a:t>
            </a:r>
          </a:p>
          <a:p>
            <a:r>
              <a:t>可配置国产 5416 只读卡及配套线材，强</a:t>
            </a:r>
          </a:p>
          <a:p>
            <a:r>
              <a:t>化源盘保护。</a:t>
            </a:r>
          </a:p>
          <a:p>
            <a:r>
              <a:t>网络 / 归档</a:t>
            </a:r>
          </a:p>
          <a:p>
            <a:r>
              <a:t>海光集成 10GbE 万兆网络；蓝光刻录机</a:t>
            </a:r>
          </a:p>
          <a:p>
            <a:r>
              <a:t>用于镜像出盘与长期存档。</a:t>
            </a:r>
          </a:p>
          <a:p>
            <a:r>
              <a:t>扩展能力</a:t>
            </a:r>
          </a:p>
          <a:p>
            <a:r>
              <a:t>可选 24 盘位扩展柜，最多 2 台，合计扩</a:t>
            </a:r>
          </a:p>
          <a:p>
            <a:r>
              <a:t>展 48 个 SAS/SATA 盘位。</a:t>
            </a:r>
          </a:p>
          <a:p>
            <a:r>
              <a:t>U.2 / NVMe 只读接入</a:t>
            </a:r>
          </a:p>
          <a:p>
            <a:r>
              <a:t>U.2 / NVMe 读写通道</a:t>
            </a:r>
          </a:p>
          <a:p>
            <a:r>
              <a:t>SATA / SAS 盘位</a:t>
            </a:r>
          </a:p>
          <a:p>
            <a:r>
              <a:t>预检 / 取证接口</a:t>
            </a:r>
          </a:p>
          <a:p>
            <a:r>
              <a:t>达思凯瑞技术（北京）有限公司  ·  www.dstfix.com  ·  400-700-0017</a:t>
            </a:r>
          </a:p>
          <a:p>
            <a:r>
              <a:t>03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6  ·  A P P L I C A T I O N S  &amp;  D E L I V E R Y</a:t>
            </a:r>
          </a:p>
          <a:p>
            <a:r>
              <a:t>典型应用 · 标准交付</a:t>
            </a:r>
          </a:p>
          <a:p>
            <a:r>
              <a:t>面向国产化数据恢复实验室、电子物证工作站、涉密本地化作业与关基行业应急恢复，可按大型阵列和多案</a:t>
            </a:r>
          </a:p>
          <a:p>
            <a:r>
              <a:t>件并行需求扩展。</a:t>
            </a:r>
          </a:p>
          <a:p>
            <a:r>
              <a:t>党政国产化采购</a:t>
            </a:r>
          </a:p>
          <a:p>
            <a:r>
              <a:t>满足自主可控、国产 OS 适配、本地化部署</a:t>
            </a:r>
          </a:p>
          <a:p>
            <a:r>
              <a:t>与相关建设需求。</a:t>
            </a:r>
          </a:p>
          <a:p>
            <a:r>
              <a:t>军工 / 保密单位</a:t>
            </a:r>
          </a:p>
          <a:p>
            <a:r>
              <a:t>涉密数据本地恢复，数据不出域，降低外送</a:t>
            </a:r>
          </a:p>
          <a:p>
            <a:r>
              <a:t>与外部依赖风险。</a:t>
            </a:r>
          </a:p>
          <a:p>
            <a:r>
              <a:t>司法鉴定 / 电子物证</a:t>
            </a:r>
          </a:p>
          <a:p>
            <a:r>
              <a:t>源盘只读、镜像固定、MD5 校验、案件留</a:t>
            </a:r>
          </a:p>
          <a:p>
            <a:r>
              <a:t>痕与跨工具分析。</a:t>
            </a:r>
          </a:p>
          <a:p>
            <a:r>
              <a:t>关键信息基础设施</a:t>
            </a:r>
          </a:p>
          <a:p>
            <a:r>
              <a:t>能源、金融、电力、交通等重要业务系统应</a:t>
            </a:r>
          </a:p>
          <a:p>
            <a:r>
              <a:t>急恢复与证据保全。</a:t>
            </a:r>
          </a:p>
          <a:p>
            <a:r>
              <a:t>RAID / NAS 阵列恢复</a:t>
            </a:r>
          </a:p>
          <a:p>
            <a:r>
              <a:t>多成员盘接入、元数据自动识别、手动参数</a:t>
            </a:r>
          </a:p>
          <a:p>
            <a:r>
              <a:t>重组与缺盘恢复。</a:t>
            </a:r>
          </a:p>
          <a:p>
            <a:r>
              <a:t>国产数据库载体恢复</a:t>
            </a:r>
          </a:p>
          <a:p>
            <a:r>
              <a:t>面向达梦、人大金仓、GBase、HighGo、</a:t>
            </a:r>
          </a:p>
          <a:p>
            <a:r>
              <a:t>OceanBase、TiDB 等存储载体层恢复。</a:t>
            </a:r>
          </a:p>
          <a:p>
            <a:r>
              <a:t>整机主机</a:t>
            </a:r>
          </a:p>
          <a:p>
            <a:r>
              <a:t>海光 8C/16T</a:t>
            </a:r>
          </a:p>
          <a:p>
            <a:r>
              <a:t>32GB DDR4 / 1TB NVMe</a:t>
            </a:r>
          </a:p>
          <a:p>
            <a:r>
              <a:t>10GbE 万兆网络</a:t>
            </a:r>
          </a:p>
          <a:p>
            <a:r>
              <a:t>显示与系统</a:t>
            </a:r>
          </a:p>
          <a:p>
            <a:r>
              <a:t>49 英寸 32:9 4K 带鱼屏</a:t>
            </a:r>
          </a:p>
          <a:p>
            <a:r>
              <a:t>银河麒麟 V10 SP1</a:t>
            </a:r>
          </a:p>
          <a:p>
            <a:r>
              <a:t>UKUI 桌面环境</a:t>
            </a:r>
          </a:p>
          <a:p>
            <a:r>
              <a:t>软件授权</a:t>
            </a:r>
          </a:p>
          <a:p>
            <a:r>
              <a:t>D-Recovery 国产 Linux</a:t>
            </a:r>
          </a:p>
          <a:p>
            <a:r>
              <a:t>版</a:t>
            </a:r>
          </a:p>
          <a:p>
            <a:r>
              <a:t>x86_64 / ARM /</a:t>
            </a:r>
          </a:p>
          <a:p>
            <a:r>
              <a:t>LoongArch</a:t>
            </a:r>
          </a:p>
          <a:p>
            <a:r>
              <a:t>主机内置授权</a:t>
            </a:r>
          </a:p>
          <a:p>
            <a:r>
              <a:t>归档与配件</a:t>
            </a:r>
          </a:p>
          <a:p>
            <a:r>
              <a:t>蓝光刻录机</a:t>
            </a:r>
          </a:p>
          <a:p>
            <a:r>
              <a:t>键盘、鼠标、连接线材</a:t>
            </a:r>
          </a:p>
          <a:p>
            <a:r>
              <a:t>说明资料</a:t>
            </a:r>
          </a:p>
          <a:p>
            <a:r>
              <a:t>选配扩展柜</a:t>
            </a:r>
          </a:p>
          <a:p>
            <a:r>
              <a:t>单柜 24 盘位</a:t>
            </a:r>
          </a:p>
          <a:p>
            <a:r>
              <a:t>最多 2 台</a:t>
            </a:r>
          </a:p>
          <a:p>
            <a:r>
              <a:t>合计扩展 48 盘位</a:t>
            </a:r>
          </a:p>
          <a:p>
            <a:r>
              <a:t>国产化塔机 DRE-1002</a:t>
            </a:r>
          </a:p>
          <a:p>
            <a:r>
              <a:t>海光 C86 平台 + 银河麒麟 V10 SP1 + D-Recovery 专业数据恢复平</a:t>
            </a:r>
          </a:p>
          <a:p>
            <a:r>
              <a:t>台国产 Linux 版</a:t>
            </a:r>
          </a:p>
          <a:p>
            <a:r>
              <a:t>达思凯瑞技术（北京）有限公司  ·  www.dstfix.com  ·  400-700-0017</a:t>
            </a:r>
          </a:p>
          <a:p>
            <a:r>
              <a:t>07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7  ·  K E Y  T E C H N I C A L  S P E C I F I C A T I O N S</a:t>
            </a:r>
          </a:p>
          <a:p>
            <a:r>
              <a:t>核心技术参数</a:t>
            </a:r>
          </a:p>
          <a:p>
            <a:r>
              <a:t>以下为宣传彩页摘要参数，覆盖国产硬件、专业接口、数据恢复、取证镜像、国产化适配与扩展交付能力。</a:t>
            </a:r>
          </a:p>
          <a:p>
            <a:r>
              <a:t>硬件与接口</a:t>
            </a:r>
          </a:p>
          <a:p>
            <a:r>
              <a:t>处理器</a:t>
            </a:r>
          </a:p>
          <a:p>
            <a:r>
              <a:t>海光 Hygon C86-3G（OPN:3350），8 核 16 线</a:t>
            </a:r>
          </a:p>
          <a:p>
            <a:r>
              <a:t>程，3.3 GHz；L1 256K+512K / L2 4MB / L3</a:t>
            </a:r>
          </a:p>
          <a:p>
            <a:r>
              <a:t>16MB。</a:t>
            </a:r>
          </a:p>
          <a:p>
            <a:r>
              <a:t>主板 / BIOS</a:t>
            </a:r>
          </a:p>
          <a:p>
            <a:r>
              <a:t>OEM 22DC4 国产主板，海光 FCH LPC Bridge，</a:t>
            </a:r>
          </a:p>
          <a:p>
            <a:r>
              <a:t>B01；BIOS SQD2041910（2025-04-09）。</a:t>
            </a:r>
          </a:p>
          <a:p>
            <a:r>
              <a:t>平台 / 内存</a:t>
            </a:r>
          </a:p>
          <a:p>
            <a:r>
              <a:t>32GB DDR4 3200 双通道，国产品牌内存；可按</a:t>
            </a:r>
          </a:p>
          <a:p>
            <a:r>
              <a:t>项目增强至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图形 / 显示</a:t>
            </a:r>
          </a:p>
          <a:p>
            <a:r>
              <a:t>Silicon Motion SM768 4GB；49 英寸 32:9 超宽</a:t>
            </a:r>
          </a:p>
          <a:p>
            <a:r>
              <a:t>曲面 4K 带鱼屏；可选 12.6 英寸触控屏。</a:t>
            </a:r>
          </a:p>
          <a:p>
            <a:r>
              <a:t>网络 / 归档</a:t>
            </a:r>
          </a:p>
          <a:p>
            <a:r>
              <a:t>海光集成 10GbE 万兆以太网；ASUS</a:t>
            </a:r>
          </a:p>
          <a:p>
            <a:r>
              <a:t>BW-16D1HT 或同等蓝光刻录机。</a:t>
            </a:r>
          </a:p>
          <a:p>
            <a:r>
              <a:t>专业接口</a:t>
            </a:r>
          </a:p>
          <a:p>
            <a:r>
              <a:t>可配置 U.2 只读接入、SATA/SAS 只读与预检接</a:t>
            </a:r>
          </a:p>
          <a:p>
            <a:r>
              <a:t>口、取证接口单元及国产 5416 只读卡。</a:t>
            </a:r>
          </a:p>
          <a:p>
            <a:r>
              <a:t>操作系统</a:t>
            </a:r>
          </a:p>
          <a:p>
            <a:r>
              <a:t>银河麒麟桌面操作系统 V10 (SP1) 2403，</a:t>
            </a:r>
          </a:p>
          <a:p>
            <a:r>
              <a:t>UKUI；Linux 5.4.18-110-generic，x86_64。</a:t>
            </a:r>
          </a:p>
          <a:p>
            <a:r>
              <a:t>软件与恢复能力</a:t>
            </a:r>
          </a:p>
          <a:p>
            <a:r>
              <a:t>主软件</a:t>
            </a:r>
          </a:p>
          <a:p>
            <a:r>
              <a:t>D-Recovery 专业数据恢复平台国产 Linux 版：</a:t>
            </a:r>
          </a:p>
          <a:p>
            <a:r>
              <a:t>恢复、磁盘分析、取证镜像、RAID 重组、虚拟</a:t>
            </a:r>
          </a:p>
          <a:p>
            <a:r>
              <a:t>盘映射与协同分析。</a:t>
            </a:r>
          </a:p>
          <a:p>
            <a:r>
              <a:t>国产化适配</a:t>
            </a:r>
          </a:p>
          <a:p>
            <a:r>
              <a:t>x86_64 / aarch64 / loongarch64；海光、兆</a:t>
            </a:r>
          </a:p>
          <a:p>
            <a:r>
              <a:t>芯、飞腾、鲲鹏、龙芯；麒麟、UOS、</a:t>
            </a:r>
          </a:p>
          <a:p>
            <a:r>
              <a:t>Deepin、openEuler 等。</a:t>
            </a:r>
          </a:p>
          <a:p>
            <a:r>
              <a:t>文件系统</a:t>
            </a:r>
          </a:p>
          <a:p>
            <a:r>
              <a:t>不少于 21 类，覆盖 Windows、Linux、</a:t>
            </a:r>
          </a:p>
          <a:p>
            <a:r>
              <a:t>macOS、Unix/BSD、企业、集群、虚拟化与光</a:t>
            </a:r>
          </a:p>
          <a:p>
            <a:r>
              <a:t>盘介质。</a:t>
            </a:r>
          </a:p>
          <a:p>
            <a:r>
              <a:t>RAID / NAS</a:t>
            </a:r>
          </a:p>
          <a:p>
            <a:r>
              <a:t>不少于 17 种级别、6 种校验布局；自动识别、</a:t>
            </a:r>
          </a:p>
          <a:p>
            <a:r>
              <a:t>手动重组、降级恢复、嵌套 RAID 50/60。</a:t>
            </a:r>
          </a:p>
          <a:p>
            <a:r>
              <a:t>镜像 / 取证</a:t>
            </a:r>
          </a:p>
          <a:p>
            <a:r>
              <a:t>Raw/IMG/DD/BIN 与 VHDX Dynamic；MD5 同</a:t>
            </a:r>
          </a:p>
          <a:p>
            <a:r>
              <a:t>步校验、坏扇区智能跳过、暂停续传、案件留</a:t>
            </a:r>
          </a:p>
          <a:p>
            <a:r>
              <a:t>痕。</a:t>
            </a:r>
          </a:p>
          <a:p>
            <a:r>
              <a:t>镜像解析</a:t>
            </a:r>
          </a:p>
          <a:p>
            <a:r>
              <a:t>读取不少于 11 类镜像/容器格式，支持 E01、</a:t>
            </a:r>
          </a:p>
          <a:p>
            <a:r>
              <a:t>AFF、DMG、VMDK、VHDX、QCOW2 等即加载</a:t>
            </a:r>
          </a:p>
          <a:p>
            <a:r>
              <a:t>解析。</a:t>
            </a:r>
          </a:p>
          <a:p>
            <a:r>
              <a:t>映射 / 协同</a:t>
            </a:r>
          </a:p>
          <a:p>
            <a:r>
              <a:t>Linux 暴露为 /dev/nbdN，Windows 暴露为 </a:t>
            </a:r>
          </a:p>
          <a:p>
            <a:r>
              <a:t>\\.\PhysicalDriveN；支持主流取证与系统工具</a:t>
            </a:r>
          </a:p>
          <a:p>
            <a:r>
              <a:t>访问。</a:t>
            </a:r>
          </a:p>
          <a:p>
            <a:r>
              <a:t>扩展交付</a:t>
            </a:r>
          </a:p>
          <a:p>
            <a:r>
              <a:t>单柜 24 个 SAS/SATA 热插拔盘位，最多 2 台合</a:t>
            </a:r>
          </a:p>
          <a:p>
            <a:r>
              <a:t>计 48 盘位；整机、显示器、OS、软件、归档与</a:t>
            </a:r>
          </a:p>
          <a:p>
            <a:r>
              <a:t>输入设备交付。</a:t>
            </a:r>
          </a:p>
          <a:p>
            <a:r>
              <a:t>注：本彩页依据产品介绍与招标参数整理。可选项、具体供货配置、软件版本、授权范围、接口数量及服务内容，以项目合同和最终配置清单为准。</a:t>
            </a:r>
          </a:p>
          <a:p>
            <a:r>
              <a:t>达思凯瑞技术（北京）有限公司</a:t>
            </a:r>
          </a:p>
          <a:p>
            <a:r>
              <a:t>地址：北京市朝阳区北苑东路 19 号院中国铁建广场 D 座 2204 室</a:t>
            </a:r>
          </a:p>
          <a:p>
            <a:r>
              <a:t>官网：www.dstfix.com</a:t>
            </a:r>
          </a:p>
          <a:p>
            <a:r>
              <a:t>电话：400-700-0017 / 010-62672120 / 18600668588（微信同</a:t>
            </a:r>
          </a:p>
          <a:p>
            <a:r>
              <a:t>号）</a:t>
            </a:r>
          </a:p>
          <a:p>
            <a:r>
              <a:t>扫码访问官网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/>
          <a:p>
            <a:r>
              <a:t>DRE-1001 2027产品介绍</a:t>
            </a:r>
          </a:p>
          <a:p>
            <a:r>
              <a:t>达思全域数据恢复平台系统</a:t>
            </a:r>
          </a:p>
          <a:p>
            <a:r>
              <a:t>塔机版 DRE-1001</a:t>
            </a:r>
          </a:p>
          <a:p>
            <a:r>
              <a:t>D-Recovery Fusion软硬件一体化旗舰工作站</a:t>
            </a:r>
          </a:p>
          <a:p>
            <a:r>
              <a:t>一台设备，贯通从检材保护、镜像采集、存储重构到数据恢复与专业交付的完整链路</a:t>
            </a:r>
          </a:p>
          <a:p/>
          <a:p>
            <a:r>
              <a:t>专业数据恢复</a:t>
            </a:r>
          </a:p>
          <a:p/>
          <a:p>
            <a:r>
              <a:t>电子数据取证</a:t>
            </a:r>
          </a:p>
          <a:p/>
          <a:p>
            <a:r>
              <a:t>复杂存储重构</a:t>
            </a:r>
          </a:p>
          <a:p/>
          <a:p>
            <a:r>
              <a:t>国产化适配</a:t>
            </a:r>
          </a:p>
          <a:p/>
          <a:p/>
          <a:p>
            <a:r>
              <a:t>16C/24T</a:t>
            </a:r>
          </a:p>
          <a:p>
            <a:r>
              <a:t>Intel Core i9</a:t>
            </a:r>
          </a:p>
          <a:p/>
          <a:p>
            <a:r>
              <a:t>64GB</a:t>
            </a:r>
          </a:p>
          <a:p>
            <a:r>
              <a:t>DDR5内存</a:t>
            </a:r>
          </a:p>
          <a:p/>
          <a:p>
            <a:r>
              <a:t>9+2</a:t>
            </a:r>
          </a:p>
          <a:p>
            <a:r>
              <a:t>专业接入通道</a:t>
            </a:r>
          </a:p>
          <a:p/>
          <a:p>
            <a:r>
              <a:t>20+</a:t>
            </a:r>
          </a:p>
          <a:p>
            <a:r>
              <a:t>文件系统</a:t>
            </a:r>
          </a:p>
          <a:p/>
          <a:p>
            <a:r>
              <a:t>18</a:t>
            </a:r>
          </a:p>
          <a:p>
            <a:r>
              <a:t>RAID模式</a:t>
            </a:r>
          </a:p>
          <a:p/>
          <a:p>
            <a:r>
              <a:t>4类</a:t>
            </a:r>
          </a:p>
          <a:p>
            <a:r>
              <a:t>企业级存储</a:t>
            </a:r>
          </a:p>
          <a:p/>
          <a:p>
            <a:r>
              <a:t>达思科技产品资料｜DRE-1001 2027</a:t>
            </a:r>
          </a:p>
          <a:p/>
          <a:p>
            <a:r>
              <a:t>01</a:t>
            </a:r>
          </a:p>
          <a:p/>
          <a:p/>
          <a:p/>
          <a:p>
            <a:r>
              <a:t>Fusion平台概览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07</a:t>
            </a:r>
          </a:p>
          <a:p>
            <a:r>
              <a:t>D-Recovery Fusion是什么？</a:t>
            </a:r>
          </a:p>
          <a:p>
            <a:r>
              <a:t>达思科技基于20年数据恢复实践自主研发的新一代企业级数据恢复与存储重构平台。</a:t>
            </a:r>
          </a:p>
          <a:p/>
          <a:p/>
          <a:p/>
          <a:p>
            <a:r>
              <a:t>DF</a:t>
            </a:r>
          </a:p>
          <a:p>
            <a:r>
              <a:t>统一数据源 · 分层递进</a:t>
            </a:r>
          </a:p>
          <a:p>
            <a:r>
              <a:t>将物理磁盘、镜像文件、RAID、NAS、存储池、加密卷、虚拟化环境和企业级存储纳入一套恢复体系，从底层重构到文件系统解析、校验和交付形成完整闭环。</a:t>
            </a:r>
          </a:p>
          <a:p/>
          <a:p>
            <a:r>
              <a:t>20+</a:t>
            </a:r>
          </a:p>
          <a:p>
            <a:r>
              <a:t>文件系统</a:t>
            </a:r>
          </a:p>
          <a:p/>
          <a:p>
            <a:r>
              <a:t>348</a:t>
            </a:r>
          </a:p>
          <a:p>
            <a:r>
              <a:t>文件类型</a:t>
            </a:r>
          </a:p>
          <a:p/>
          <a:p>
            <a:r>
              <a:t>18</a:t>
            </a:r>
          </a:p>
          <a:p>
            <a:r>
              <a:t>RAID模式</a:t>
            </a:r>
          </a:p>
          <a:p/>
          <a:p>
            <a:r>
              <a:t>4类</a:t>
            </a:r>
          </a:p>
          <a:p>
            <a:r>
              <a:t>企业存储</a:t>
            </a:r>
          </a:p>
          <a:p/>
          <a:p>
            <a:r>
              <a:t>数据源层</a:t>
            </a:r>
          </a:p>
          <a:p>
            <a:r>
              <a:t>物理盘/镜像</a:t>
            </a:r>
          </a:p>
          <a:p/>
          <a:p/>
          <a:p>
            <a:r>
              <a:t>存储重构层</a:t>
            </a:r>
          </a:p>
          <a:p>
            <a:r>
              <a:t>RAID/NAS/存储池</a:t>
            </a:r>
          </a:p>
          <a:p/>
          <a:p/>
          <a:p>
            <a:r>
              <a:t>分区与卷层</a:t>
            </a:r>
          </a:p>
          <a:p>
            <a:r>
              <a:t>GPT/MBR/LVM</a:t>
            </a:r>
          </a:p>
          <a:p/>
          <a:p/>
          <a:p>
            <a:r>
              <a:t>文件系统层</a:t>
            </a:r>
          </a:p>
          <a:p>
            <a:r>
              <a:t>20+独立引擎</a:t>
            </a:r>
          </a:p>
          <a:p/>
          <a:p/>
          <a:p>
            <a:r>
              <a:t>恢复输出层</a:t>
            </a:r>
          </a:p>
          <a:p>
            <a:r>
              <a:t>导出/校验/报告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硬件依据：《达思数据恢复专用平台系统国产化塔机DRE-1002宣传彩页.pdf》第2页。</a:t>
            </a:r>
          </a:p>
          <a:p>
            <a:r>
              <a:t>软件依据：《达思全域数据恢复平台系统塔机版DRE-1001新宣传彩页2027.pptx》第2页。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1  ·  I N T E G R A T E D  W O R K F L O W</a:t>
            </a:r>
          </a:p>
          <a:p>
            <a:r>
              <a:t>国产化底座，完成数据恢复全流程</a:t>
            </a:r>
          </a:p>
          <a:p>
            <a:r>
              <a:t>DRE-1002 将国产硬件、国产操作系统、专业介质接口、源盘保护机制与 D-Recovery 国产 Linux 版深度整</a:t>
            </a:r>
          </a:p>
          <a:p>
            <a:r>
              <a:t>合，形成从检材接入到证据保全的完整作业闭环。</a:t>
            </a:r>
          </a:p>
          <a:p>
            <a:r>
              <a:t>党政国产化采购</a:t>
            </a:r>
          </a:p>
          <a:p>
            <a:r>
              <a:t>国产 CPU、国产操作系统</a:t>
            </a:r>
          </a:p>
          <a:p>
            <a:r>
              <a:t>与国产化存储底座，满足自</a:t>
            </a:r>
          </a:p>
          <a:p>
            <a:r>
              <a:t>主可控、本地化部署和国产</a:t>
            </a:r>
          </a:p>
          <a:p>
            <a:r>
              <a:t>化建设需求。</a:t>
            </a:r>
          </a:p>
          <a:p>
            <a:r>
              <a:t>军工 / 保密本地化</a:t>
            </a:r>
          </a:p>
          <a:p>
            <a:r>
              <a:t>数据不出域、无独立服务端</a:t>
            </a:r>
          </a:p>
          <a:p>
            <a:r>
              <a:t>依赖，降低外送恢复与外部</a:t>
            </a:r>
          </a:p>
          <a:p>
            <a:r>
              <a:t>工具依赖带来的安全风险。</a:t>
            </a:r>
          </a:p>
          <a:p>
            <a:r>
              <a:t>司法鉴定 / 电子物证</a:t>
            </a:r>
          </a:p>
          <a:p>
            <a:r>
              <a:t>源盘只读、镜像固定、MD5</a:t>
            </a:r>
          </a:p>
          <a:p>
            <a:r>
              <a:t>校验、案件元数据留痕与第</a:t>
            </a:r>
          </a:p>
          <a:p>
            <a:r>
              <a:t>三方工具接力分析。</a:t>
            </a:r>
          </a:p>
          <a:p>
            <a:r>
              <a:t>关基行业应急恢复</a:t>
            </a:r>
          </a:p>
          <a:p>
            <a:r>
              <a:t>面向能源、金融、电力、交</a:t>
            </a:r>
          </a:p>
          <a:p>
            <a:r>
              <a:t>通等单位开展业务系统、</a:t>
            </a:r>
          </a:p>
          <a:p>
            <a:r>
              <a:t>NAS 与复杂阵列应急恢复。</a:t>
            </a:r>
          </a:p>
          <a:p>
            <a:r>
              <a:t>国产化软硬件一体化</a:t>
            </a:r>
          </a:p>
          <a:p>
            <a:r>
              <a:t>专业恢复工作平台</a:t>
            </a:r>
          </a:p>
          <a:p>
            <a:r>
              <a:t>海光 C86 平台 · 银河麒麟 V10 SP1</a:t>
            </a:r>
          </a:p>
          <a:p>
            <a:r>
              <a:t>D-Recovery 专业数据恢复平台国产 Linux 版</a:t>
            </a:r>
          </a:p>
          <a:p>
            <a:r>
              <a:t>达思凯瑞技术（北京）有限公司  ·  www.dstfix.com  ·  400-700-0017</a:t>
            </a:r>
          </a:p>
          <a:p>
            <a:r>
              <a:t>02 / 08</a:t>
            </a:r>
          </a:p>
          <a:p>
            <a:r>
              <a:t>01</a:t>
            </a:r>
          </a:p>
          <a:p>
            <a:r>
              <a:t>源盘保护</a:t>
            </a:r>
          </a:p>
          <a:p>
            <a:r>
              <a:t>02</a:t>
            </a:r>
          </a:p>
          <a:p>
            <a:r>
              <a:t>故障预检</a:t>
            </a:r>
          </a:p>
          <a:p>
            <a:r>
              <a:t>03</a:t>
            </a:r>
          </a:p>
          <a:p>
            <a:r>
              <a:t>镜像采集</a:t>
            </a:r>
          </a:p>
          <a:p>
            <a:r>
              <a:t>04</a:t>
            </a:r>
          </a:p>
          <a:p>
            <a:r>
              <a:t>文件系统分析</a:t>
            </a:r>
          </a:p>
          <a:p>
            <a:r>
              <a:t>05</a:t>
            </a:r>
          </a:p>
          <a:p>
            <a:r>
              <a:t>RAID / NAS 重组</a:t>
            </a:r>
          </a:p>
          <a:p>
            <a:r>
              <a:t>06</a:t>
            </a:r>
          </a:p>
          <a:p>
            <a:r>
              <a:t>虚拟盘映射</a:t>
            </a:r>
          </a:p>
          <a:p>
            <a:r>
              <a:t>07</a:t>
            </a:r>
          </a:p>
          <a:p>
            <a:r>
              <a:t>证据保全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/>
          <a:p>
            <a:r>
              <a:t>DRE-1001产品价值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02</a:t>
            </a:r>
          </a:p>
          <a:p>
            <a:r>
              <a:t>为什么需要软硬件一体化数据恢复平台？</a:t>
            </a:r>
          </a:p>
          <a:p>
            <a:r>
              <a:t>高端恢复面对的不是单一故障，而是介质、接口、存储结构与业务数据的多层耦合。</a:t>
            </a:r>
          </a:p>
          <a:p/>
          <a:p/>
          <a:p>
            <a:r>
              <a:t>软硬件一体化</a:t>
            </a:r>
          </a:p>
          <a:p>
            <a:r>
              <a:t>旗舰工作平台</a:t>
            </a:r>
          </a:p>
          <a:p/>
          <a:p/>
          <a:p>
            <a:r>
              <a:t>CPU</a:t>
            </a:r>
          </a:p>
          <a:p>
            <a:r>
              <a:t>高性能计算</a:t>
            </a:r>
          </a:p>
          <a:p>
            <a:r>
              <a:t>多盘扫描、阵列重构、镜像导出与多任务并行。</a:t>
            </a:r>
          </a:p>
          <a:p/>
          <a:p/>
          <a:p>
            <a:r>
              <a:t>I/O</a:t>
            </a:r>
          </a:p>
          <a:p>
            <a:r>
              <a:t>专业介质接入</a:t>
            </a:r>
          </a:p>
          <a:p>
            <a:r>
              <a:t>SAS/SATA、NVMe、存储卡与镜像统一接入。</a:t>
            </a:r>
          </a:p>
          <a:p/>
          <a:p/>
          <a:p>
            <a:r>
              <a:t>RO</a:t>
            </a:r>
          </a:p>
          <a:p>
            <a:r>
              <a:t>源盘安全保护</a:t>
            </a:r>
          </a:p>
          <a:p>
            <a:r>
              <a:t>物理只读、预检分区、校验与防误写机制。</a:t>
            </a:r>
          </a:p>
          <a:p/>
          <a:p/>
          <a:p>
            <a:r>
              <a:t>DF</a:t>
            </a:r>
          </a:p>
          <a:p>
            <a:r>
              <a:t>Fusion平台</a:t>
            </a:r>
          </a:p>
          <a:p>
            <a:r>
              <a:t>文件系统、RAID、NAS、虚拟化及企业存储恢复。</a:t>
            </a:r>
          </a:p>
          <a:p/>
          <a:p/>
          <a:p>
            <a:r>
              <a:t>01</a:t>
            </a:r>
          </a:p>
          <a:p>
            <a:r>
              <a:t>检材接入</a:t>
            </a:r>
          </a:p>
          <a:p>
            <a:r>
              <a:t>只读与预检</a:t>
            </a:r>
          </a:p>
          <a:p/>
          <a:p/>
          <a:p>
            <a:r>
              <a:t>02</a:t>
            </a:r>
          </a:p>
          <a:p>
            <a:r>
              <a:t>镜像采集</a:t>
            </a:r>
          </a:p>
          <a:p>
            <a:r>
              <a:t>容错与校验</a:t>
            </a:r>
          </a:p>
          <a:p/>
          <a:p/>
          <a:p>
            <a:r>
              <a:t>03</a:t>
            </a:r>
          </a:p>
          <a:p>
            <a:r>
              <a:t>存储重构</a:t>
            </a:r>
          </a:p>
          <a:p>
            <a:r>
              <a:t>RAID/NAS/LUN</a:t>
            </a:r>
          </a:p>
          <a:p/>
          <a:p/>
          <a:p>
            <a:r>
              <a:t>04</a:t>
            </a:r>
          </a:p>
          <a:p>
            <a:r>
              <a:t>数据恢复</a:t>
            </a:r>
          </a:p>
          <a:p>
            <a:r>
              <a:t>文件与业务结构</a:t>
            </a:r>
          </a:p>
          <a:p/>
          <a:p/>
          <a:p>
            <a:r>
              <a:t>05</a:t>
            </a:r>
          </a:p>
          <a:p>
            <a:r>
              <a:t>结果交付</a:t>
            </a:r>
          </a:p>
          <a:p>
            <a:r>
              <a:t>清单与报告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硬件依据：《达思数据恢复专用平台系统国产化塔机DRE-1002宣传彩页.pdf》第3,8页。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2  ·  D O M E S T I C  H A R D W A R E  &amp;  M E D I A  A C C E S S</a:t>
            </a:r>
          </a:p>
          <a:p>
            <a:r>
              <a:t>国产硬件 · 多介质并行接入</a:t>
            </a:r>
          </a:p>
          <a:p>
            <a:r>
              <a:t>以海光 C86 国产 x86 兼容平台为交付基线，兼顾高速计算、万兆网络、专业取证接口与大型阵列扩展能力；</a:t>
            </a:r>
          </a:p>
          <a:p>
            <a:r>
              <a:t>接口单元可按项目进行组合配置。</a:t>
            </a:r>
          </a:p>
          <a:p>
            <a:r>
              <a:t>海光</a:t>
            </a:r>
          </a:p>
          <a:p>
            <a:r>
              <a:t>C86-3G</a:t>
            </a:r>
          </a:p>
          <a:p>
            <a:r>
              <a:t>8 核 16 线程</a:t>
            </a:r>
          </a:p>
          <a:p>
            <a:r>
              <a:t>32GB</a:t>
            </a:r>
          </a:p>
          <a:p>
            <a:r>
              <a:t>DDR4 3200</a:t>
            </a:r>
          </a:p>
          <a:p>
            <a:r>
              <a:t>可扩 64GB+</a:t>
            </a:r>
          </a:p>
          <a:p>
            <a:r>
              <a:t>1TB</a:t>
            </a:r>
          </a:p>
          <a:p>
            <a:r>
              <a:t>国产 NVMe</a:t>
            </a:r>
          </a:p>
          <a:p>
            <a:r>
              <a:t>长江存储致态</a:t>
            </a:r>
          </a:p>
          <a:p>
            <a:r>
              <a:t>10GbE</a:t>
            </a:r>
          </a:p>
          <a:p>
            <a:r>
              <a:t>海光集成万兆</a:t>
            </a:r>
          </a:p>
          <a:p>
            <a:r>
              <a:t>大容量回传</a:t>
            </a:r>
          </a:p>
          <a:p>
            <a:r>
              <a:t>12.6”</a:t>
            </a:r>
          </a:p>
          <a:p>
            <a:r>
              <a:t>可选内嵌触控</a:t>
            </a:r>
          </a:p>
          <a:p>
            <a:r>
              <a:t>状态与交互</a:t>
            </a:r>
          </a:p>
          <a:p>
            <a:r>
              <a:t>49”</a:t>
            </a:r>
          </a:p>
          <a:p>
            <a:r>
              <a:t>32:9 超宽曲面</a:t>
            </a:r>
          </a:p>
          <a:p>
            <a:r>
              <a:t>4K 带鱼屏</a:t>
            </a:r>
          </a:p>
          <a:p>
            <a:r>
              <a:t>国产核心计算平台</a:t>
            </a:r>
          </a:p>
          <a:p>
            <a:r>
              <a:t>处理器</a:t>
            </a:r>
          </a:p>
          <a:p>
            <a:r>
              <a:t>海光 Hygon C86-3G（OPN:3350），8</a:t>
            </a:r>
          </a:p>
          <a:p>
            <a:r>
              <a:t>核 16 线程，3.3 GHz。</a:t>
            </a:r>
          </a:p>
          <a:p>
            <a:r>
              <a:t>主板 / 芯片组</a:t>
            </a:r>
          </a:p>
          <a:p>
            <a:r>
              <a:t>OEM 22DC4 国产主板，成都海光 FCH</a:t>
            </a:r>
          </a:p>
          <a:p>
            <a:r>
              <a:t>LPC Bridge，B01。</a:t>
            </a:r>
          </a:p>
          <a:p>
            <a:r>
              <a:t>内存</a:t>
            </a:r>
          </a:p>
          <a:p>
            <a:r>
              <a:t>32GB DDR4 3200 双通道；支持按项目增</a:t>
            </a:r>
          </a:p>
          <a:p>
            <a:r>
              <a:t>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操作系统</a:t>
            </a:r>
          </a:p>
          <a:p>
            <a:r>
              <a:t>银河麒麟桌面操作系统 V10 (SP1)</a:t>
            </a:r>
          </a:p>
          <a:p>
            <a:r>
              <a:t>2403，UKUI，x86_64。</a:t>
            </a:r>
          </a:p>
          <a:p>
            <a:r>
              <a:t>介质与专业接口</a:t>
            </a:r>
          </a:p>
          <a:p>
            <a:r>
              <a:t>U.2 / NVMe</a:t>
            </a:r>
          </a:p>
          <a:p>
            <a:r>
              <a:t>可配置 U2CS 只读读卡器、M.2 转 U.2 转</a:t>
            </a:r>
          </a:p>
          <a:p>
            <a:r>
              <a:t>接盒、U.2 模组与连接线。</a:t>
            </a:r>
          </a:p>
          <a:p>
            <a:r>
              <a:t>SATA / SAS</a:t>
            </a:r>
          </a:p>
          <a:p>
            <a:r>
              <a:t>可配置只读接口、预检接口及取证接口</a:t>
            </a:r>
          </a:p>
          <a:p>
            <a:r>
              <a:t>单元，实现作业分离。</a:t>
            </a:r>
          </a:p>
          <a:p>
            <a:r>
              <a:t>只读保护</a:t>
            </a:r>
          </a:p>
          <a:p>
            <a:r>
              <a:t>可配置国产 5416 只读卡及配套线材，强</a:t>
            </a:r>
          </a:p>
          <a:p>
            <a:r>
              <a:t>化源盘保护。</a:t>
            </a:r>
          </a:p>
          <a:p>
            <a:r>
              <a:t>网络 / 归档</a:t>
            </a:r>
          </a:p>
          <a:p>
            <a:r>
              <a:t>海光集成 10GbE 万兆网络；蓝光刻录机</a:t>
            </a:r>
          </a:p>
          <a:p>
            <a:r>
              <a:t>用于镜像出盘与长期存档。</a:t>
            </a:r>
          </a:p>
          <a:p>
            <a:r>
              <a:t>扩展能力</a:t>
            </a:r>
          </a:p>
          <a:p>
            <a:r>
              <a:t>可选 24 盘位扩展柜，最多 2 台，合计扩</a:t>
            </a:r>
          </a:p>
          <a:p>
            <a:r>
              <a:t>展 48 个 SAS/SATA 盘位。</a:t>
            </a:r>
          </a:p>
          <a:p>
            <a:r>
              <a:t>U.2 / NVMe 只读接入</a:t>
            </a:r>
          </a:p>
          <a:p>
            <a:r>
              <a:t>U.2 / NVMe 读写通道</a:t>
            </a:r>
          </a:p>
          <a:p>
            <a:r>
              <a:t>SATA / SAS 盘位</a:t>
            </a:r>
          </a:p>
          <a:p>
            <a:r>
              <a:t>预检 / 取证接口</a:t>
            </a:r>
          </a:p>
          <a:p>
            <a:r>
              <a:t>达思凯瑞技术（北京）有限公司  ·  www.dstfix.com  ·  400-700-0017</a:t>
            </a:r>
          </a:p>
          <a:p>
            <a:r>
              <a:t>03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7  ·  K E Y  T E C H N I C A L  S P E C I F I C A T I O N S</a:t>
            </a:r>
          </a:p>
          <a:p>
            <a:r>
              <a:t>核心技术参数</a:t>
            </a:r>
          </a:p>
          <a:p>
            <a:r>
              <a:t>以下为宣传彩页摘要参数，覆盖国产硬件、专业接口、数据恢复、取证镜像、国产化适配与扩展交付能力。</a:t>
            </a:r>
          </a:p>
          <a:p>
            <a:r>
              <a:t>硬件与接口</a:t>
            </a:r>
          </a:p>
          <a:p>
            <a:r>
              <a:t>处理器</a:t>
            </a:r>
          </a:p>
          <a:p>
            <a:r>
              <a:t>海光 Hygon C86-3G（OPN:3350），8 核 16 线</a:t>
            </a:r>
          </a:p>
          <a:p>
            <a:r>
              <a:t>程，3.3 GHz；L1 256K+512K / L2 4MB / L3</a:t>
            </a:r>
          </a:p>
          <a:p>
            <a:r>
              <a:t>16MB。</a:t>
            </a:r>
          </a:p>
          <a:p>
            <a:r>
              <a:t>主板 / BIOS</a:t>
            </a:r>
          </a:p>
          <a:p>
            <a:r>
              <a:t>OEM 22DC4 国产主板，海光 FCH LPC Bridge，</a:t>
            </a:r>
          </a:p>
          <a:p>
            <a:r>
              <a:t>B01；BIOS SQD2041910（2025-04-09）。</a:t>
            </a:r>
          </a:p>
          <a:p>
            <a:r>
              <a:t>平台 / 内存</a:t>
            </a:r>
          </a:p>
          <a:p>
            <a:r>
              <a:t>32GB DDR4 3200 双通道，国产品牌内存；可按</a:t>
            </a:r>
          </a:p>
          <a:p>
            <a:r>
              <a:t>项目增强至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图形 / 显示</a:t>
            </a:r>
          </a:p>
          <a:p>
            <a:r>
              <a:t>Silicon Motion SM768 4GB；49 英寸 32:9 超宽</a:t>
            </a:r>
          </a:p>
          <a:p>
            <a:r>
              <a:t>曲面 4K 带鱼屏；可选 12.6 英寸触控屏。</a:t>
            </a:r>
          </a:p>
          <a:p>
            <a:r>
              <a:t>网络 / 归档</a:t>
            </a:r>
          </a:p>
          <a:p>
            <a:r>
              <a:t>海光集成 10GbE 万兆以太网；ASUS</a:t>
            </a:r>
          </a:p>
          <a:p>
            <a:r>
              <a:t>BW-16D1HT 或同等蓝光刻录机。</a:t>
            </a:r>
          </a:p>
          <a:p>
            <a:r>
              <a:t>专业接口</a:t>
            </a:r>
          </a:p>
          <a:p>
            <a:r>
              <a:t>可配置 U.2 只读接入、SATA/SAS 只读与预检接</a:t>
            </a:r>
          </a:p>
          <a:p>
            <a:r>
              <a:t>口、取证接口单元及国产 5416 只读卡。</a:t>
            </a:r>
          </a:p>
          <a:p>
            <a:r>
              <a:t>操作系统</a:t>
            </a:r>
          </a:p>
          <a:p>
            <a:r>
              <a:t>银河麒麟桌面操作系统 V10 (SP1) 2403，</a:t>
            </a:r>
          </a:p>
          <a:p>
            <a:r>
              <a:t>UKUI；Linux 5.4.18-110-generic，x86_64。</a:t>
            </a:r>
          </a:p>
          <a:p>
            <a:r>
              <a:t>软件与恢复能力</a:t>
            </a:r>
          </a:p>
          <a:p>
            <a:r>
              <a:t>主软件</a:t>
            </a:r>
          </a:p>
          <a:p>
            <a:r>
              <a:t>D-Recovery 专业数据恢复平台国产 Linux 版：</a:t>
            </a:r>
          </a:p>
          <a:p>
            <a:r>
              <a:t>恢复、磁盘分析、取证镜像、RAID 重组、虚拟</a:t>
            </a:r>
          </a:p>
          <a:p>
            <a:r>
              <a:t>盘映射与协同分析。</a:t>
            </a:r>
          </a:p>
          <a:p>
            <a:r>
              <a:t>国产化适配</a:t>
            </a:r>
          </a:p>
          <a:p>
            <a:r>
              <a:t>x86_64 / aarch64 / loongarch64；海光、兆</a:t>
            </a:r>
          </a:p>
          <a:p>
            <a:r>
              <a:t>芯、飞腾、鲲鹏、龙芯；麒麟、UOS、</a:t>
            </a:r>
          </a:p>
          <a:p>
            <a:r>
              <a:t>Deepin、openEuler 等。</a:t>
            </a:r>
          </a:p>
          <a:p>
            <a:r>
              <a:t>文件系统</a:t>
            </a:r>
          </a:p>
          <a:p>
            <a:r>
              <a:t>不少于 21 类，覆盖 Windows、Linux、</a:t>
            </a:r>
          </a:p>
          <a:p>
            <a:r>
              <a:t>macOS、Unix/BSD、企业、集群、虚拟化与光</a:t>
            </a:r>
          </a:p>
          <a:p>
            <a:r>
              <a:t>盘介质。</a:t>
            </a:r>
          </a:p>
          <a:p>
            <a:r>
              <a:t>RAID / NAS</a:t>
            </a:r>
          </a:p>
          <a:p>
            <a:r>
              <a:t>不少于 17 种级别、6 种校验布局；自动识别、</a:t>
            </a:r>
          </a:p>
          <a:p>
            <a:r>
              <a:t>手动重组、降级恢复、嵌套 RAID 50/60。</a:t>
            </a:r>
          </a:p>
          <a:p>
            <a:r>
              <a:t>镜像 / 取证</a:t>
            </a:r>
          </a:p>
          <a:p>
            <a:r>
              <a:t>Raw/IMG/DD/BIN 与 VHDX Dynamic；MD5 同</a:t>
            </a:r>
          </a:p>
          <a:p>
            <a:r>
              <a:t>步校验、坏扇区智能跳过、暂停续传、案件留</a:t>
            </a:r>
          </a:p>
          <a:p>
            <a:r>
              <a:t>痕。</a:t>
            </a:r>
          </a:p>
          <a:p>
            <a:r>
              <a:t>镜像解析</a:t>
            </a:r>
          </a:p>
          <a:p>
            <a:r>
              <a:t>读取不少于 11 类镜像/容器格式，支持 E01、</a:t>
            </a:r>
          </a:p>
          <a:p>
            <a:r>
              <a:t>AFF、DMG、VMDK、VHDX、QCOW2 等即加载</a:t>
            </a:r>
          </a:p>
          <a:p>
            <a:r>
              <a:t>解析。</a:t>
            </a:r>
          </a:p>
          <a:p>
            <a:r>
              <a:t>映射 / 协同</a:t>
            </a:r>
          </a:p>
          <a:p>
            <a:r>
              <a:t>Linux 暴露为 /dev/nbdN，Windows 暴露为 </a:t>
            </a:r>
          </a:p>
          <a:p>
            <a:r>
              <a:t>\\.\PhysicalDriveN；支持主流取证与系统工具</a:t>
            </a:r>
          </a:p>
          <a:p>
            <a:r>
              <a:t>访问。</a:t>
            </a:r>
          </a:p>
          <a:p>
            <a:r>
              <a:t>扩展交付</a:t>
            </a:r>
          </a:p>
          <a:p>
            <a:r>
              <a:t>单柜 24 个 SAS/SATA 热插拔盘位，最多 2 台合</a:t>
            </a:r>
          </a:p>
          <a:p>
            <a:r>
              <a:t>计 48 盘位；整机、显示器、OS、软件、归档与</a:t>
            </a:r>
          </a:p>
          <a:p>
            <a:r>
              <a:t>输入设备交付。</a:t>
            </a:r>
          </a:p>
          <a:p>
            <a:r>
              <a:t>注：本彩页依据产品介绍与招标参数整理。可选项、具体供货配置、软件版本、授权范围、接口数量及服务内容，以项目合同和最终配置清单为准。</a:t>
            </a:r>
          </a:p>
          <a:p>
            <a:r>
              <a:t>达思凯瑞技术（北京）有限公司</a:t>
            </a:r>
          </a:p>
          <a:p>
            <a:r>
              <a:t>地址：北京市朝阳区北苑东路 19 号院中国铁建广场 D 座 2204 室</a:t>
            </a:r>
          </a:p>
          <a:p>
            <a:r>
              <a:t>官网：www.dstfix.com</a:t>
            </a:r>
          </a:p>
          <a:p>
            <a:r>
              <a:t>电话：400-700-0017 / 010-62672120 / 18600668588（微信同</a:t>
            </a:r>
          </a:p>
          <a:p>
            <a:r>
              <a:t>号）</a:t>
            </a:r>
          </a:p>
          <a:p>
            <a:r>
              <a:t>扫码访问官网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硬件依据：《达思数据恢复专用平台系统国产化塔机DRE-1002宣传彩页.pdf》第3,7,8页。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2  ·  D O M E S T I C  H A R D W A R E  &amp;  M E D I A  A C C E S S</a:t>
            </a:r>
          </a:p>
          <a:p>
            <a:r>
              <a:t>国产硬件 · 多介质并行接入</a:t>
            </a:r>
          </a:p>
          <a:p>
            <a:r>
              <a:t>以海光 C86 国产 x86 兼容平台为交付基线，兼顾高速计算、万兆网络、专业取证接口与大型阵列扩展能力；</a:t>
            </a:r>
          </a:p>
          <a:p>
            <a:r>
              <a:t>接口单元可按项目进行组合配置。</a:t>
            </a:r>
          </a:p>
          <a:p>
            <a:r>
              <a:t>海光</a:t>
            </a:r>
          </a:p>
          <a:p>
            <a:r>
              <a:t>C86-3G</a:t>
            </a:r>
          </a:p>
          <a:p>
            <a:r>
              <a:t>8 核 16 线程</a:t>
            </a:r>
          </a:p>
          <a:p>
            <a:r>
              <a:t>32GB</a:t>
            </a:r>
          </a:p>
          <a:p>
            <a:r>
              <a:t>DDR4 3200</a:t>
            </a:r>
          </a:p>
          <a:p>
            <a:r>
              <a:t>可扩 64GB+</a:t>
            </a:r>
          </a:p>
          <a:p>
            <a:r>
              <a:t>1TB</a:t>
            </a:r>
          </a:p>
          <a:p>
            <a:r>
              <a:t>国产 NVMe</a:t>
            </a:r>
          </a:p>
          <a:p>
            <a:r>
              <a:t>长江存储致态</a:t>
            </a:r>
          </a:p>
          <a:p>
            <a:r>
              <a:t>10GbE</a:t>
            </a:r>
          </a:p>
          <a:p>
            <a:r>
              <a:t>海光集成万兆</a:t>
            </a:r>
          </a:p>
          <a:p>
            <a:r>
              <a:t>大容量回传</a:t>
            </a:r>
          </a:p>
          <a:p>
            <a:r>
              <a:t>12.6”</a:t>
            </a:r>
          </a:p>
          <a:p>
            <a:r>
              <a:t>可选内嵌触控</a:t>
            </a:r>
          </a:p>
          <a:p>
            <a:r>
              <a:t>状态与交互</a:t>
            </a:r>
          </a:p>
          <a:p>
            <a:r>
              <a:t>49”</a:t>
            </a:r>
          </a:p>
          <a:p>
            <a:r>
              <a:t>32:9 超宽曲面</a:t>
            </a:r>
          </a:p>
          <a:p>
            <a:r>
              <a:t>4K 带鱼屏</a:t>
            </a:r>
          </a:p>
          <a:p>
            <a:r>
              <a:t>国产核心计算平台</a:t>
            </a:r>
          </a:p>
          <a:p>
            <a:r>
              <a:t>处理器</a:t>
            </a:r>
          </a:p>
          <a:p>
            <a:r>
              <a:t>海光 Hygon C86-3G（OPN:3350），8</a:t>
            </a:r>
          </a:p>
          <a:p>
            <a:r>
              <a:t>核 16 线程，3.3 GHz。</a:t>
            </a:r>
          </a:p>
          <a:p>
            <a:r>
              <a:t>主板 / 芯片组</a:t>
            </a:r>
          </a:p>
          <a:p>
            <a:r>
              <a:t>OEM 22DC4 国产主板，成都海光 FCH</a:t>
            </a:r>
          </a:p>
          <a:p>
            <a:r>
              <a:t>LPC Bridge，B01。</a:t>
            </a:r>
          </a:p>
          <a:p>
            <a:r>
              <a:t>内存</a:t>
            </a:r>
          </a:p>
          <a:p>
            <a:r>
              <a:t>32GB DDR4 3200 双通道；支持按项目增</a:t>
            </a:r>
          </a:p>
          <a:p>
            <a:r>
              <a:t>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操作系统</a:t>
            </a:r>
          </a:p>
          <a:p>
            <a:r>
              <a:t>银河麒麟桌面操作系统 V10 (SP1)</a:t>
            </a:r>
          </a:p>
          <a:p>
            <a:r>
              <a:t>2403，UKUI，x86_64。</a:t>
            </a:r>
          </a:p>
          <a:p>
            <a:r>
              <a:t>介质与专业接口</a:t>
            </a:r>
          </a:p>
          <a:p>
            <a:r>
              <a:t>U.2 / NVMe</a:t>
            </a:r>
          </a:p>
          <a:p>
            <a:r>
              <a:t>可配置 U2CS 只读读卡器、M.2 转 U.2 转</a:t>
            </a:r>
          </a:p>
          <a:p>
            <a:r>
              <a:t>接盒、U.2 模组与连接线。</a:t>
            </a:r>
          </a:p>
          <a:p>
            <a:r>
              <a:t>SATA / SAS</a:t>
            </a:r>
          </a:p>
          <a:p>
            <a:r>
              <a:t>可配置只读接口、预检接口及取证接口</a:t>
            </a:r>
          </a:p>
          <a:p>
            <a:r>
              <a:t>单元，实现作业分离。</a:t>
            </a:r>
          </a:p>
          <a:p>
            <a:r>
              <a:t>只读保护</a:t>
            </a:r>
          </a:p>
          <a:p>
            <a:r>
              <a:t>可配置国产 5416 只读卡及配套线材，强</a:t>
            </a:r>
          </a:p>
          <a:p>
            <a:r>
              <a:t>化源盘保护。</a:t>
            </a:r>
          </a:p>
          <a:p>
            <a:r>
              <a:t>网络 / 归档</a:t>
            </a:r>
          </a:p>
          <a:p>
            <a:r>
              <a:t>海光集成 10GbE 万兆网络；蓝光刻录机</a:t>
            </a:r>
          </a:p>
          <a:p>
            <a:r>
              <a:t>用于镜像出盘与长期存档。</a:t>
            </a:r>
          </a:p>
          <a:p>
            <a:r>
              <a:t>扩展能力</a:t>
            </a:r>
          </a:p>
          <a:p>
            <a:r>
              <a:t>可选 24 盘位扩展柜，最多 2 台，合计扩</a:t>
            </a:r>
          </a:p>
          <a:p>
            <a:r>
              <a:t>展 48 个 SAS/SATA 盘位。</a:t>
            </a:r>
          </a:p>
          <a:p>
            <a:r>
              <a:t>U.2 / NVMe 只读接入</a:t>
            </a:r>
          </a:p>
          <a:p>
            <a:r>
              <a:t>U.2 / NVMe 读写通道</a:t>
            </a:r>
          </a:p>
          <a:p>
            <a:r>
              <a:t>SATA / SAS 盘位</a:t>
            </a:r>
          </a:p>
          <a:p>
            <a:r>
              <a:t>预检 / 取证接口</a:t>
            </a:r>
          </a:p>
          <a:p>
            <a:r>
              <a:t>达思凯瑞技术（北京）有限公司  ·  www.dstfix.com  ·  400-700-0017</a:t>
            </a:r>
          </a:p>
          <a:p>
            <a:r>
              <a:t>03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6  ·  A P P L I C A T I O N S  &amp;  D E L I V E R Y</a:t>
            </a:r>
          </a:p>
          <a:p>
            <a:r>
              <a:t>典型应用 · 标准交付</a:t>
            </a:r>
          </a:p>
          <a:p>
            <a:r>
              <a:t>面向国产化数据恢复实验室、电子物证工作站、涉密本地化作业与关基行业应急恢复，可按大型阵列和多案</a:t>
            </a:r>
          </a:p>
          <a:p>
            <a:r>
              <a:t>件并行需求扩展。</a:t>
            </a:r>
          </a:p>
          <a:p>
            <a:r>
              <a:t>党政国产化采购</a:t>
            </a:r>
          </a:p>
          <a:p>
            <a:r>
              <a:t>满足自主可控、国产 OS 适配、本地化部署</a:t>
            </a:r>
          </a:p>
          <a:p>
            <a:r>
              <a:t>与相关建设需求。</a:t>
            </a:r>
          </a:p>
          <a:p>
            <a:r>
              <a:t>军工 / 保密单位</a:t>
            </a:r>
          </a:p>
          <a:p>
            <a:r>
              <a:t>涉密数据本地恢复，数据不出域，降低外送</a:t>
            </a:r>
          </a:p>
          <a:p>
            <a:r>
              <a:t>与外部依赖风险。</a:t>
            </a:r>
          </a:p>
          <a:p>
            <a:r>
              <a:t>司法鉴定 / 电子物证</a:t>
            </a:r>
          </a:p>
          <a:p>
            <a:r>
              <a:t>源盘只读、镜像固定、MD5 校验、案件留</a:t>
            </a:r>
          </a:p>
          <a:p>
            <a:r>
              <a:t>痕与跨工具分析。</a:t>
            </a:r>
          </a:p>
          <a:p>
            <a:r>
              <a:t>关键信息基础设施</a:t>
            </a:r>
          </a:p>
          <a:p>
            <a:r>
              <a:t>能源、金融、电力、交通等重要业务系统应</a:t>
            </a:r>
          </a:p>
          <a:p>
            <a:r>
              <a:t>急恢复与证据保全。</a:t>
            </a:r>
          </a:p>
          <a:p>
            <a:r>
              <a:t>RAID / NAS 阵列恢复</a:t>
            </a:r>
          </a:p>
          <a:p>
            <a:r>
              <a:t>多成员盘接入、元数据自动识别、手动参数</a:t>
            </a:r>
          </a:p>
          <a:p>
            <a:r>
              <a:t>重组与缺盘恢复。</a:t>
            </a:r>
          </a:p>
          <a:p>
            <a:r>
              <a:t>国产数据库载体恢复</a:t>
            </a:r>
          </a:p>
          <a:p>
            <a:r>
              <a:t>面向达梦、人大金仓、GBase、HighGo、</a:t>
            </a:r>
          </a:p>
          <a:p>
            <a:r>
              <a:t>OceanBase、TiDB 等存储载体层恢复。</a:t>
            </a:r>
          </a:p>
          <a:p>
            <a:r>
              <a:t>整机主机</a:t>
            </a:r>
          </a:p>
          <a:p>
            <a:r>
              <a:t>海光 8C/16T</a:t>
            </a:r>
          </a:p>
          <a:p>
            <a:r>
              <a:t>32GB DDR4 / 1TB NVMe</a:t>
            </a:r>
          </a:p>
          <a:p>
            <a:r>
              <a:t>10GbE 万兆网络</a:t>
            </a:r>
          </a:p>
          <a:p>
            <a:r>
              <a:t>显示与系统</a:t>
            </a:r>
          </a:p>
          <a:p>
            <a:r>
              <a:t>49 英寸 32:9 4K 带鱼屏</a:t>
            </a:r>
          </a:p>
          <a:p>
            <a:r>
              <a:t>银河麒麟 V10 SP1</a:t>
            </a:r>
          </a:p>
          <a:p>
            <a:r>
              <a:t>UKUI 桌面环境</a:t>
            </a:r>
          </a:p>
          <a:p>
            <a:r>
              <a:t>软件授权</a:t>
            </a:r>
          </a:p>
          <a:p>
            <a:r>
              <a:t>D-Recovery 国产 Linux</a:t>
            </a:r>
          </a:p>
          <a:p>
            <a:r>
              <a:t>版</a:t>
            </a:r>
          </a:p>
          <a:p>
            <a:r>
              <a:t>x86_64 / ARM /</a:t>
            </a:r>
          </a:p>
          <a:p>
            <a:r>
              <a:t>LoongArch</a:t>
            </a:r>
          </a:p>
          <a:p>
            <a:r>
              <a:t>主机内置授权</a:t>
            </a:r>
          </a:p>
          <a:p>
            <a:r>
              <a:t>归档与配件</a:t>
            </a:r>
          </a:p>
          <a:p>
            <a:r>
              <a:t>蓝光刻录机</a:t>
            </a:r>
          </a:p>
          <a:p>
            <a:r>
              <a:t>键盘、鼠标、连接线材</a:t>
            </a:r>
          </a:p>
          <a:p>
            <a:r>
              <a:t>说明资料</a:t>
            </a:r>
          </a:p>
          <a:p>
            <a:r>
              <a:t>选配扩展柜</a:t>
            </a:r>
          </a:p>
          <a:p>
            <a:r>
              <a:t>单柜 24 盘位</a:t>
            </a:r>
          </a:p>
          <a:p>
            <a:r>
              <a:t>最多 2 台</a:t>
            </a:r>
          </a:p>
          <a:p>
            <a:r>
              <a:t>合计扩展 48 盘位</a:t>
            </a:r>
          </a:p>
          <a:p>
            <a:r>
              <a:t>国产化塔机 DRE-1002</a:t>
            </a:r>
          </a:p>
          <a:p>
            <a:r>
              <a:t>海光 C86 平台 + 银河麒麟 V10 SP1 + D-Recovery 专业数据恢复平</a:t>
            </a:r>
          </a:p>
          <a:p>
            <a:r>
              <a:t>台国产 Linux 版</a:t>
            </a:r>
          </a:p>
          <a:p>
            <a:r>
              <a:t>达思凯瑞技术（北京）有限公司  ·  www.dstfix.com  ·  400-700-0017</a:t>
            </a:r>
          </a:p>
          <a:p>
            <a:r>
              <a:t>07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7  ·  K E Y  T E C H N I C A L  S P E C I F I C A T I O N S</a:t>
            </a:r>
          </a:p>
          <a:p>
            <a:r>
              <a:t>核心技术参数</a:t>
            </a:r>
          </a:p>
          <a:p>
            <a:r>
              <a:t>以下为宣传彩页摘要参数，覆盖国产硬件、专业接口、数据恢复、取证镜像、国产化适配与扩展交付能力。</a:t>
            </a:r>
          </a:p>
          <a:p>
            <a:r>
              <a:t>硬件与接口</a:t>
            </a:r>
          </a:p>
          <a:p>
            <a:r>
              <a:t>处理器</a:t>
            </a:r>
          </a:p>
          <a:p>
            <a:r>
              <a:t>海光 Hygon C86-3G（OPN:3350），8 核 16 线</a:t>
            </a:r>
          </a:p>
          <a:p>
            <a:r>
              <a:t>程，3.3 GHz；L1 256K+512K / L2 4MB / L3</a:t>
            </a:r>
          </a:p>
          <a:p>
            <a:r>
              <a:t>16MB。</a:t>
            </a:r>
          </a:p>
          <a:p>
            <a:r>
              <a:t>主板 / BIOS</a:t>
            </a:r>
          </a:p>
          <a:p>
            <a:r>
              <a:t>OEM 22DC4 国产主板，海光 FCH LPC Bridge，</a:t>
            </a:r>
          </a:p>
          <a:p>
            <a:r>
              <a:t>B01；BIOS SQD2041910（2025-04-09）。</a:t>
            </a:r>
          </a:p>
          <a:p>
            <a:r>
              <a:t>平台 / 内存</a:t>
            </a:r>
          </a:p>
          <a:p>
            <a:r>
              <a:t>32GB DDR4 3200 双通道，国产品牌内存；可按</a:t>
            </a:r>
          </a:p>
          <a:p>
            <a:r>
              <a:t>项目增强至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图形 / 显示</a:t>
            </a:r>
          </a:p>
          <a:p>
            <a:r>
              <a:t>Silicon Motion SM768 4GB；49 英寸 32:9 超宽</a:t>
            </a:r>
          </a:p>
          <a:p>
            <a:r>
              <a:t>曲面 4K 带鱼屏；可选 12.6 英寸触控屏。</a:t>
            </a:r>
          </a:p>
          <a:p>
            <a:r>
              <a:t>网络 / 归档</a:t>
            </a:r>
          </a:p>
          <a:p>
            <a:r>
              <a:t>海光集成 10GbE 万兆以太网；ASUS</a:t>
            </a:r>
          </a:p>
          <a:p>
            <a:r>
              <a:t>BW-16D1HT 或同等蓝光刻录机。</a:t>
            </a:r>
          </a:p>
          <a:p>
            <a:r>
              <a:t>专业接口</a:t>
            </a:r>
          </a:p>
          <a:p>
            <a:r>
              <a:t>可配置 U.2 只读接入、SATA/SAS 只读与预检接</a:t>
            </a:r>
          </a:p>
          <a:p>
            <a:r>
              <a:t>口、取证接口单元及国产 5416 只读卡。</a:t>
            </a:r>
          </a:p>
          <a:p>
            <a:r>
              <a:t>操作系统</a:t>
            </a:r>
          </a:p>
          <a:p>
            <a:r>
              <a:t>银河麒麟桌面操作系统 V10 (SP1) 2403，</a:t>
            </a:r>
          </a:p>
          <a:p>
            <a:r>
              <a:t>UKUI；Linux 5.4.18-110-generic，x86_64。</a:t>
            </a:r>
          </a:p>
          <a:p>
            <a:r>
              <a:t>软件与恢复能力</a:t>
            </a:r>
          </a:p>
          <a:p>
            <a:r>
              <a:t>主软件</a:t>
            </a:r>
          </a:p>
          <a:p>
            <a:r>
              <a:t>D-Recovery 专业数据恢复平台国产 Linux 版：</a:t>
            </a:r>
          </a:p>
          <a:p>
            <a:r>
              <a:t>恢复、磁盘分析、取证镜像、RAID 重组、虚拟</a:t>
            </a:r>
          </a:p>
          <a:p>
            <a:r>
              <a:t>盘映射与协同分析。</a:t>
            </a:r>
          </a:p>
          <a:p>
            <a:r>
              <a:t>国产化适配</a:t>
            </a:r>
          </a:p>
          <a:p>
            <a:r>
              <a:t>x86_64 / aarch64 / loongarch64；海光、兆</a:t>
            </a:r>
          </a:p>
          <a:p>
            <a:r>
              <a:t>芯、飞腾、鲲鹏、龙芯；麒麟、UOS、</a:t>
            </a:r>
          </a:p>
          <a:p>
            <a:r>
              <a:t>Deepin、openEuler 等。</a:t>
            </a:r>
          </a:p>
          <a:p>
            <a:r>
              <a:t>文件系统</a:t>
            </a:r>
          </a:p>
          <a:p>
            <a:r>
              <a:t>不少于 21 类，覆盖 Windows、Linux、</a:t>
            </a:r>
          </a:p>
          <a:p>
            <a:r>
              <a:t>macOS、Unix/BSD、企业、集群、虚拟化与光</a:t>
            </a:r>
          </a:p>
          <a:p>
            <a:r>
              <a:t>盘介质。</a:t>
            </a:r>
          </a:p>
          <a:p>
            <a:r>
              <a:t>RAID / NAS</a:t>
            </a:r>
          </a:p>
          <a:p>
            <a:r>
              <a:t>不少于 17 种级别、6 种校验布局；自动识别、</a:t>
            </a:r>
          </a:p>
          <a:p>
            <a:r>
              <a:t>手动重组、降级恢复、嵌套 RAID 50/60。</a:t>
            </a:r>
          </a:p>
          <a:p>
            <a:r>
              <a:t>镜像 / 取证</a:t>
            </a:r>
          </a:p>
          <a:p>
            <a:r>
              <a:t>Raw/IMG/DD/BIN 与 VHDX Dynamic；MD5 同</a:t>
            </a:r>
          </a:p>
          <a:p>
            <a:r>
              <a:t>步校验、坏扇区智能跳过、暂停续传、案件留</a:t>
            </a:r>
          </a:p>
          <a:p>
            <a:r>
              <a:t>痕。</a:t>
            </a:r>
          </a:p>
          <a:p>
            <a:r>
              <a:t>镜像解析</a:t>
            </a:r>
          </a:p>
          <a:p>
            <a:r>
              <a:t>读取不少于 11 类镜像/容器格式，支持 E01、</a:t>
            </a:r>
          </a:p>
          <a:p>
            <a:r>
              <a:t>AFF、DMG、VMDK、VHDX、QCOW2 等即加载</a:t>
            </a:r>
          </a:p>
          <a:p>
            <a:r>
              <a:t>解析。</a:t>
            </a:r>
          </a:p>
          <a:p>
            <a:r>
              <a:t>映射 / 协同</a:t>
            </a:r>
          </a:p>
          <a:p>
            <a:r>
              <a:t>Linux 暴露为 /dev/nbdN，Windows 暴露为 </a:t>
            </a:r>
          </a:p>
          <a:p>
            <a:r>
              <a:t>\\.\PhysicalDriveN；支持主流取证与系统工具</a:t>
            </a:r>
          </a:p>
          <a:p>
            <a:r>
              <a:t>访问。</a:t>
            </a:r>
          </a:p>
          <a:p>
            <a:r>
              <a:t>扩展交付</a:t>
            </a:r>
          </a:p>
          <a:p>
            <a:r>
              <a:t>单柜 24 个 SAS/SATA 热插拔盘位，最多 2 台合</a:t>
            </a:r>
          </a:p>
          <a:p>
            <a:r>
              <a:t>计 48 盘位；整机、显示器、OS、软件、归档与</a:t>
            </a:r>
          </a:p>
          <a:p>
            <a:r>
              <a:t>输入设备交付。</a:t>
            </a:r>
          </a:p>
          <a:p>
            <a:r>
              <a:t>注：本彩页依据产品介绍与招标参数整理。可选项、具体供货配置、软件版本、授权范围、接口数量及服务内容，以项目合同和最终配置清单为准。</a:t>
            </a:r>
          </a:p>
          <a:p>
            <a:r>
              <a:t>达思凯瑞技术（北京）有限公司</a:t>
            </a:r>
          </a:p>
          <a:p>
            <a:r>
              <a:t>地址：北京市朝阳区北苑东路 19 号院中国铁建广场 D 座 2204 室</a:t>
            </a:r>
          </a:p>
          <a:p>
            <a:r>
              <a:t>官网：www.dstfix.com</a:t>
            </a:r>
          </a:p>
          <a:p>
            <a:r>
              <a:t>电话：400-700-0017 / 010-62672120 / 18600668588（微信同</a:t>
            </a:r>
          </a:p>
          <a:p>
            <a:r>
              <a:t>号）</a:t>
            </a:r>
          </a:p>
          <a:p>
            <a:r>
              <a:t>扫码访问官网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硬件依据：《达思数据恢复专用平台系统国产化塔机DRE-1002宣传彩页.pdf》第3,4,8页。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2  ·  D O M E S T I C  H A R D W A R E  &amp;  M E D I A  A C C E S S</a:t>
            </a:r>
          </a:p>
          <a:p>
            <a:r>
              <a:t>国产硬件 · 多介质并行接入</a:t>
            </a:r>
          </a:p>
          <a:p>
            <a:r>
              <a:t>以海光 C86 国产 x86 兼容平台为交付基线，兼顾高速计算、万兆网络、专业取证接口与大型阵列扩展能力；</a:t>
            </a:r>
          </a:p>
          <a:p>
            <a:r>
              <a:t>接口单元可按项目进行组合配置。</a:t>
            </a:r>
          </a:p>
          <a:p>
            <a:r>
              <a:t>海光</a:t>
            </a:r>
          </a:p>
          <a:p>
            <a:r>
              <a:t>C86-3G</a:t>
            </a:r>
          </a:p>
          <a:p>
            <a:r>
              <a:t>8 核 16 线程</a:t>
            </a:r>
          </a:p>
          <a:p>
            <a:r>
              <a:t>32GB</a:t>
            </a:r>
          </a:p>
          <a:p>
            <a:r>
              <a:t>DDR4 3200</a:t>
            </a:r>
          </a:p>
          <a:p>
            <a:r>
              <a:t>可扩 64GB+</a:t>
            </a:r>
          </a:p>
          <a:p>
            <a:r>
              <a:t>1TB</a:t>
            </a:r>
          </a:p>
          <a:p>
            <a:r>
              <a:t>国产 NVMe</a:t>
            </a:r>
          </a:p>
          <a:p>
            <a:r>
              <a:t>长江存储致态</a:t>
            </a:r>
          </a:p>
          <a:p>
            <a:r>
              <a:t>10GbE</a:t>
            </a:r>
          </a:p>
          <a:p>
            <a:r>
              <a:t>海光集成万兆</a:t>
            </a:r>
          </a:p>
          <a:p>
            <a:r>
              <a:t>大容量回传</a:t>
            </a:r>
          </a:p>
          <a:p>
            <a:r>
              <a:t>12.6”</a:t>
            </a:r>
          </a:p>
          <a:p>
            <a:r>
              <a:t>可选内嵌触控</a:t>
            </a:r>
          </a:p>
          <a:p>
            <a:r>
              <a:t>状态与交互</a:t>
            </a:r>
          </a:p>
          <a:p>
            <a:r>
              <a:t>49”</a:t>
            </a:r>
          </a:p>
          <a:p>
            <a:r>
              <a:t>32:9 超宽曲面</a:t>
            </a:r>
          </a:p>
          <a:p>
            <a:r>
              <a:t>4K 带鱼屏</a:t>
            </a:r>
          </a:p>
          <a:p>
            <a:r>
              <a:t>国产核心计算平台</a:t>
            </a:r>
          </a:p>
          <a:p>
            <a:r>
              <a:t>处理器</a:t>
            </a:r>
          </a:p>
          <a:p>
            <a:r>
              <a:t>海光 Hygon C86-3G（OPN:3350），8</a:t>
            </a:r>
          </a:p>
          <a:p>
            <a:r>
              <a:t>核 16 线程，3.3 GHz。</a:t>
            </a:r>
          </a:p>
          <a:p>
            <a:r>
              <a:t>主板 / 芯片组</a:t>
            </a:r>
          </a:p>
          <a:p>
            <a:r>
              <a:t>OEM 22DC4 国产主板，成都海光 FCH</a:t>
            </a:r>
          </a:p>
          <a:p>
            <a:r>
              <a:t>LPC Bridge，B01。</a:t>
            </a:r>
          </a:p>
          <a:p>
            <a:r>
              <a:t>内存</a:t>
            </a:r>
          </a:p>
          <a:p>
            <a:r>
              <a:t>32GB DDR4 3200 双通道；支持按项目增</a:t>
            </a:r>
          </a:p>
          <a:p>
            <a:r>
              <a:t>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操作系统</a:t>
            </a:r>
          </a:p>
          <a:p>
            <a:r>
              <a:t>银河麒麟桌面操作系统 V10 (SP1)</a:t>
            </a:r>
          </a:p>
          <a:p>
            <a:r>
              <a:t>2403，UKUI，x86_64。</a:t>
            </a:r>
          </a:p>
          <a:p>
            <a:r>
              <a:t>介质与专业接口</a:t>
            </a:r>
          </a:p>
          <a:p>
            <a:r>
              <a:t>U.2 / NVMe</a:t>
            </a:r>
          </a:p>
          <a:p>
            <a:r>
              <a:t>可配置 U2CS 只读读卡器、M.2 转 U.2 转</a:t>
            </a:r>
          </a:p>
          <a:p>
            <a:r>
              <a:t>接盒、U.2 模组与连接线。</a:t>
            </a:r>
          </a:p>
          <a:p>
            <a:r>
              <a:t>SATA / SAS</a:t>
            </a:r>
          </a:p>
          <a:p>
            <a:r>
              <a:t>可配置只读接口、预检接口及取证接口</a:t>
            </a:r>
          </a:p>
          <a:p>
            <a:r>
              <a:t>单元，实现作业分离。</a:t>
            </a:r>
          </a:p>
          <a:p>
            <a:r>
              <a:t>只读保护</a:t>
            </a:r>
          </a:p>
          <a:p>
            <a:r>
              <a:t>可配置国产 5416 只读卡及配套线材，强</a:t>
            </a:r>
          </a:p>
          <a:p>
            <a:r>
              <a:t>化源盘保护。</a:t>
            </a:r>
          </a:p>
          <a:p>
            <a:r>
              <a:t>网络 / 归档</a:t>
            </a:r>
          </a:p>
          <a:p>
            <a:r>
              <a:t>海光集成 10GbE 万兆网络；蓝光刻录机</a:t>
            </a:r>
          </a:p>
          <a:p>
            <a:r>
              <a:t>用于镜像出盘与长期存档。</a:t>
            </a:r>
          </a:p>
          <a:p>
            <a:r>
              <a:t>扩展能力</a:t>
            </a:r>
          </a:p>
          <a:p>
            <a:r>
              <a:t>可选 24 盘位扩展柜，最多 2 台，合计扩</a:t>
            </a:r>
          </a:p>
          <a:p>
            <a:r>
              <a:t>展 48 个 SAS/SATA 盘位。</a:t>
            </a:r>
          </a:p>
          <a:p>
            <a:r>
              <a:t>U.2 / NVMe 只读接入</a:t>
            </a:r>
          </a:p>
          <a:p>
            <a:r>
              <a:t>U.2 / NVMe 读写通道</a:t>
            </a:r>
          </a:p>
          <a:p>
            <a:r>
              <a:t>SATA / SAS 盘位</a:t>
            </a:r>
          </a:p>
          <a:p>
            <a:r>
              <a:t>预检 / 取证接口</a:t>
            </a:r>
          </a:p>
          <a:p>
            <a:r>
              <a:t>达思凯瑞技术（北京）有限公司  ·  www.dstfix.com  ·  400-700-0017</a:t>
            </a:r>
          </a:p>
          <a:p>
            <a:r>
              <a:t>03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3  ·  S O U R C E  P R O T E C T I O N  &amp;  F O R E N S I C  I M A G I N G</a:t>
            </a:r>
          </a:p>
          <a:p>
            <a:r>
              <a:t>源盘保护 · 取证级镜像</a:t>
            </a:r>
          </a:p>
          <a:p>
            <a:r>
              <a:t>以硬件只读与软件默认只读为基础，叠加写入计划预览、强确认短语、镜像校验和案件留痕，在采集、恢复</a:t>
            </a:r>
          </a:p>
          <a:p>
            <a:r>
              <a:t>与协同分析全过程降低误写风险。</a:t>
            </a:r>
          </a:p>
          <a:p>
            <a:r>
              <a:t>源盘只读与取证接口</a:t>
            </a:r>
          </a:p>
          <a:p>
            <a:r>
              <a:t>SATA/SAS 只读接口、U.2 只读读卡</a:t>
            </a:r>
          </a:p>
          <a:p>
            <a:r>
              <a:t>器及国产 5416 只读卡可按项目配</a:t>
            </a:r>
          </a:p>
          <a:p>
            <a:r>
              <a:t>置，实现源盘保护、预检分析与恢复</a:t>
            </a:r>
          </a:p>
          <a:p>
            <a:r>
              <a:t>作业分离。</a:t>
            </a:r>
          </a:p>
          <a:p>
            <a:r>
              <a:t>默认只读 · 源盘保护 · 目标容量校验</a:t>
            </a:r>
          </a:p>
          <a:p>
            <a:r>
              <a:t>· 写入计划预览 · 强确认短语</a:t>
            </a:r>
          </a:p>
          <a:p>
            <a:r>
              <a:t>企业级非标扇区直通</a:t>
            </a:r>
          </a:p>
          <a:p>
            <a:r>
              <a:t>支持 SCSI 直通与先进的扇区级数据</a:t>
            </a:r>
          </a:p>
          <a:p>
            <a:r>
              <a:t>处理，面向服务器盘、企业级 SAS</a:t>
            </a:r>
          </a:p>
          <a:p>
            <a:r>
              <a:t>介质和非标扇区故障盘稳定采集。</a:t>
            </a:r>
          </a:p>
          <a:p>
            <a:r>
              <a:t>512 · 520 · 528 · 4112 · 4160 ·</a:t>
            </a:r>
          </a:p>
          <a:p>
            <a:r>
              <a:t>4224 字节扇区</a:t>
            </a:r>
          </a:p>
          <a:p>
            <a:r>
              <a:t>容错镜像与证据保全</a:t>
            </a:r>
          </a:p>
          <a:p>
            <a:r>
              <a:t>支持整盘、分区、自定义扇区区域、</a:t>
            </a:r>
          </a:p>
          <a:p>
            <a:r>
              <a:t>镜像文件与物理盘克隆；支持坏扇区</a:t>
            </a:r>
          </a:p>
          <a:p>
            <a:r>
              <a:t>重试、智能跳过、暂停/续传和 MD5</a:t>
            </a:r>
          </a:p>
          <a:p>
            <a:r>
              <a:t>同步校验。</a:t>
            </a:r>
          </a:p>
          <a:p>
            <a:r>
              <a:t>镜像固定 · 校验记录 · 作业过程记录</a:t>
            </a:r>
          </a:p>
          <a:p>
            <a:r>
              <a:t>· 案件元数据留痕</a:t>
            </a:r>
          </a:p>
          <a:p>
            <a:r>
              <a:t>三重防误写机制</a:t>
            </a:r>
          </a:p>
          <a:p>
            <a:r>
              <a:t>硬件只读通道</a:t>
            </a:r>
          </a:p>
          <a:p>
            <a:r>
              <a:t>软件默认只读</a:t>
            </a:r>
          </a:p>
          <a:p>
            <a:r>
              <a:t>写入计划预览</a:t>
            </a:r>
          </a:p>
          <a:p>
            <a:r>
              <a:t>强确认短语</a:t>
            </a:r>
          </a:p>
          <a:p>
            <a:r>
              <a:t>双向绑定校验</a:t>
            </a:r>
          </a:p>
          <a:p>
            <a:r>
              <a:t>自动生命周期回收</a:t>
            </a:r>
          </a:p>
          <a:p>
            <a:r>
              <a:t>达思凯瑞技术（北京）有限公司  ·  www.dstfix.com  ·  400-700-0017</a:t>
            </a:r>
          </a:p>
          <a:p>
            <a:r>
              <a:t>04 / 08</a:t>
            </a:r>
          </a:p>
          <a:p>
            <a:r>
              <a:t>多介质接入</a:t>
            </a:r>
          </a:p>
          <a:p>
            <a:r>
              <a:t>SATA / SAS / U.2 存储卡 / 镜</a:t>
            </a:r>
          </a:p>
          <a:p>
            <a:r>
              <a:t>像</a:t>
            </a:r>
          </a:p>
          <a:p>
            <a:r>
              <a:t>默认只读</a:t>
            </a:r>
          </a:p>
          <a:p>
            <a:r>
              <a:t>硬件隔离 软件门禁</a:t>
            </a:r>
          </a:p>
          <a:p>
            <a:r>
              <a:t>故障预检</a:t>
            </a:r>
          </a:p>
          <a:p>
            <a:r>
              <a:t>容量校验 坏扇区评估</a:t>
            </a:r>
          </a:p>
          <a:p>
            <a:r>
              <a:t>容错镜像</a:t>
            </a:r>
          </a:p>
          <a:p>
            <a:r>
              <a:t>重试 / 跳过 断点续传</a:t>
            </a:r>
          </a:p>
          <a:p>
            <a:r>
              <a:t>同步校验</a:t>
            </a:r>
          </a:p>
          <a:p>
            <a:r>
              <a:t>MD5 记录 案件元数据</a:t>
            </a:r>
          </a:p>
          <a:p>
            <a:r>
              <a:t>分析输出</a:t>
            </a:r>
          </a:p>
          <a:p>
            <a:r>
              <a:t>恢复 / 映射 跨工具分析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7  ·  K E Y  T E C H N I C A L  S P E C I F I C A T I O N S</a:t>
            </a:r>
          </a:p>
          <a:p>
            <a:r>
              <a:t>核心技术参数</a:t>
            </a:r>
          </a:p>
          <a:p>
            <a:r>
              <a:t>以下为宣传彩页摘要参数，覆盖国产硬件、专业接口、数据恢复、取证镜像、国产化适配与扩展交付能力。</a:t>
            </a:r>
          </a:p>
          <a:p>
            <a:r>
              <a:t>硬件与接口</a:t>
            </a:r>
          </a:p>
          <a:p>
            <a:r>
              <a:t>处理器</a:t>
            </a:r>
          </a:p>
          <a:p>
            <a:r>
              <a:t>海光 Hygon C86-3G（OPN:3350），8 核 16 线</a:t>
            </a:r>
          </a:p>
          <a:p>
            <a:r>
              <a:t>程，3.3 GHz；L1 256K+512K / L2 4MB / L3</a:t>
            </a:r>
          </a:p>
          <a:p>
            <a:r>
              <a:t>16MB。</a:t>
            </a:r>
          </a:p>
          <a:p>
            <a:r>
              <a:t>主板 / BIOS</a:t>
            </a:r>
          </a:p>
          <a:p>
            <a:r>
              <a:t>OEM 22DC4 国产主板，海光 FCH LPC Bridge，</a:t>
            </a:r>
          </a:p>
          <a:p>
            <a:r>
              <a:t>B01；BIOS SQD2041910（2025-04-09）。</a:t>
            </a:r>
          </a:p>
          <a:p>
            <a:r>
              <a:t>平台 / 内存</a:t>
            </a:r>
          </a:p>
          <a:p>
            <a:r>
              <a:t>32GB DDR4 3200 双通道，国产品牌内存；可按</a:t>
            </a:r>
          </a:p>
          <a:p>
            <a:r>
              <a:t>项目增强至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图形 / 显示</a:t>
            </a:r>
          </a:p>
          <a:p>
            <a:r>
              <a:t>Silicon Motion SM768 4GB；49 英寸 32:9 超宽</a:t>
            </a:r>
          </a:p>
          <a:p>
            <a:r>
              <a:t>曲面 4K 带鱼屏；可选 12.6 英寸触控屏。</a:t>
            </a:r>
          </a:p>
          <a:p>
            <a:r>
              <a:t>网络 / 归档</a:t>
            </a:r>
          </a:p>
          <a:p>
            <a:r>
              <a:t>海光集成 10GbE 万兆以太网；ASUS</a:t>
            </a:r>
          </a:p>
          <a:p>
            <a:r>
              <a:t>BW-16D1HT 或同等蓝光刻录机。</a:t>
            </a:r>
          </a:p>
          <a:p>
            <a:r>
              <a:t>专业接口</a:t>
            </a:r>
          </a:p>
          <a:p>
            <a:r>
              <a:t>可配置 U.2 只读接入、SATA/SAS 只读与预检接</a:t>
            </a:r>
          </a:p>
          <a:p>
            <a:r>
              <a:t>口、取证接口单元及国产 5416 只读卡。</a:t>
            </a:r>
          </a:p>
          <a:p>
            <a:r>
              <a:t>操作系统</a:t>
            </a:r>
          </a:p>
          <a:p>
            <a:r>
              <a:t>银河麒麟桌面操作系统 V10 (SP1) 2403，</a:t>
            </a:r>
          </a:p>
          <a:p>
            <a:r>
              <a:t>UKUI；Linux 5.4.18-110-generic，x86_64。</a:t>
            </a:r>
          </a:p>
          <a:p>
            <a:r>
              <a:t>软件与恢复能力</a:t>
            </a:r>
          </a:p>
          <a:p>
            <a:r>
              <a:t>主软件</a:t>
            </a:r>
          </a:p>
          <a:p>
            <a:r>
              <a:t>D-Recovery 专业数据恢复平台国产 Linux 版：</a:t>
            </a:r>
          </a:p>
          <a:p>
            <a:r>
              <a:t>恢复、磁盘分析、取证镜像、RAID 重组、虚拟</a:t>
            </a:r>
          </a:p>
          <a:p>
            <a:r>
              <a:t>盘映射与协同分析。</a:t>
            </a:r>
          </a:p>
          <a:p>
            <a:r>
              <a:t>国产化适配</a:t>
            </a:r>
          </a:p>
          <a:p>
            <a:r>
              <a:t>x86_64 / aarch64 / loongarch64；海光、兆</a:t>
            </a:r>
          </a:p>
          <a:p>
            <a:r>
              <a:t>芯、飞腾、鲲鹏、龙芯；麒麟、UOS、</a:t>
            </a:r>
          </a:p>
          <a:p>
            <a:r>
              <a:t>Deepin、openEuler 等。</a:t>
            </a:r>
          </a:p>
          <a:p>
            <a:r>
              <a:t>文件系统</a:t>
            </a:r>
          </a:p>
          <a:p>
            <a:r>
              <a:t>不少于 21 类，覆盖 Windows、Linux、</a:t>
            </a:r>
          </a:p>
          <a:p>
            <a:r>
              <a:t>macOS、Unix/BSD、企业、集群、虚拟化与光</a:t>
            </a:r>
          </a:p>
          <a:p>
            <a:r>
              <a:t>盘介质。</a:t>
            </a:r>
          </a:p>
          <a:p>
            <a:r>
              <a:t>RAID / NAS</a:t>
            </a:r>
          </a:p>
          <a:p>
            <a:r>
              <a:t>不少于 17 种级别、6 种校验布局；自动识别、</a:t>
            </a:r>
          </a:p>
          <a:p>
            <a:r>
              <a:t>手动重组、降级恢复、嵌套 RAID 50/60。</a:t>
            </a:r>
          </a:p>
          <a:p>
            <a:r>
              <a:t>镜像 / 取证</a:t>
            </a:r>
          </a:p>
          <a:p>
            <a:r>
              <a:t>Raw/IMG/DD/BIN 与 VHDX Dynamic；MD5 同</a:t>
            </a:r>
          </a:p>
          <a:p>
            <a:r>
              <a:t>步校验、坏扇区智能跳过、暂停续传、案件留</a:t>
            </a:r>
          </a:p>
          <a:p>
            <a:r>
              <a:t>痕。</a:t>
            </a:r>
          </a:p>
          <a:p>
            <a:r>
              <a:t>镜像解析</a:t>
            </a:r>
          </a:p>
          <a:p>
            <a:r>
              <a:t>读取不少于 11 类镜像/容器格式，支持 E01、</a:t>
            </a:r>
          </a:p>
          <a:p>
            <a:r>
              <a:t>AFF、DMG、VMDK、VHDX、QCOW2 等即加载</a:t>
            </a:r>
          </a:p>
          <a:p>
            <a:r>
              <a:t>解析。</a:t>
            </a:r>
          </a:p>
          <a:p>
            <a:r>
              <a:t>映射 / 协同</a:t>
            </a:r>
          </a:p>
          <a:p>
            <a:r>
              <a:t>Linux 暴露为 /dev/nbdN，Windows 暴露为 </a:t>
            </a:r>
          </a:p>
          <a:p>
            <a:r>
              <a:t>\\.\PhysicalDriveN；支持主流取证与系统工具</a:t>
            </a:r>
          </a:p>
          <a:p>
            <a:r>
              <a:t>访问。</a:t>
            </a:r>
          </a:p>
          <a:p>
            <a:r>
              <a:t>扩展交付</a:t>
            </a:r>
          </a:p>
          <a:p>
            <a:r>
              <a:t>单柜 24 个 SAS/SATA 热插拔盘位，最多 2 台合</a:t>
            </a:r>
          </a:p>
          <a:p>
            <a:r>
              <a:t>计 48 盘位；整机、显示器、OS、软件、归档与</a:t>
            </a:r>
          </a:p>
          <a:p>
            <a:r>
              <a:t>输入设备交付。</a:t>
            </a:r>
          </a:p>
          <a:p>
            <a:r>
              <a:t>注：本彩页依据产品介绍与招标参数整理。可选项、具体供货配置、软件版本、授权范围、接口数量及服务内容，以项目合同和最终配置清单为准。</a:t>
            </a:r>
          </a:p>
          <a:p>
            <a:r>
              <a:t>达思凯瑞技术（北京）有限公司</a:t>
            </a:r>
          </a:p>
          <a:p>
            <a:r>
              <a:t>地址：北京市朝阳区北苑东路 19 号院中国铁建广场 D 座 2204 室</a:t>
            </a:r>
          </a:p>
          <a:p>
            <a:r>
              <a:t>官网：www.dstfix.com</a:t>
            </a:r>
          </a:p>
          <a:p>
            <a:r>
              <a:t>电话：400-700-0017 / 010-62672120 / 18600668588（微信同</a:t>
            </a:r>
          </a:p>
          <a:p>
            <a:r>
              <a:t>号）</a:t>
            </a:r>
          </a:p>
          <a:p>
            <a:r>
              <a:t>扫码访问官网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硬件依据：《达思数据恢复专用平台系统国产化塔机DRE-1002宣传彩页.pdf》第4页。</a:t>
            </a:r>
          </a:p>
          <a:p>
            <a:r>
              <a:t>软件依据：《达思全域数据恢复平台系统塔机版DRE-1001新宣传彩页2027.pptx》第5页。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3  ·  S O U R C E  P R O T E C T I O N  &amp;  F O R E N S I C  I M A G I N G</a:t>
            </a:r>
          </a:p>
          <a:p>
            <a:r>
              <a:t>源盘保护 · 取证级镜像</a:t>
            </a:r>
          </a:p>
          <a:p>
            <a:r>
              <a:t>以硬件只读与软件默认只读为基础，叠加写入计划预览、强确认短语、镜像校验和案件留痕，在采集、恢复</a:t>
            </a:r>
          </a:p>
          <a:p>
            <a:r>
              <a:t>与协同分析全过程降低误写风险。</a:t>
            </a:r>
          </a:p>
          <a:p>
            <a:r>
              <a:t>源盘只读与取证接口</a:t>
            </a:r>
          </a:p>
          <a:p>
            <a:r>
              <a:t>SATA/SAS 只读接口、U.2 只读读卡</a:t>
            </a:r>
          </a:p>
          <a:p>
            <a:r>
              <a:t>器及国产 5416 只读卡可按项目配</a:t>
            </a:r>
          </a:p>
          <a:p>
            <a:r>
              <a:t>置，实现源盘保护、预检分析与恢复</a:t>
            </a:r>
          </a:p>
          <a:p>
            <a:r>
              <a:t>作业分离。</a:t>
            </a:r>
          </a:p>
          <a:p>
            <a:r>
              <a:t>默认只读 · 源盘保护 · 目标容量校验</a:t>
            </a:r>
          </a:p>
          <a:p>
            <a:r>
              <a:t>· 写入计划预览 · 强确认短语</a:t>
            </a:r>
          </a:p>
          <a:p>
            <a:r>
              <a:t>企业级非标扇区直通</a:t>
            </a:r>
          </a:p>
          <a:p>
            <a:r>
              <a:t>支持 SCSI 直通与先进的扇区级数据</a:t>
            </a:r>
          </a:p>
          <a:p>
            <a:r>
              <a:t>处理，面向服务器盘、企业级 SAS</a:t>
            </a:r>
          </a:p>
          <a:p>
            <a:r>
              <a:t>介质和非标扇区故障盘稳定采集。</a:t>
            </a:r>
          </a:p>
          <a:p>
            <a:r>
              <a:t>512 · 520 · 528 · 4112 · 4160 ·</a:t>
            </a:r>
          </a:p>
          <a:p>
            <a:r>
              <a:t>4224 字节扇区</a:t>
            </a:r>
          </a:p>
          <a:p>
            <a:r>
              <a:t>容错镜像与证据保全</a:t>
            </a:r>
          </a:p>
          <a:p>
            <a:r>
              <a:t>支持整盘、分区、自定义扇区区域、</a:t>
            </a:r>
          </a:p>
          <a:p>
            <a:r>
              <a:t>镜像文件与物理盘克隆；支持坏扇区</a:t>
            </a:r>
          </a:p>
          <a:p>
            <a:r>
              <a:t>重试、智能跳过、暂停/续传和 MD5</a:t>
            </a:r>
          </a:p>
          <a:p>
            <a:r>
              <a:t>同步校验。</a:t>
            </a:r>
          </a:p>
          <a:p>
            <a:r>
              <a:t>镜像固定 · 校验记录 · 作业过程记录</a:t>
            </a:r>
          </a:p>
          <a:p>
            <a:r>
              <a:t>· 案件元数据留痕</a:t>
            </a:r>
          </a:p>
          <a:p>
            <a:r>
              <a:t>三重防误写机制</a:t>
            </a:r>
          </a:p>
          <a:p>
            <a:r>
              <a:t>硬件只读通道</a:t>
            </a:r>
          </a:p>
          <a:p>
            <a:r>
              <a:t>软件默认只读</a:t>
            </a:r>
          </a:p>
          <a:p>
            <a:r>
              <a:t>写入计划预览</a:t>
            </a:r>
          </a:p>
          <a:p>
            <a:r>
              <a:t>强确认短语</a:t>
            </a:r>
          </a:p>
          <a:p>
            <a:r>
              <a:t>双向绑定校验</a:t>
            </a:r>
          </a:p>
          <a:p>
            <a:r>
              <a:t>自动生命周期回收</a:t>
            </a:r>
          </a:p>
          <a:p>
            <a:r>
              <a:t>达思凯瑞技术（北京）有限公司  ·  www.dstfix.com  ·  400-700-0017</a:t>
            </a:r>
          </a:p>
          <a:p>
            <a:r>
              <a:t>04 / 08</a:t>
            </a:r>
          </a:p>
          <a:p>
            <a:r>
              <a:t>多介质接入</a:t>
            </a:r>
          </a:p>
          <a:p>
            <a:r>
              <a:t>SATA / SAS / U.2 存储卡 / 镜</a:t>
            </a:r>
          </a:p>
          <a:p>
            <a:r>
              <a:t>像</a:t>
            </a:r>
          </a:p>
          <a:p>
            <a:r>
              <a:t>默认只读</a:t>
            </a:r>
          </a:p>
          <a:p>
            <a:r>
              <a:t>硬件隔离 软件门禁</a:t>
            </a:r>
          </a:p>
          <a:p>
            <a:r>
              <a:t>故障预检</a:t>
            </a:r>
          </a:p>
          <a:p>
            <a:r>
              <a:t>容量校验 坏扇区评估</a:t>
            </a:r>
          </a:p>
          <a:p>
            <a:r>
              <a:t>容错镜像</a:t>
            </a:r>
          </a:p>
          <a:p>
            <a:r>
              <a:t>重试 / 跳过 断点续传</a:t>
            </a:r>
          </a:p>
          <a:p>
            <a:r>
              <a:t>同步校验</a:t>
            </a:r>
          </a:p>
          <a:p>
            <a:r>
              <a:t>MD5 记录 案件元数据</a:t>
            </a:r>
          </a:p>
          <a:p>
            <a:r>
              <a:t>分析输出</a:t>
            </a:r>
          </a:p>
          <a:p>
            <a:r>
              <a:t>恢复 / 映射 跨工具分析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/>
          <a:p>
            <a:r>
              <a:t>源盘保护与取证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05</a:t>
            </a:r>
          </a:p>
          <a:p>
            <a:r>
              <a:t>源盘保护：从接入开始降低误写风险</a:t>
            </a:r>
          </a:p>
          <a:p>
            <a:r>
              <a:t>以物理隔离为基础，叠加软件只读、写入确认、校验记录和证据留痕。</a:t>
            </a:r>
          </a:p>
          <a:p/>
          <a:p/>
          <a:p>
            <a:r>
              <a:t>01</a:t>
            </a:r>
          </a:p>
          <a:p>
            <a:r>
              <a:t>源介质</a:t>
            </a:r>
          </a:p>
          <a:p>
            <a:r>
              <a:t>物理盘/镜像</a:t>
            </a:r>
          </a:p>
          <a:p/>
          <a:p/>
          <a:p>
            <a:r>
              <a:t>02</a:t>
            </a:r>
          </a:p>
          <a:p>
            <a:r>
              <a:t>只读接入</a:t>
            </a:r>
          </a:p>
          <a:p>
            <a:r>
              <a:t>硬件隔离</a:t>
            </a:r>
          </a:p>
          <a:p/>
          <a:p/>
          <a:p>
            <a:r>
              <a:t>03</a:t>
            </a:r>
          </a:p>
          <a:p>
            <a:r>
              <a:t>故障预检</a:t>
            </a:r>
          </a:p>
          <a:p>
            <a:r>
              <a:t>容量/坏区</a:t>
            </a:r>
          </a:p>
          <a:p/>
          <a:p/>
          <a:p>
            <a:r>
              <a:t>04</a:t>
            </a:r>
          </a:p>
          <a:p>
            <a:r>
              <a:t>容错镜像</a:t>
            </a:r>
          </a:p>
          <a:p>
            <a:r>
              <a:t>重试/跳过</a:t>
            </a:r>
          </a:p>
          <a:p/>
          <a:p/>
          <a:p>
            <a:r>
              <a:t>05</a:t>
            </a:r>
          </a:p>
          <a:p>
            <a:r>
              <a:t>同步校验</a:t>
            </a:r>
          </a:p>
          <a:p>
            <a:r>
              <a:t>MD5/SHA</a:t>
            </a:r>
          </a:p>
          <a:p/>
          <a:p/>
          <a:p>
            <a:r>
              <a:t>06</a:t>
            </a:r>
          </a:p>
          <a:p>
            <a:r>
              <a:t>分析输出</a:t>
            </a:r>
          </a:p>
          <a:p>
            <a:r>
              <a:t>恢复/报告</a:t>
            </a:r>
          </a:p>
          <a:p/>
          <a:p/>
          <a:p>
            <a:r>
              <a:t>RO</a:t>
            </a:r>
          </a:p>
          <a:p>
            <a:r>
              <a:t>只读与读写物理隔离</a:t>
            </a:r>
          </a:p>
          <a:p/>
          <a:p>
            <a:r>
              <a:t>3只读 + 6读写SAS/SATA盘位</a:t>
            </a:r>
          </a:p>
          <a:p/>
          <a:p>
            <a:r>
              <a:t>NVMe只读与读写双通道</a:t>
            </a:r>
          </a:p>
          <a:p/>
          <a:p>
            <a:r>
              <a:t>源盘自动排除与目标容量校验</a:t>
            </a:r>
          </a:p>
          <a:p/>
          <a:p/>
          <a:p>
            <a:r>
              <a:t>SCSI</a:t>
            </a:r>
          </a:p>
          <a:p>
            <a:r>
              <a:t>企业级非标扇区直通</a:t>
            </a:r>
          </a:p>
          <a:p/>
          <a:p>
            <a:r>
              <a:t>支持SCSI READ(16)</a:t>
            </a:r>
          </a:p>
          <a:p/>
          <a:p>
            <a:r>
              <a:t>512/520/528/4112/4160/4224</a:t>
            </a:r>
          </a:p>
          <a:p/>
          <a:p>
            <a:r>
              <a:t>用户数据模式与原始数据模式</a:t>
            </a:r>
          </a:p>
          <a:p/>
          <a:p/>
          <a:p>
            <a:r>
              <a:t>SAFE</a:t>
            </a:r>
          </a:p>
          <a:p>
            <a:r>
              <a:t>取证级安全闭环</a:t>
            </a:r>
          </a:p>
          <a:p/>
          <a:p>
            <a:r>
              <a:t>写入计划预览与强确认短语</a:t>
            </a:r>
          </a:p>
          <a:p/>
          <a:p>
            <a:r>
              <a:t>镜像固定、校验结果记录</a:t>
            </a:r>
          </a:p>
          <a:p/>
          <a:p>
            <a:r>
              <a:t>案件元数据留痕与生命周期回收</a:t>
            </a:r>
          </a:p>
          <a:p>
            <a:r>
              <a:t>硬件只读通道  ·  软件默认只读  ·  写入前强确认  ·  校验与案件留痕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硬件依据：《达思数据恢复专用平台系统国产化塔机DRE-1002宣传彩页.pdf》第4页。</a:t>
            </a:r>
          </a:p>
          <a:p>
            <a:r>
              <a:t>软件依据：《达思全域数据恢复平台系统塔机版DRE-1001新宣传彩页2027.pptx》第6页。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3  ·  S O U R C E  P R O T E C T I O N  &amp;  F O R E N S I C  I M A G I N G</a:t>
            </a:r>
          </a:p>
          <a:p>
            <a:r>
              <a:t>源盘保护 · 取证级镜像</a:t>
            </a:r>
          </a:p>
          <a:p>
            <a:r>
              <a:t>以硬件只读与软件默认只读为基础，叠加写入计划预览、强确认短语、镜像校验和案件留痕，在采集、恢复</a:t>
            </a:r>
          </a:p>
          <a:p>
            <a:r>
              <a:t>与协同分析全过程降低误写风险。</a:t>
            </a:r>
          </a:p>
          <a:p>
            <a:r>
              <a:t>源盘只读与取证接口</a:t>
            </a:r>
          </a:p>
          <a:p>
            <a:r>
              <a:t>SATA/SAS 只读接口、U.2 只读读卡</a:t>
            </a:r>
          </a:p>
          <a:p>
            <a:r>
              <a:t>器及国产 5416 只读卡可按项目配</a:t>
            </a:r>
          </a:p>
          <a:p>
            <a:r>
              <a:t>置，实现源盘保护、预检分析与恢复</a:t>
            </a:r>
          </a:p>
          <a:p>
            <a:r>
              <a:t>作业分离。</a:t>
            </a:r>
          </a:p>
          <a:p>
            <a:r>
              <a:t>默认只读 · 源盘保护 · 目标容量校验</a:t>
            </a:r>
          </a:p>
          <a:p>
            <a:r>
              <a:t>· 写入计划预览 · 强确认短语</a:t>
            </a:r>
          </a:p>
          <a:p>
            <a:r>
              <a:t>企业级非标扇区直通</a:t>
            </a:r>
          </a:p>
          <a:p>
            <a:r>
              <a:t>支持 SCSI 直通与先进的扇区级数据</a:t>
            </a:r>
          </a:p>
          <a:p>
            <a:r>
              <a:t>处理，面向服务器盘、企业级 SAS</a:t>
            </a:r>
          </a:p>
          <a:p>
            <a:r>
              <a:t>介质和非标扇区故障盘稳定采集。</a:t>
            </a:r>
          </a:p>
          <a:p>
            <a:r>
              <a:t>512 · 520 · 528 · 4112 · 4160 ·</a:t>
            </a:r>
          </a:p>
          <a:p>
            <a:r>
              <a:t>4224 字节扇区</a:t>
            </a:r>
          </a:p>
          <a:p>
            <a:r>
              <a:t>容错镜像与证据保全</a:t>
            </a:r>
          </a:p>
          <a:p>
            <a:r>
              <a:t>支持整盘、分区、自定义扇区区域、</a:t>
            </a:r>
          </a:p>
          <a:p>
            <a:r>
              <a:t>镜像文件与物理盘克隆；支持坏扇区</a:t>
            </a:r>
          </a:p>
          <a:p>
            <a:r>
              <a:t>重试、智能跳过、暂停/续传和 MD5</a:t>
            </a:r>
          </a:p>
          <a:p>
            <a:r>
              <a:t>同步校验。</a:t>
            </a:r>
          </a:p>
          <a:p>
            <a:r>
              <a:t>镜像固定 · 校验记录 · 作业过程记录</a:t>
            </a:r>
          </a:p>
          <a:p>
            <a:r>
              <a:t>· 案件元数据留痕</a:t>
            </a:r>
          </a:p>
          <a:p>
            <a:r>
              <a:t>三重防误写机制</a:t>
            </a:r>
          </a:p>
          <a:p>
            <a:r>
              <a:t>硬件只读通道</a:t>
            </a:r>
          </a:p>
          <a:p>
            <a:r>
              <a:t>软件默认只读</a:t>
            </a:r>
          </a:p>
          <a:p>
            <a:r>
              <a:t>写入计划预览</a:t>
            </a:r>
          </a:p>
          <a:p>
            <a:r>
              <a:t>强确认短语</a:t>
            </a:r>
          </a:p>
          <a:p>
            <a:r>
              <a:t>双向绑定校验</a:t>
            </a:r>
          </a:p>
          <a:p>
            <a:r>
              <a:t>自动生命周期回收</a:t>
            </a:r>
          </a:p>
          <a:p>
            <a:r>
              <a:t>达思凯瑞技术（北京）有限公司  ·  www.dstfix.com  ·  400-700-0017</a:t>
            </a:r>
          </a:p>
          <a:p>
            <a:r>
              <a:t>04 / 08</a:t>
            </a:r>
          </a:p>
          <a:p>
            <a:r>
              <a:t>多介质接入</a:t>
            </a:r>
          </a:p>
          <a:p>
            <a:r>
              <a:t>SATA / SAS / U.2 存储卡 / 镜</a:t>
            </a:r>
          </a:p>
          <a:p>
            <a:r>
              <a:t>像</a:t>
            </a:r>
          </a:p>
          <a:p>
            <a:r>
              <a:t>默认只读</a:t>
            </a:r>
          </a:p>
          <a:p>
            <a:r>
              <a:t>硬件隔离 软件门禁</a:t>
            </a:r>
          </a:p>
          <a:p>
            <a:r>
              <a:t>故障预检</a:t>
            </a:r>
          </a:p>
          <a:p>
            <a:r>
              <a:t>容量校验 坏扇区评估</a:t>
            </a:r>
          </a:p>
          <a:p>
            <a:r>
              <a:t>容错镜像</a:t>
            </a:r>
          </a:p>
          <a:p>
            <a:r>
              <a:t>重试 / 跳过 断点续传</a:t>
            </a:r>
          </a:p>
          <a:p>
            <a:r>
              <a:t>同步校验</a:t>
            </a:r>
          </a:p>
          <a:p>
            <a:r>
              <a:t>MD5 记录 案件元数据</a:t>
            </a:r>
          </a:p>
          <a:p>
            <a:r>
              <a:t>分析输出</a:t>
            </a:r>
          </a:p>
          <a:p>
            <a:r>
              <a:t>恢复 / 映射 跨工具分析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/>
          <a:p>
            <a:r>
              <a:t>取证级镜像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06</a:t>
            </a:r>
          </a:p>
          <a:p>
            <a:r>
              <a:t>故障盘镜像、物理克隆与完整性验证</a:t>
            </a:r>
          </a:p>
          <a:p>
            <a:r>
              <a:t>坚持“先镜像、后恢复”，在保护源介质的前提下建立可校验、可重复分析的数据副本。</a:t>
            </a:r>
          </a:p>
          <a:p/>
          <a:p/>
          <a:p>
            <a:r>
              <a:t>SRC</a:t>
            </a:r>
          </a:p>
          <a:p>
            <a:r>
              <a:t>镜像源对象</a:t>
            </a:r>
          </a:p>
          <a:p/>
          <a:p>
            <a:r>
              <a:t>整盘、单分区、自定义LBA区间</a:t>
            </a:r>
          </a:p>
          <a:p/>
          <a:p>
            <a:r>
              <a:t>镜像文件再次采集</a:t>
            </a:r>
          </a:p>
          <a:p/>
          <a:p>
            <a:r>
              <a:t>物理盘直接克隆</a:t>
            </a:r>
          </a:p>
          <a:p/>
          <a:p/>
          <a:p>
            <a:r>
              <a:t>OUT</a:t>
            </a:r>
          </a:p>
          <a:p>
            <a:r>
              <a:t>镜像输出</a:t>
            </a:r>
          </a:p>
          <a:p/>
          <a:p>
            <a:r>
              <a:t>Raw / IMG / DD / BIN</a:t>
            </a:r>
          </a:p>
          <a:p/>
          <a:p>
            <a:r>
              <a:t>动态VHDX稀疏输出</a:t>
            </a:r>
          </a:p>
          <a:p/>
          <a:p>
            <a:r>
              <a:t>目标盘安全预检与强确认</a:t>
            </a:r>
          </a:p>
          <a:p/>
          <a:p/>
          <a:p>
            <a:r>
              <a:t>ERR</a:t>
            </a:r>
          </a:p>
          <a:p>
            <a:r>
              <a:t>故障容错</a:t>
            </a:r>
          </a:p>
          <a:p/>
          <a:p>
            <a:r>
              <a:t>坏扇区自动重试与跳过</a:t>
            </a:r>
          </a:p>
          <a:p/>
          <a:p>
            <a:r>
              <a:t>暂停 / 继续 / 中止</a:t>
            </a:r>
          </a:p>
          <a:p/>
          <a:p>
            <a:r>
              <a:t>速度、进度与错误区域展示</a:t>
            </a:r>
          </a:p>
          <a:p/>
          <a:p>
            <a:r>
              <a:t>读取</a:t>
            </a:r>
          </a:p>
          <a:p>
            <a:r>
              <a:t>源盘/区间</a:t>
            </a:r>
          </a:p>
          <a:p/>
          <a:p/>
          <a:p>
            <a:r>
              <a:t>容错</a:t>
            </a:r>
          </a:p>
          <a:p>
            <a:r>
              <a:t>坏区处理</a:t>
            </a:r>
          </a:p>
          <a:p/>
          <a:p/>
          <a:p>
            <a:r>
              <a:t>写入</a:t>
            </a:r>
          </a:p>
          <a:p>
            <a:r>
              <a:t>Raw/VHDX</a:t>
            </a:r>
          </a:p>
          <a:p/>
          <a:p/>
          <a:p>
            <a:r>
              <a:t>校验</a:t>
            </a:r>
          </a:p>
          <a:p>
            <a:r>
              <a:t>MD5/SHA256</a:t>
            </a:r>
          </a:p>
          <a:p/>
          <a:p/>
          <a:p>
            <a:r>
              <a:t>复核</a:t>
            </a:r>
          </a:p>
          <a:p>
            <a:r>
              <a:t>写后读回</a:t>
            </a:r>
          </a:p>
          <a:p/>
          <a:p>
            <a:r>
              <a:t>非标准扇区可保持原样，也可转换为标准512/4096字节扇区；企业级硬盘镜像可按真实几何继续分析。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软件依据：《达思全域数据恢复平台系统塔机版DRE-1001新宣传彩页2027.pptx》第7页。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Fusion平台概览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07</a:t>
            </a:r>
          </a:p>
          <a:p>
            <a:r>
              <a:t>D-Recovery Fusion是什么？</a:t>
            </a:r>
          </a:p>
          <a:p>
            <a:r>
              <a:t>达思科技基于20年数据恢复实践自主研发的新一代企业级数据恢复与存储重构平台。</a:t>
            </a:r>
          </a:p>
          <a:p/>
          <a:p/>
          <a:p/>
          <a:p>
            <a:r>
              <a:t>DF</a:t>
            </a:r>
          </a:p>
          <a:p>
            <a:r>
              <a:t>统一数据源 · 分层递进</a:t>
            </a:r>
          </a:p>
          <a:p>
            <a:r>
              <a:t>将物理磁盘、镜像文件、RAID、NAS、存储池、加密卷、虚拟化环境和企业级存储纳入一套恢复体系，从底层重构到文件系统解析、校验和交付形成完整闭环。</a:t>
            </a:r>
          </a:p>
          <a:p/>
          <a:p>
            <a:r>
              <a:t>20+</a:t>
            </a:r>
          </a:p>
          <a:p>
            <a:r>
              <a:t>文件系统</a:t>
            </a:r>
          </a:p>
          <a:p/>
          <a:p>
            <a:r>
              <a:t>348</a:t>
            </a:r>
          </a:p>
          <a:p>
            <a:r>
              <a:t>文件类型</a:t>
            </a:r>
          </a:p>
          <a:p/>
          <a:p>
            <a:r>
              <a:t>18</a:t>
            </a:r>
          </a:p>
          <a:p>
            <a:r>
              <a:t>RAID模式</a:t>
            </a:r>
          </a:p>
          <a:p/>
          <a:p>
            <a:r>
              <a:t>4类</a:t>
            </a:r>
          </a:p>
          <a:p>
            <a:r>
              <a:t>企业存储</a:t>
            </a:r>
          </a:p>
          <a:p/>
          <a:p>
            <a:r>
              <a:t>数据源层</a:t>
            </a:r>
          </a:p>
          <a:p>
            <a:r>
              <a:t>物理盘/镜像</a:t>
            </a:r>
          </a:p>
          <a:p/>
          <a:p/>
          <a:p>
            <a:r>
              <a:t>存储重构层</a:t>
            </a:r>
          </a:p>
          <a:p>
            <a:r>
              <a:t>RAID/NAS/存储池</a:t>
            </a:r>
          </a:p>
          <a:p/>
          <a:p/>
          <a:p>
            <a:r>
              <a:t>分区与卷层</a:t>
            </a:r>
          </a:p>
          <a:p>
            <a:r>
              <a:t>GPT/MBR/LVM</a:t>
            </a:r>
          </a:p>
          <a:p/>
          <a:p/>
          <a:p>
            <a:r>
              <a:t>文件系统层</a:t>
            </a:r>
          </a:p>
          <a:p>
            <a:r>
              <a:t>20+独立引擎</a:t>
            </a:r>
          </a:p>
          <a:p/>
          <a:p/>
          <a:p>
            <a:r>
              <a:t>恢复输出层</a:t>
            </a:r>
          </a:p>
          <a:p>
            <a:r>
              <a:t>导出/校验/报告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软件依据：《达思全域数据恢复平台系统塔机版DRE-1001新宣传彩页2027.pptx》第8页。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技术发展历程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08</a:t>
            </a:r>
          </a:p>
          <a:p>
            <a:r>
              <a:t>二十年专注，凝聚新一代数据恢复平台</a:t>
            </a:r>
          </a:p>
          <a:p>
            <a:r>
              <a:t>从专业数据恢复软件、数据库修复和保密检查，到企业级存储重构与职业教育。</a:t>
            </a:r>
          </a:p>
          <a:p/>
          <a:p/>
          <a:p>
            <a:r>
              <a:t>2007</a:t>
            </a:r>
          </a:p>
          <a:p/>
          <a:p>
            <a:r>
              <a:t>达思科技成立</a:t>
            </a:r>
          </a:p>
          <a:p>
            <a:r>
              <a:t>开启专业数据恢复技术研发与服务</a:t>
            </a:r>
          </a:p>
          <a:p/>
          <a:p/>
          <a:p>
            <a:r>
              <a:t>2008</a:t>
            </a:r>
          </a:p>
          <a:p/>
          <a:p>
            <a:r>
              <a:t>数据恢复软件标准版</a:t>
            </a:r>
          </a:p>
          <a:p>
            <a:r>
              <a:t>建立专业数据恢复软件体系</a:t>
            </a:r>
          </a:p>
          <a:p/>
          <a:p/>
          <a:p>
            <a:r>
              <a:t>2012</a:t>
            </a:r>
          </a:p>
          <a:p/>
          <a:p>
            <a:r>
              <a:t>SQL数据库修复软件</a:t>
            </a:r>
          </a:p>
          <a:p>
            <a:r>
              <a:t>面向数据库损坏与勒索破坏</a:t>
            </a:r>
          </a:p>
          <a:p/>
          <a:p/>
          <a:p>
            <a:r>
              <a:t>2018</a:t>
            </a:r>
          </a:p>
          <a:p/>
          <a:p>
            <a:r>
              <a:t>数码复印机保密检查</a:t>
            </a:r>
          </a:p>
          <a:p>
            <a:r>
              <a:t>服务政府与涉密数据安全</a:t>
            </a:r>
          </a:p>
          <a:p/>
          <a:p/>
          <a:p>
            <a:r>
              <a:t>2026</a:t>
            </a:r>
          </a:p>
          <a:p/>
          <a:p>
            <a:r>
              <a:t>D-Recovery Fusion</a:t>
            </a:r>
          </a:p>
          <a:p>
            <a:r>
              <a:t>企业级复杂存储恢复平台</a:t>
            </a:r>
          </a:p>
          <a:p/>
          <a:p/>
          <a:p>
            <a:r>
              <a:t>2027</a:t>
            </a:r>
          </a:p>
          <a:p/>
          <a:p>
            <a:r>
              <a:t>职业教育系统</a:t>
            </a:r>
          </a:p>
          <a:p>
            <a:r>
              <a:t>赋能数据恢复人才培养</a:t>
            </a:r>
          </a:p>
          <a:p/>
          <a:p/>
          <a:p>
            <a:r>
              <a:t>20年真实案例与核心技术积累，最终凝聚为D-Recovery Fusion与DRE-1001软硬件一体化平台。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软件依据：《达思全域数据恢复平台系统塔机版DRE-1001新宣传彩页2027.pptx》第9页。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总体架构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09</a:t>
            </a:r>
          </a:p>
          <a:p>
            <a:r>
              <a:t>一切皆数据源：重组结果可以继续向上分析</a:t>
            </a:r>
          </a:p>
          <a:p>
            <a:r>
              <a:t>每一层输出都可作为下一层输入，复杂嵌套恢复不需要反复导出TB/PB级中间文件。</a:t>
            </a:r>
          </a:p>
          <a:p/>
          <a:p/>
          <a:p>
            <a:r>
              <a:t>01</a:t>
            </a:r>
          </a:p>
          <a:p>
            <a:r>
              <a:t>数据源层</a:t>
            </a:r>
          </a:p>
          <a:p>
            <a:r>
              <a:t>物理磁盘、分区、镜像文件、虚拟磁盘</a:t>
            </a:r>
          </a:p>
          <a:p/>
          <a:p/>
          <a:p>
            <a:r>
              <a:t>02</a:t>
            </a:r>
          </a:p>
          <a:p>
            <a:r>
              <a:t>存储重构层</a:t>
            </a:r>
          </a:p>
          <a:p>
            <a:r>
              <a:t>RAID、NAS、存储池、企业存储、加密卷</a:t>
            </a:r>
          </a:p>
          <a:p/>
          <a:p/>
          <a:p>
            <a:r>
              <a:t>03</a:t>
            </a:r>
          </a:p>
          <a:p>
            <a:r>
              <a:t>分区与卷层</a:t>
            </a:r>
          </a:p>
          <a:p>
            <a:r>
              <a:t>GPT、MBR、LVM、LDM等</a:t>
            </a:r>
          </a:p>
          <a:p/>
          <a:p/>
          <a:p>
            <a:r>
              <a:t>04</a:t>
            </a:r>
          </a:p>
          <a:p>
            <a:r>
              <a:t>文件系统层</a:t>
            </a:r>
          </a:p>
          <a:p>
            <a:r>
              <a:t>20+独立解析引擎</a:t>
            </a:r>
          </a:p>
          <a:p/>
          <a:p/>
          <a:p>
            <a:r>
              <a:t>05</a:t>
            </a:r>
          </a:p>
          <a:p>
            <a:r>
              <a:t>恢复输出层</a:t>
            </a:r>
          </a:p>
          <a:p>
            <a:r>
              <a:t>文件导出、哈希校验、清单与报告</a:t>
            </a:r>
          </a:p>
          <a:p/>
          <a:p/>
          <a:p>
            <a:r>
              <a:t>LINK</a:t>
            </a:r>
          </a:p>
          <a:p>
            <a:r>
              <a:t>典型嵌套恢复链路</a:t>
            </a:r>
          </a:p>
          <a:p/>
          <a:p>
            <a:r>
              <a:t>IBM V7000成员盘</a:t>
            </a:r>
          </a:p>
          <a:p/>
          <a:p>
            <a:r>
              <a:t>重构企业存储LUN</a:t>
            </a:r>
          </a:p>
          <a:p/>
          <a:p>
            <a:r>
              <a:t>识别VMFS文件系统</a:t>
            </a:r>
          </a:p>
          <a:p/>
          <a:p>
            <a:r>
              <a:t>加载VMDK虚拟磁盘</a:t>
            </a:r>
          </a:p>
          <a:p/>
          <a:p>
            <a:r>
              <a:t>解析NTFS并提取用户文件</a:t>
            </a:r>
          </a:p>
          <a:p/>
          <a:p>
            <a:r>
              <a:t>成员盘</a:t>
            </a:r>
          </a:p>
          <a:p>
            <a:r>
              <a:t>IBM V7000</a:t>
            </a:r>
          </a:p>
          <a:p/>
          <a:p/>
          <a:p>
            <a:r>
              <a:t>LUN</a:t>
            </a:r>
          </a:p>
          <a:p>
            <a:r>
              <a:t>存储映射</a:t>
            </a:r>
          </a:p>
          <a:p/>
          <a:p/>
          <a:p>
            <a:r>
              <a:t>VMFS</a:t>
            </a:r>
          </a:p>
          <a:p>
            <a:r>
              <a:t>虚拟化卷</a:t>
            </a:r>
          </a:p>
          <a:p/>
          <a:p/>
          <a:p>
            <a:r>
              <a:t>VMDK</a:t>
            </a:r>
          </a:p>
          <a:p>
            <a:r>
              <a:t>虚拟磁盘</a:t>
            </a:r>
          </a:p>
          <a:p/>
          <a:p/>
          <a:p>
            <a:r>
              <a:t>NTFS</a:t>
            </a:r>
          </a:p>
          <a:p>
            <a:r>
              <a:t>用户数据</a:t>
            </a:r>
          </a:p>
          <a:p>
            <a:r>
              <a:t>同一平台内完成整条恢复链路，减少工具切换、重复扫描和中间镜像落地。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软件依据：《达思全域数据恢复平台系统塔机版DRE-1001新宣传彩页2027.pptx》第10页。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恢复策略与引擎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10</a:t>
            </a:r>
          </a:p>
          <a:p>
            <a:r>
              <a:t>三级恢复策略 · 双引擎协同</a:t>
            </a:r>
          </a:p>
          <a:p>
            <a:r>
              <a:t>从快速目录浏览到全量深度扫描，再到348种文件类型签名雕刻，按损坏程度逐级兜底。</a:t>
            </a:r>
          </a:p>
          <a:p/>
          <a:p/>
          <a:p/>
          <a:p>
            <a:r>
              <a:t>L</a:t>
            </a:r>
          </a:p>
          <a:p>
            <a:r>
              <a:t>01 懒加载浏览</a:t>
            </a:r>
          </a:p>
          <a:p/>
          <a:p>
            <a:r>
              <a:t>元数据结构基本完整</a:t>
            </a:r>
          </a:p>
          <a:p/>
          <a:p>
            <a:r>
              <a:t>打开分区即显示目录树</a:t>
            </a:r>
          </a:p>
          <a:p/>
          <a:p>
            <a:r>
              <a:t>无需全盘扫描，秒级确认</a:t>
            </a:r>
          </a:p>
          <a:p/>
          <a:p/>
          <a:p/>
          <a:p>
            <a:r>
              <a:t>D</a:t>
            </a:r>
          </a:p>
          <a:p>
            <a:r>
              <a:t>02 全量深度扫描</a:t>
            </a:r>
          </a:p>
          <a:p/>
          <a:p>
            <a:r>
              <a:t>目录结构损坏或文件被删除</a:t>
            </a:r>
          </a:p>
          <a:p/>
          <a:p>
            <a:r>
              <a:t>扫描MFT、inode与日志残留</a:t>
            </a:r>
          </a:p>
          <a:p/>
          <a:p>
            <a:r>
              <a:t>重建目录关系与可恢复清单</a:t>
            </a:r>
          </a:p>
          <a:p/>
          <a:p/>
          <a:p/>
          <a:p>
            <a:r>
              <a:t>C</a:t>
            </a:r>
          </a:p>
          <a:p>
            <a:r>
              <a:t>03 签名雕刻恢复</a:t>
            </a:r>
          </a:p>
          <a:p/>
          <a:p>
            <a:r>
              <a:t>文件系统严重损坏或未知</a:t>
            </a:r>
          </a:p>
          <a:p/>
          <a:p>
            <a:r>
              <a:t>不依赖原目录结构</a:t>
            </a:r>
          </a:p>
          <a:p/>
          <a:p>
            <a:r>
              <a:t>按348种类型特征从扇区识别</a:t>
            </a:r>
          </a:p>
          <a:p/>
          <a:p/>
          <a:p>
            <a:r>
              <a:t>CORE</a:t>
            </a:r>
          </a:p>
          <a:p>
            <a:r>
              <a:t>自研深度引擎</a:t>
            </a:r>
          </a:p>
          <a:p>
            <a:r>
              <a:t>20+个独立文件系统扫描器，负责深度解析、删除恢复、目录树重建、预览与批量提取。</a:t>
            </a:r>
          </a:p>
          <a:p/>
          <a:p/>
          <a:p>
            <a:r>
              <a:t>348</a:t>
            </a:r>
          </a:p>
          <a:p>
            <a:r>
              <a:t>TestDisk / PhotoRec技术基座</a:t>
            </a:r>
          </a:p>
          <a:p>
            <a:r>
              <a:t>提供分区表识别兜底、统一磁盘抽象，以及348种文件类型签名模块。</a:t>
            </a:r>
          </a:p>
          <a:p>
            <a:r>
              <a:t>两套引擎通过C++适配层统一接入Qt界面，形成一致的数据源、目录树和恢复输出体验。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软件依据：《达思全域数据恢复平台系统塔机版DRE-1001新宣传彩页2027.pptx》第11页。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分区与卷恢复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11</a:t>
            </a:r>
          </a:p>
          <a:p>
            <a:r>
              <a:t>分区、卷管理与历史卷重建</a:t>
            </a:r>
          </a:p>
          <a:p>
            <a:r>
              <a:t>处理分区误删、分区表损坏、GPT/MBR互转失败、Ghost误操作和分区变RAW等场景。</a:t>
            </a:r>
          </a:p>
          <a:p/>
          <a:p/>
          <a:p>
            <a:r>
              <a:t>PT</a:t>
            </a:r>
          </a:p>
          <a:p>
            <a:r>
              <a:t>多种分区与卷管理</a:t>
            </a:r>
          </a:p>
          <a:p/>
          <a:p>
            <a:r>
              <a:t>MBR、GPT、APM、Sun、Xbox、Humax</a:t>
            </a:r>
          </a:p>
          <a:p/>
          <a:p>
            <a:r>
              <a:t>LDM、LVM/LVM2、BSD Disklabel、AIX LVM</a:t>
            </a:r>
          </a:p>
          <a:p/>
          <a:p/>
          <a:p>
            <a:r>
              <a:t>ARB</a:t>
            </a:r>
          </a:p>
          <a:p>
            <a:r>
              <a:t>GPT / MBR仲裁</a:t>
            </a:r>
          </a:p>
          <a:p/>
          <a:p>
            <a:r>
              <a:t>主GPT损坏时比对备份GPT与残留MBR</a:t>
            </a:r>
          </a:p>
          <a:p/>
          <a:p>
            <a:r>
              <a:t>保留残留分区候选供工程师选择</a:t>
            </a:r>
          </a:p>
          <a:p/>
          <a:p/>
          <a:p>
            <a:r>
              <a:t>HIS</a:t>
            </a:r>
          </a:p>
          <a:p>
            <a:r>
              <a:t>分层历史卷搜索</a:t>
            </a:r>
          </a:p>
          <a:p/>
          <a:p>
            <a:r>
              <a:t>按签名有界重建</a:t>
            </a:r>
          </a:p>
          <a:p/>
          <a:p>
            <a:r>
              <a:t>未分配空间探测历史卷</a:t>
            </a:r>
          </a:p>
          <a:p/>
          <a:p>
            <a:r>
              <a:t>从盘头/盘尾反推整盘历史卷</a:t>
            </a:r>
          </a:p>
          <a:p/>
          <a:p/>
          <a:p>
            <a:r>
              <a:t>RAW</a:t>
            </a:r>
          </a:p>
          <a:p>
            <a:r>
              <a:t>裸文件系统检测</a:t>
            </a:r>
          </a:p>
          <a:p/>
          <a:p>
            <a:r>
              <a:t>40+文件系统特征</a:t>
            </a:r>
          </a:p>
          <a:p/>
          <a:p>
            <a:r>
              <a:t>无分区表的RAID/LVM虚拟盘可直接识别</a:t>
            </a:r>
          </a:p>
          <a:p/>
          <a:p>
            <a:r>
              <a:t>磁盘/镜像</a:t>
            </a:r>
          </a:p>
          <a:p>
            <a:r>
              <a:t>统一数据源</a:t>
            </a:r>
          </a:p>
          <a:p/>
          <a:p/>
          <a:p>
            <a:r>
              <a:t>分区表识别</a:t>
            </a:r>
          </a:p>
          <a:p>
            <a:r>
              <a:t>GPT/MBR/APM</a:t>
            </a:r>
          </a:p>
          <a:p/>
          <a:p/>
          <a:p>
            <a:r>
              <a:t>证据仲裁</a:t>
            </a:r>
          </a:p>
          <a:p>
            <a:r>
              <a:t>主表/备份/残留</a:t>
            </a:r>
          </a:p>
          <a:p/>
          <a:p/>
          <a:p>
            <a:r>
              <a:t>历史卷重建</a:t>
            </a:r>
          </a:p>
          <a:p>
            <a:r>
              <a:t>签名/空洞/盘尾</a:t>
            </a:r>
          </a:p>
          <a:p/>
          <a:p/>
          <a:p>
            <a:r>
              <a:t>文件系统恢复</a:t>
            </a:r>
          </a:p>
          <a:p>
            <a:r>
              <a:t>目录与文件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软件依据：《达思全域数据恢复平台系统塔机版DRE-1001新宣传彩页2027.pptx》第12页。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文件系统恢复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12</a:t>
            </a:r>
          </a:p>
          <a:p>
            <a:r>
              <a:t>20+独立文件系统引擎：覆盖六大技术生态</a:t>
            </a:r>
          </a:p>
          <a:p>
            <a:r>
              <a:t>不仅识别格式，还提供目录树浏览、文件预览、深度扫描、删除恢复与批量提取。</a:t>
            </a:r>
          </a:p>
          <a:p/>
          <a:p/>
          <a:p>
            <a:r>
              <a:t>WIN</a:t>
            </a:r>
          </a:p>
          <a:p>
            <a:r>
              <a:t>Windows</a:t>
            </a:r>
          </a:p>
          <a:p>
            <a:r>
              <a:t>NTFS · ReFS</a:t>
            </a:r>
          </a:p>
          <a:p>
            <a:r>
              <a:t>FAT12/16/32 · exFAT</a:t>
            </a:r>
          </a:p>
          <a:p/>
          <a:p/>
          <a:p>
            <a:r>
              <a:t>LNX</a:t>
            </a:r>
          </a:p>
          <a:p>
            <a:r>
              <a:t>Linux</a:t>
            </a:r>
          </a:p>
          <a:p>
            <a:r>
              <a:t>Ext2/3/4 · XFS · Btrfs</a:t>
            </a:r>
          </a:p>
          <a:p>
            <a:r>
              <a:t>ZFS · JFS · F2FS · ReiserFS</a:t>
            </a:r>
          </a:p>
          <a:p/>
          <a:p/>
          <a:p>
            <a:r>
              <a:t>MAC</a:t>
            </a:r>
          </a:p>
          <a:p>
            <a:r>
              <a:t>macOS</a:t>
            </a:r>
          </a:p>
          <a:p>
            <a:r>
              <a:t>APFS · HFS/HFS+</a:t>
            </a:r>
          </a:p>
          <a:p>
            <a:r>
              <a:t>APFS快照与FileVault</a:t>
            </a:r>
          </a:p>
          <a:p/>
          <a:p/>
          <a:p>
            <a:r>
              <a:t>UNX</a:t>
            </a:r>
          </a:p>
          <a:p>
            <a:r>
              <a:t>Unix / BSD</a:t>
            </a:r>
          </a:p>
          <a:p>
            <a:r>
              <a:t>UFS/UFS2 · AIX JFS1/JFS2</a:t>
            </a:r>
          </a:p>
          <a:p>
            <a:r>
              <a:t>VxFS 2-7 · 大小端兼容</a:t>
            </a:r>
          </a:p>
          <a:p/>
          <a:p/>
          <a:p>
            <a:r>
              <a:t>VM</a:t>
            </a:r>
          </a:p>
          <a:p>
            <a:r>
              <a:t>虚拟化 / 集群</a:t>
            </a:r>
          </a:p>
          <a:p>
            <a:r>
              <a:t>VMFS5/6 · GFS2 · OCFS1/2</a:t>
            </a:r>
          </a:p>
          <a:p>
            <a:r>
              <a:t>重组虚拟盘继续解析</a:t>
            </a:r>
          </a:p>
          <a:p/>
          <a:p/>
          <a:p>
            <a:r>
              <a:t>ISO</a:t>
            </a:r>
          </a:p>
          <a:p>
            <a:r>
              <a:t>光盘 / 兜底</a:t>
            </a:r>
          </a:p>
          <a:p>
            <a:r>
              <a:t>ISO9660 · UDF</a:t>
            </a:r>
          </a:p>
          <a:p>
            <a:r>
              <a:t>40+裸文件系统特征 · 348签名</a:t>
            </a:r>
          </a:p>
          <a:p/>
          <a:p>
            <a:r>
              <a:t>真正的价值在于：即使文件系统嵌套在RAID、LUN、虚拟磁盘或加密卷中，仍可继续向上解析。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软件依据：《达思全域数据恢复平台系统塔机版DRE-1001新宣传彩页2027.pptx》第13页。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删除与历史数据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13</a:t>
            </a:r>
          </a:p>
          <a:p>
            <a:r>
              <a:t>删除文件与历史数据深度恢复</a:t>
            </a:r>
          </a:p>
          <a:p>
            <a:r>
              <a:t>针对不同文件系统的元数据、日志、索引与写时复制特性，提供差异化恢复路径。</a:t>
            </a:r>
          </a:p>
          <a:p/>
          <a:p/>
          <a:p>
            <a:r>
              <a:t>NTFS</a:t>
            </a:r>
          </a:p>
          <a:p>
            <a:r>
              <a:t>NTFS深度恢复</a:t>
            </a:r>
          </a:p>
          <a:p>
            <a:r>
              <a:t>扫描已释放MFT记录与INDX slack；引导扇区损坏时可从备份引导扇区、MFT、MFT镜像和日志重建。</a:t>
            </a:r>
          </a:p>
          <a:p/>
          <a:p/>
          <a:p>
            <a:r>
              <a:t>FAT</a:t>
            </a:r>
          </a:p>
          <a:p>
            <a:r>
              <a:t>FAT / exFAT</a:t>
            </a:r>
          </a:p>
          <a:p>
            <a:r>
              <a:t>扫描删除目录项、孤儿目录树，并支持重新格式化后的文件系统残骸重建。</a:t>
            </a:r>
          </a:p>
          <a:p/>
          <a:p/>
          <a:p>
            <a:r>
              <a:t>EXT</a:t>
            </a:r>
          </a:p>
          <a:p>
            <a:r>
              <a:t>Ext2/3/4日志取证</a:t>
            </a:r>
          </a:p>
          <a:p>
            <a:r>
              <a:t>分析目录块残留与JBD2日志，将历史元数据副本重建为可浏览的日志历史树。</a:t>
            </a:r>
          </a:p>
          <a:p/>
          <a:p/>
          <a:p>
            <a:r>
              <a:t>XFS</a:t>
            </a:r>
          </a:p>
          <a:p>
            <a:r>
              <a:t>XFS专项恢复</a:t>
            </a:r>
          </a:p>
          <a:p>
            <a:r>
              <a:t>重建删除文件与孤儿文件虚拟目录，并从日志中抢救inode注册导出。</a:t>
            </a:r>
          </a:p>
          <a:p/>
          <a:p/>
          <a:p>
            <a:r>
              <a:t>REFS</a:t>
            </a:r>
          </a:p>
          <a:p>
            <a:r>
              <a:t>ReFS删除记录</a:t>
            </a:r>
          </a:p>
          <a:p>
            <a:r>
              <a:t>从已释放的元数据页中查找删除记录，并在界面中分类标记。</a:t>
            </a:r>
          </a:p>
          <a:p/>
          <a:p/>
          <a:p>
            <a:r>
              <a:t>BTR</a:t>
            </a:r>
          </a:p>
          <a:p>
            <a:r>
              <a:t>Btrfs历史子卷</a:t>
            </a:r>
          </a:p>
          <a:p>
            <a:r>
              <a:t>利用写时复制特性，识别并挂载已删除或孤儿子卷，浏览历史数据。</a:t>
            </a:r>
          </a:p>
          <a:p>
            <a:r>
              <a:t>统一支持保持目录结构、还原时间戳、文件重名策略、逐文件哈希校验和恢复清单输出。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软件依据：《达思全域数据恢复平台系统塔机版DRE-1001新宣传彩页2027.pptx》第14页。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文件签名雕刻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14</a:t>
            </a:r>
          </a:p>
          <a:p>
            <a:r>
              <a:t>348种文件类型签名：文件系统彻底损坏后的兜底能力</a:t>
            </a:r>
          </a:p>
          <a:p>
            <a:r>
              <a:t>办公文档、图像RAW、音视频、数据库、邮件、CAD、医疗科学格式与取证镜像均可按类型扫描。</a:t>
            </a:r>
          </a:p>
          <a:p/>
          <a:p>
            <a:r>
              <a:t>348</a:t>
            </a:r>
          </a:p>
          <a:p>
            <a:r>
              <a:t>文件类型签名模块</a:t>
            </a:r>
          </a:p>
          <a:p>
            <a:r>
              <a:t>不依赖目录结构</a:t>
            </a:r>
          </a:p>
          <a:p>
            <a:r>
              <a:t>直接从底层扇区识别文件</a:t>
            </a:r>
          </a:p>
          <a:p>
            <a:r>
              <a:t>单遍I/O融合结构扫描与签名扫描</a:t>
            </a:r>
          </a:p>
          <a:p>
            <a:r>
              <a:t>命中区域可在扇区地图中查看、定位和重扫</a:t>
            </a:r>
          </a:p>
          <a:p/>
          <a:p/>
          <a:p>
            <a:r>
              <a:t>01</a:t>
            </a:r>
          </a:p>
          <a:p>
            <a:r>
              <a:t>办公与归档</a:t>
            </a:r>
          </a:p>
          <a:p>
            <a:r>
              <a:t>DOCX / XLSX / PDF / ZIP / 7Z</a:t>
            </a:r>
          </a:p>
          <a:p/>
          <a:p/>
          <a:p>
            <a:r>
              <a:t>02</a:t>
            </a:r>
          </a:p>
          <a:p>
            <a:r>
              <a:t>图像与相机RAW</a:t>
            </a:r>
          </a:p>
          <a:p>
            <a:r>
              <a:t>JPG / PNG / PSD / CR2 / NEF</a:t>
            </a:r>
          </a:p>
          <a:p/>
          <a:p/>
          <a:p>
            <a:r>
              <a:t>03</a:t>
            </a:r>
          </a:p>
          <a:p>
            <a:r>
              <a:t>音视频</a:t>
            </a:r>
          </a:p>
          <a:p>
            <a:r>
              <a:t>MP4 / MOV / AVI / WAV / MP3</a:t>
            </a:r>
          </a:p>
          <a:p/>
          <a:p/>
          <a:p>
            <a:r>
              <a:t>04</a:t>
            </a:r>
          </a:p>
          <a:p>
            <a:r>
              <a:t>数据库与邮件</a:t>
            </a:r>
          </a:p>
          <a:p>
            <a:r>
              <a:t>MDF / IBD / SQLite / PST / EML</a:t>
            </a:r>
          </a:p>
          <a:p/>
          <a:p/>
          <a:p>
            <a:r>
              <a:t>05</a:t>
            </a:r>
          </a:p>
          <a:p>
            <a:r>
              <a:t>工程设计</a:t>
            </a:r>
          </a:p>
          <a:p>
            <a:r>
              <a:t>DWG / 3DS / SKP / CAD项目文件</a:t>
            </a:r>
          </a:p>
          <a:p/>
          <a:p/>
          <a:p>
            <a:r>
              <a:t>06</a:t>
            </a:r>
          </a:p>
          <a:p>
            <a:r>
              <a:t>医疗与科学</a:t>
            </a:r>
          </a:p>
          <a:p>
            <a:r>
              <a:t>DICOM / HDF5 / 专业仪器格式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软件依据：《达思全域数据恢复平台系统塔机版DRE-1001新宣传彩页2027.pptx》第15页。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镜像与虚拟磁盘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15</a:t>
            </a:r>
          </a:p>
          <a:p>
            <a:r>
              <a:t>多格式镜像与虚拟磁盘透明加载</a:t>
            </a:r>
          </a:p>
          <a:p>
            <a:r>
              <a:t>自研块映射解析器完成“逻辑偏移 → 文件偏移”转换，加载后与物理磁盘同等对待。</a:t>
            </a:r>
          </a:p>
          <a:p/>
          <a:p/>
          <a:p>
            <a:r>
              <a:t>01</a:t>
            </a:r>
          </a:p>
          <a:p>
            <a:r>
              <a:t>Raw / DD</a:t>
            </a:r>
          </a:p>
          <a:p>
            <a:r>
              <a:t>IMG · RAW · DD · BIN · DSK</a:t>
            </a:r>
          </a:p>
          <a:p/>
          <a:p/>
          <a:p>
            <a:r>
              <a:t>02</a:t>
            </a:r>
          </a:p>
          <a:p>
            <a:r>
              <a:t>E01 / EWF</a:t>
            </a:r>
          </a:p>
          <a:p>
            <a:r>
              <a:t>Section + Chunk映射，透明解压</a:t>
            </a:r>
          </a:p>
          <a:p/>
          <a:p/>
          <a:p>
            <a:r>
              <a:t>03</a:t>
            </a:r>
          </a:p>
          <a:p>
            <a:r>
              <a:t>VMDK</a:t>
            </a:r>
          </a:p>
          <a:p>
            <a:r>
              <a:t>Sparse与多Extent自动拼接</a:t>
            </a:r>
          </a:p>
          <a:p/>
          <a:p/>
          <a:p>
            <a:r>
              <a:t>04</a:t>
            </a:r>
          </a:p>
          <a:p>
            <a:r>
              <a:t>VHD / VHDX</a:t>
            </a:r>
          </a:p>
          <a:p>
            <a:r>
              <a:t>Fixed / Dynamic / BAT映射</a:t>
            </a:r>
          </a:p>
          <a:p/>
          <a:p/>
          <a:p>
            <a:r>
              <a:t>05</a:t>
            </a:r>
          </a:p>
          <a:p>
            <a:r>
              <a:t>QCOW / QCOW2</a:t>
            </a:r>
          </a:p>
          <a:p>
            <a:r>
              <a:t>v1/v2/v3，L1/L2映射</a:t>
            </a:r>
          </a:p>
          <a:p/>
          <a:p/>
          <a:p>
            <a:r>
              <a:t>06</a:t>
            </a:r>
          </a:p>
          <a:p>
            <a:r>
              <a:t>DMG</a:t>
            </a:r>
          </a:p>
          <a:p>
            <a:r>
              <a:t>UDIF / blkx / zlib透明解压</a:t>
            </a:r>
          </a:p>
          <a:p/>
          <a:p/>
          <a:p>
            <a:r>
              <a:t>07</a:t>
            </a:r>
          </a:p>
          <a:p>
            <a:r>
              <a:t>PHDI / AFF</a:t>
            </a:r>
          </a:p>
          <a:p>
            <a:r>
              <a:t>Parallels与取证容器解析</a:t>
            </a:r>
          </a:p>
          <a:p/>
          <a:p/>
          <a:p>
            <a:r>
              <a:t>08</a:t>
            </a:r>
          </a:p>
          <a:p>
            <a:r>
              <a:t>SMRAW / ODRAW</a:t>
            </a:r>
          </a:p>
          <a:p>
            <a:r>
              <a:t>分卷Raw与专用容器</a:t>
            </a:r>
          </a:p>
          <a:p/>
          <a:p/>
          <a:p>
            <a:r>
              <a:t>AUTO</a:t>
            </a:r>
          </a:p>
          <a:p>
            <a:r>
              <a:t>加载即识别</a:t>
            </a:r>
          </a:p>
          <a:p>
            <a:r>
              <a:t>打开镜像后自动触发RAID、存储池和卷管理元数据检测。</a:t>
            </a:r>
          </a:p>
          <a:p/>
          <a:p/>
          <a:p>
            <a:r>
              <a:t>SEC</a:t>
            </a:r>
          </a:p>
          <a:p>
            <a:r>
              <a:t>原生扇区声明</a:t>
            </a:r>
          </a:p>
          <a:p>
            <a:r>
              <a:t>支持520/528/4112/4160/4224字节企业盘镜像。</a:t>
            </a:r>
          </a:p>
          <a:p/>
          <a:p/>
          <a:p>
            <a:r>
              <a:t>RAID</a:t>
            </a:r>
          </a:p>
          <a:p>
            <a:r>
              <a:t>继续参与重组</a:t>
            </a:r>
          </a:p>
          <a:p>
            <a:r>
              <a:t>镜像可作为RAID、NAS与存储池成员继续分析。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软件依据：《达思全域数据恢复平台系统塔机版DRE-1001新宣传彩页2027.pptx》第16页。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VMware虚拟化恢复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16</a:t>
            </a:r>
          </a:p>
          <a:p>
            <a:r>
              <a:t>VMware快照链按时间点装配恢复</a:t>
            </a:r>
          </a:p>
          <a:p>
            <a:r>
              <a:t>无需原VMware环境，无需合并生成完整大文件，选定历史状态后直接进入分区与文件系统恢复。</a:t>
            </a:r>
          </a:p>
          <a:p/>
          <a:p>
            <a:r>
              <a:t>基础盘</a:t>
            </a:r>
          </a:p>
          <a:p>
            <a:r>
              <a:t>base.vmdk</a:t>
            </a:r>
          </a:p>
          <a:p/>
          <a:p/>
          <a:p>
            <a:r>
              <a:t>增量快照01</a:t>
            </a:r>
          </a:p>
          <a:p>
            <a:r>
              <a:t>-000001</a:t>
            </a:r>
          </a:p>
          <a:p/>
          <a:p/>
          <a:p>
            <a:r>
              <a:t>增量快照02</a:t>
            </a:r>
          </a:p>
          <a:p>
            <a:r>
              <a:t>-000002</a:t>
            </a:r>
          </a:p>
          <a:p/>
          <a:p/>
          <a:p>
            <a:r>
              <a:t>选择时间点</a:t>
            </a:r>
          </a:p>
          <a:p>
            <a:r>
              <a:t>崩溃前/误删前</a:t>
            </a:r>
          </a:p>
          <a:p/>
          <a:p/>
          <a:p>
            <a:r>
              <a:t>只读虚拟盘</a:t>
            </a:r>
          </a:p>
          <a:p>
            <a:r>
              <a:t>直接扫描恢复</a:t>
            </a:r>
          </a:p>
          <a:p/>
          <a:p/>
          <a:p>
            <a:r>
              <a:t>AUTO</a:t>
            </a:r>
          </a:p>
          <a:p>
            <a:r>
              <a:t>自动识别快照链</a:t>
            </a:r>
          </a:p>
          <a:p>
            <a:r>
              <a:t>打开.vmsd、任意增量VMDK或基础盘，自动发现同目录完整快照关系。</a:t>
            </a:r>
          </a:p>
          <a:p/>
          <a:p/>
          <a:p>
            <a:r>
              <a:t>TIME</a:t>
            </a:r>
          </a:p>
          <a:p>
            <a:r>
              <a:t>按时间点选择</a:t>
            </a:r>
          </a:p>
          <a:p>
            <a:r>
              <a:t>展示快照节点、标签和容量，选择需要恢复的历史状态。</a:t>
            </a:r>
          </a:p>
          <a:p/>
          <a:p/>
          <a:p>
            <a:r>
              <a:t>COW</a:t>
            </a:r>
          </a:p>
          <a:p>
            <a:r>
              <a:t>COW叠加装配</a:t>
            </a:r>
          </a:p>
          <a:p>
            <a:r>
              <a:t>按照最新增量优先原则在内存中逐层回溯，不产生新的完整镜像。</a:t>
            </a:r>
          </a:p>
          <a:p/>
          <a:p/>
          <a:p>
            <a:r>
              <a:t>VM</a:t>
            </a:r>
          </a:p>
          <a:p>
            <a:r>
              <a:t>装配即挂载</a:t>
            </a:r>
          </a:p>
          <a:p>
            <a:r>
              <a:t>将选定状态注册为只读虚拟磁盘，直接扫描、浏览和提取。</a:t>
            </a:r>
          </a:p>
          <a:p>
            <a:r>
              <a:t>APFS卷同样支持按快照XID枚举和挂载历史快照，找回指定时间点的文件版本。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软件依据：《达思全域数据恢复平台系统塔机版DRE-1001新宣传彩页2027.pptx》第17页。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结果管理与交付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17</a:t>
            </a:r>
          </a:p>
          <a:p>
            <a:r>
              <a:t>从千万级文件浏览，到校验清单和交互式报告</a:t>
            </a:r>
          </a:p>
          <a:p>
            <a:r>
              <a:t>恢复成功只是第一步，平台还提供筛选、预览、校验、统计与客户远程确认。</a:t>
            </a:r>
          </a:p>
          <a:p/>
          <a:p/>
          <a:p/>
          <a:p>
            <a:r>
              <a:t>TREE</a:t>
            </a:r>
          </a:p>
          <a:p>
            <a:r>
              <a:t>高性能文件树</a:t>
            </a:r>
          </a:p>
          <a:p>
            <a:r>
              <a:t>虚拟化渲染与流式索引，千万级文件规模流畅浏览。</a:t>
            </a:r>
          </a:p>
          <a:p/>
          <a:p/>
          <a:p>
            <a:r>
              <a:t>FIND</a:t>
            </a:r>
          </a:p>
          <a:p>
            <a:r>
              <a:t>组合筛选与导航</a:t>
            </a:r>
          </a:p>
          <a:p>
            <a:r>
              <a:t>通配/正则、扩展名、大小、时间、仅删除文件等组合条件。</a:t>
            </a:r>
          </a:p>
          <a:p/>
          <a:p/>
          <a:p>
            <a:r>
              <a:t>VIEW</a:t>
            </a:r>
          </a:p>
          <a:p>
            <a:r>
              <a:t>多格式预览</a:t>
            </a:r>
          </a:p>
          <a:p>
            <a:r>
              <a:t>图片、文本与Hex转储，支持查找与标记导航。</a:t>
            </a:r>
          </a:p>
          <a:p/>
          <a:p/>
          <a:p>
            <a:r>
              <a:t>HTML</a:t>
            </a:r>
          </a:p>
          <a:p>
            <a:r>
              <a:t>交互式HTML报告</a:t>
            </a:r>
          </a:p>
          <a:p>
            <a:r>
              <a:t>客户可在浏览器中浏览目录、过滤、统计并勾选所需文件。</a:t>
            </a:r>
          </a:p>
          <a:p/>
          <a:p>
            <a:r>
              <a:t>MD5</a:t>
            </a:r>
          </a:p>
          <a:p>
            <a:r>
              <a:t>逐文件校验</a:t>
            </a:r>
          </a:p>
          <a:p/>
          <a:p>
            <a:r>
              <a:t>SHA</a:t>
            </a:r>
          </a:p>
          <a:p>
            <a:r>
              <a:t>1/256/512</a:t>
            </a:r>
          </a:p>
          <a:p/>
          <a:p>
            <a:r>
              <a:t>CSV</a:t>
            </a:r>
          </a:p>
          <a:p>
            <a:r>
              <a:t>恢复清单</a:t>
            </a:r>
          </a:p>
          <a:p/>
          <a:p>
            <a:r>
              <a:t>HTML</a:t>
            </a:r>
          </a:p>
          <a:p>
            <a:r>
              <a:t>交互报告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软件依据：《达思全域数据恢复平台系统塔机版DRE-1001新宣传彩页2027.pptx》第18页。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专业级RAID恢复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18</a:t>
            </a:r>
          </a:p>
          <a:p>
            <a:r>
              <a:t>18种RAID模式：智能重构、缺盘降级与参数推断</a:t>
            </a:r>
          </a:p>
          <a:p>
            <a:r>
              <a:t>面向服务器、NAS、厂商控制器变体与自定义数据布局，重组结果可继续注册为虚拟磁盘。</a:t>
            </a:r>
          </a:p>
          <a:p/>
          <a:p/>
          <a:p/>
          <a:p/>
          <a:p/>
          <a:p/>
          <a:p>
            <a:r>
              <a:t>D1</a:t>
            </a:r>
          </a:p>
          <a:p/>
          <a:p/>
          <a:p/>
          <a:p/>
          <a:p/>
          <a:p/>
          <a:p>
            <a:r>
              <a:t>D2</a:t>
            </a:r>
          </a:p>
          <a:p/>
          <a:p/>
          <a:p/>
          <a:p/>
          <a:p/>
          <a:p/>
          <a:p>
            <a:r>
              <a:t>D3</a:t>
            </a:r>
          </a:p>
          <a:p/>
          <a:p/>
          <a:p/>
          <a:p/>
          <a:p/>
          <a:p/>
          <a:p>
            <a:r>
              <a:t>D4</a:t>
            </a:r>
          </a:p>
          <a:p/>
          <a:p/>
          <a:p/>
          <a:p/>
          <a:p/>
          <a:p/>
          <a:p>
            <a:r>
              <a:t>MISSING</a:t>
            </a:r>
          </a:p>
          <a:p/>
          <a:p/>
          <a:p/>
          <a:p/>
          <a:p/>
          <a:p/>
          <a:p>
            <a:r>
              <a:t>D6</a:t>
            </a:r>
          </a:p>
          <a:p/>
          <a:p/>
          <a:p>
            <a:r>
              <a:t>虚拟RAID</a:t>
            </a:r>
          </a:p>
          <a:p>
            <a:r>
              <a:t>实时校验重建</a:t>
            </a:r>
          </a:p>
          <a:p/>
          <a:p>
            <a:r>
              <a:t>18</a:t>
            </a:r>
          </a:p>
          <a:p>
            <a:r>
              <a:t>RAID模式</a:t>
            </a:r>
          </a:p>
          <a:p/>
          <a:p>
            <a:r>
              <a:t>1盘</a:t>
            </a:r>
          </a:p>
          <a:p>
            <a:r>
              <a:t>RAID5缺失</a:t>
            </a:r>
          </a:p>
          <a:p/>
          <a:p>
            <a:r>
              <a:t>2盘</a:t>
            </a:r>
          </a:p>
          <a:p>
            <a:r>
              <a:t>RAID6缺失</a:t>
            </a:r>
          </a:p>
          <a:p/>
          <a:p>
            <a:r>
              <a:t>JSON</a:t>
            </a:r>
          </a:p>
          <a:p>
            <a:r>
              <a:t>配置复用</a:t>
            </a:r>
          </a:p>
          <a:p/>
          <a:p/>
          <a:p>
            <a:r>
              <a:t>CFG</a:t>
            </a:r>
          </a:p>
          <a:p>
            <a:r>
              <a:t>全参数手动重组</a:t>
            </a:r>
          </a:p>
          <a:p>
            <a:r>
              <a:t>条带大小、盘序、成员范围、校验旋转、延迟校验、P/Q顺序、GF与RS系数。</a:t>
            </a:r>
          </a:p>
          <a:p/>
          <a:p/>
          <a:p>
            <a:r>
              <a:t>VIS</a:t>
            </a:r>
          </a:p>
          <a:p>
            <a:r>
              <a:t>可视化验证</a:t>
            </a:r>
          </a:p>
          <a:p>
            <a:r>
              <a:t>数据块、校验块、镜像块与缺盘列可视化，辅助人工验证盘序。</a:t>
            </a:r>
          </a:p>
          <a:p/>
          <a:p/>
          <a:p>
            <a:r>
              <a:t>GEN</a:t>
            </a:r>
          </a:p>
          <a:p>
            <a:r>
              <a:t>反向重建成员盘</a:t>
            </a:r>
          </a:p>
          <a:p>
            <a:r>
              <a:t>不仅可以降级读取，还可反向生成缺失成员盘的完整镜像。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软件依据：《达思全域数据恢复平台系统塔机版DRE-1001新宣传彩页2027.pptx》第19页。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RAID高级参数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19</a:t>
            </a:r>
          </a:p>
          <a:p>
            <a:r>
              <a:t>RAID全参数与厂商变体复现</a:t>
            </a:r>
          </a:p>
          <a:p>
            <a:r>
              <a:t>当标准参数无法解释数据分布时，工程师可以精确调整寻址、校验和副本布局。</a:t>
            </a:r>
          </a:p>
          <a:p/>
          <a:p/>
          <a:p>
            <a:r>
              <a:t>01</a:t>
            </a:r>
          </a:p>
          <a:p>
            <a:r>
              <a:t>成员与范围</a:t>
            </a:r>
          </a:p>
          <a:p/>
          <a:p>
            <a:r>
              <a:t>盘序拖拽 / 上下移 / 撤销</a:t>
            </a:r>
          </a:p>
          <a:p/>
          <a:p>
            <a:r>
              <a:t>起止扇区、成员范围与数据偏移</a:t>
            </a:r>
          </a:p>
          <a:p/>
          <a:p/>
          <a:p>
            <a:r>
              <a:t>02</a:t>
            </a:r>
          </a:p>
          <a:p>
            <a:r>
              <a:t>条带与布局</a:t>
            </a:r>
          </a:p>
          <a:p/>
          <a:p>
            <a:r>
              <a:t>512B-16MB条带大小</a:t>
            </a:r>
          </a:p>
          <a:p/>
          <a:p>
            <a:r>
              <a:t>左/右对称、非对称、Parity First/Last</a:t>
            </a:r>
          </a:p>
          <a:p/>
          <a:p/>
          <a:p>
            <a:r>
              <a:t>03</a:t>
            </a:r>
          </a:p>
          <a:p>
            <a:r>
              <a:t>RAID 6算法</a:t>
            </a:r>
          </a:p>
          <a:p/>
          <a:p>
            <a:r>
              <a:t>Reed-Solomon / XOR</a:t>
            </a:r>
          </a:p>
          <a:p/>
          <a:p>
            <a:r>
              <a:t>P/Q顺序、GF多项式、RS系数</a:t>
            </a:r>
          </a:p>
          <a:p/>
          <a:p/>
          <a:p>
            <a:r>
              <a:t>04</a:t>
            </a:r>
          </a:p>
          <a:p>
            <a:r>
              <a:t>RAID 10副本</a:t>
            </a:r>
          </a:p>
          <a:p/>
          <a:p>
            <a:r>
              <a:t>Near / Far / Offset</a:t>
            </a:r>
          </a:p>
          <a:p/>
          <a:p>
            <a:r>
              <a:t>1E交错 / 0+1等子布局</a:t>
            </a:r>
          </a:p>
          <a:p/>
          <a:p/>
          <a:p>
            <a:r>
              <a:t>05</a:t>
            </a:r>
          </a:p>
          <a:p>
            <a:r>
              <a:t>延迟校验</a:t>
            </a:r>
          </a:p>
          <a:p/>
          <a:p>
            <a:r>
              <a:t>parity delay / rotation shift</a:t>
            </a:r>
          </a:p>
          <a:p/>
          <a:p>
            <a:r>
              <a:t>复现私有控制器条带旋转</a:t>
            </a:r>
          </a:p>
          <a:p/>
          <a:p/>
          <a:p>
            <a:r>
              <a:t>06</a:t>
            </a:r>
          </a:p>
          <a:p>
            <a:r>
              <a:t>厂商预设</a:t>
            </a:r>
          </a:p>
          <a:p/>
          <a:p>
            <a:r>
              <a:t>mdadm、DDF、LSI PERC</a:t>
            </a:r>
          </a:p>
          <a:p/>
          <a:p>
            <a:r>
              <a:t>HP、IBM、Adaptec、Synology/QNAP</a:t>
            </a:r>
          </a:p>
          <a:p/>
          <a:p>
            <a:r>
              <a:t>配置支持预检、JSON保存/加载与样例生成；无需创建虚拟盘即可先验证参数合理性。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软件依据：《达思全域数据恢复平台系统塔机版DRE-1001新宣传彩页2027.pptx》第20页。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RAID元数据识别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20</a:t>
            </a:r>
          </a:p>
          <a:p>
            <a:r>
              <a:t>连接磁盘或镜像后，自动识别阵列与卷管理元数据</a:t>
            </a:r>
          </a:p>
          <a:p>
            <a:r>
              <a:t>识别结果可一键装配；无元数据时由参数推断引擎辅助构建候选阵列。</a:t>
            </a:r>
          </a:p>
          <a:p/>
          <a:p/>
          <a:p>
            <a:r>
              <a:t>MD</a:t>
            </a:r>
          </a:p>
          <a:p>
            <a:r>
              <a:t>Linux软RAID</a:t>
            </a:r>
          </a:p>
          <a:p>
            <a:r>
              <a:t>mdadm多版本superblock</a:t>
            </a:r>
          </a:p>
          <a:p/>
          <a:p/>
          <a:p>
            <a:r>
              <a:t>LVM</a:t>
            </a:r>
          </a:p>
          <a:p>
            <a:r>
              <a:t>Linux卷管理</a:t>
            </a:r>
          </a:p>
          <a:p>
            <a:r>
              <a:t>LVM / LVM2，逻辑卷直接进入磁盘树</a:t>
            </a:r>
          </a:p>
          <a:p/>
          <a:p/>
          <a:p>
            <a:r>
              <a:t>LDM</a:t>
            </a:r>
          </a:p>
          <a:p>
            <a:r>
              <a:t>Windows动态磁盘</a:t>
            </a:r>
          </a:p>
          <a:p>
            <a:r>
              <a:t>LDM卷组与成员关系</a:t>
            </a:r>
          </a:p>
          <a:p/>
          <a:p/>
          <a:p>
            <a:r>
              <a:t>DDF</a:t>
            </a:r>
          </a:p>
          <a:p>
            <a:r>
              <a:t>硬件RAID通用</a:t>
            </a:r>
          </a:p>
          <a:p>
            <a:r>
              <a:t>SNIA DDF，覆盖多类主流控制器</a:t>
            </a:r>
          </a:p>
          <a:p/>
          <a:p/>
          <a:p>
            <a:r>
              <a:t>IMSM</a:t>
            </a:r>
          </a:p>
          <a:p>
            <a:r>
              <a:t>Intel主板RAID</a:t>
            </a:r>
          </a:p>
          <a:p>
            <a:r>
              <a:t>IMSM / Matrix RAID，同盘多卷</a:t>
            </a:r>
          </a:p>
          <a:p/>
          <a:p/>
          <a:p>
            <a:r>
              <a:t>AI</a:t>
            </a:r>
          </a:p>
          <a:p>
            <a:r>
              <a:t>其他与推断</a:t>
            </a:r>
          </a:p>
          <a:p>
            <a:r>
              <a:t>Apple RAID、HPSA、IBM IPR、raid_infer</a:t>
            </a:r>
          </a:p>
          <a:p/>
          <a:p>
            <a:r>
              <a:t>真实场景中可处理同一组盘上多个RAID卷、盘尾元数据校验和内容锚点定盘序。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软件依据：《达思全域数据恢复平台系统塔机版DRE-1001新宣传彩页2027.pptx》第21页。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NAS与软件定义存储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21</a:t>
            </a:r>
          </a:p>
          <a:p>
            <a:r>
              <a:t>NAS与存储池：自动拆解多层堆叠结构</a:t>
            </a:r>
          </a:p>
          <a:p>
            <a:r>
              <a:t>从成员盘到软RAID、卷管理、精简池、虚拟盘和文件系统，逐层归集、映射与装配。</a:t>
            </a:r>
          </a:p>
          <a:p/>
          <a:p>
            <a:r>
              <a:t>成员盘</a:t>
            </a:r>
          </a:p>
          <a:p>
            <a:r>
              <a:t>多盘接入</a:t>
            </a:r>
          </a:p>
          <a:p/>
          <a:p/>
          <a:p>
            <a:r>
              <a:t>软RAID</a:t>
            </a:r>
          </a:p>
          <a:p>
            <a:r>
              <a:t>mdadm / SHR</a:t>
            </a:r>
          </a:p>
          <a:p/>
          <a:p/>
          <a:p>
            <a:r>
              <a:t>卷管理</a:t>
            </a:r>
          </a:p>
          <a:p>
            <a:r>
              <a:t>LVM / SpaceDB</a:t>
            </a:r>
          </a:p>
          <a:p/>
          <a:p/>
          <a:p>
            <a:r>
              <a:t>存储池</a:t>
            </a:r>
          </a:p>
          <a:p>
            <a:r>
              <a:t>ZFS / Btrfs</a:t>
            </a:r>
          </a:p>
          <a:p/>
          <a:p/>
          <a:p>
            <a:r>
              <a:t>文件系统</a:t>
            </a:r>
          </a:p>
          <a:p>
            <a:r>
              <a:t>ext4 / ZFS等</a:t>
            </a:r>
          </a:p>
          <a:p/>
          <a:p/>
          <a:p>
            <a:r>
              <a:t>用户数据</a:t>
            </a:r>
          </a:p>
          <a:p>
            <a:r>
              <a:t>直接浏览提取</a:t>
            </a:r>
          </a:p>
          <a:p/>
          <a:p/>
          <a:p>
            <a:r>
              <a:t>ZFS</a:t>
            </a:r>
          </a:p>
          <a:p>
            <a:r>
              <a:t>ZFS存储池</a:t>
            </a:r>
          </a:p>
          <a:p/>
          <a:p>
            <a:r>
              <a:t>自动 / 手动 / 推断三种模式</a:t>
            </a:r>
          </a:p>
          <a:p/>
          <a:p>
            <a:r>
              <a:t>RAID-Z1/Z2/Z3、dRAID、Mirror</a:t>
            </a:r>
          </a:p>
          <a:p/>
          <a:p>
            <a:r>
              <a:t>多vdev池、缺盘恢复与拓扑树</a:t>
            </a:r>
          </a:p>
          <a:p/>
          <a:p/>
          <a:p>
            <a:r>
              <a:t>SS</a:t>
            </a:r>
          </a:p>
          <a:p>
            <a:r>
              <a:t>Windows Storage Spaces</a:t>
            </a:r>
          </a:p>
          <a:p/>
          <a:p>
            <a:r>
              <a:t>解析SpaceDB池元数据</a:t>
            </a:r>
          </a:p>
          <a:p/>
          <a:p>
            <a:r>
              <a:t>Simple / Mirror / Parity布局</a:t>
            </a:r>
          </a:p>
          <a:p/>
          <a:p>
            <a:r>
              <a:t>接入成员盘后自动检测与装配</a:t>
            </a:r>
          </a:p>
          <a:p/>
          <a:p/>
          <a:p>
            <a:r>
              <a:t>BTR</a:t>
            </a:r>
          </a:p>
          <a:p>
            <a:r>
              <a:t>Btrfs多设备池</a:t>
            </a:r>
          </a:p>
          <a:p/>
          <a:p>
            <a:r>
              <a:t>按FSID / devid归集成员</a:t>
            </a:r>
          </a:p>
          <a:p/>
          <a:p>
            <a:r>
              <a:t>解析Chunk Tree多盘映射</a:t>
            </a:r>
          </a:p>
          <a:p/>
          <a:p>
            <a:r>
              <a:t>成员诊断、风险评估与报告</a:t>
            </a:r>
          </a:p>
          <a:p>
            <a:r>
              <a:t>NAS自动重组：QNAP mdadm → LVM → dm-thin → ext4；Synology mdadm → LVM → SHR / RAID-F1。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软件依据：《达思全域数据恢复平台系统塔机版DRE-1001新宣传彩页2027.pptx》第21页。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NAS与软件定义存储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21</a:t>
            </a:r>
          </a:p>
          <a:p>
            <a:r>
              <a:t>NAS与存储池：自动拆解多层堆叠结构</a:t>
            </a:r>
          </a:p>
          <a:p>
            <a:r>
              <a:t>从成员盘到软RAID、卷管理、精简池、虚拟盘和文件系统，逐层归集、映射与装配。</a:t>
            </a:r>
          </a:p>
          <a:p/>
          <a:p>
            <a:r>
              <a:t>成员盘</a:t>
            </a:r>
          </a:p>
          <a:p>
            <a:r>
              <a:t>多盘接入</a:t>
            </a:r>
          </a:p>
          <a:p/>
          <a:p/>
          <a:p>
            <a:r>
              <a:t>软RAID</a:t>
            </a:r>
          </a:p>
          <a:p>
            <a:r>
              <a:t>mdadm / SHR</a:t>
            </a:r>
          </a:p>
          <a:p/>
          <a:p/>
          <a:p>
            <a:r>
              <a:t>卷管理</a:t>
            </a:r>
          </a:p>
          <a:p>
            <a:r>
              <a:t>LVM / SpaceDB</a:t>
            </a:r>
          </a:p>
          <a:p/>
          <a:p/>
          <a:p>
            <a:r>
              <a:t>存储池</a:t>
            </a:r>
          </a:p>
          <a:p>
            <a:r>
              <a:t>ZFS / Btrfs</a:t>
            </a:r>
          </a:p>
          <a:p/>
          <a:p/>
          <a:p>
            <a:r>
              <a:t>文件系统</a:t>
            </a:r>
          </a:p>
          <a:p>
            <a:r>
              <a:t>ext4 / ZFS等</a:t>
            </a:r>
          </a:p>
          <a:p/>
          <a:p/>
          <a:p>
            <a:r>
              <a:t>用户数据</a:t>
            </a:r>
          </a:p>
          <a:p>
            <a:r>
              <a:t>直接浏览提取</a:t>
            </a:r>
          </a:p>
          <a:p/>
          <a:p/>
          <a:p>
            <a:r>
              <a:t>ZFS</a:t>
            </a:r>
          </a:p>
          <a:p>
            <a:r>
              <a:t>ZFS存储池</a:t>
            </a:r>
          </a:p>
          <a:p/>
          <a:p>
            <a:r>
              <a:t>自动 / 手动 / 推断三种模式</a:t>
            </a:r>
          </a:p>
          <a:p/>
          <a:p>
            <a:r>
              <a:t>RAID-Z1/Z2/Z3、dRAID、Mirror</a:t>
            </a:r>
          </a:p>
          <a:p/>
          <a:p>
            <a:r>
              <a:t>多vdev池、缺盘恢复与拓扑树</a:t>
            </a:r>
          </a:p>
          <a:p/>
          <a:p/>
          <a:p>
            <a:r>
              <a:t>SS</a:t>
            </a:r>
          </a:p>
          <a:p>
            <a:r>
              <a:t>Windows Storage Spaces</a:t>
            </a:r>
          </a:p>
          <a:p/>
          <a:p>
            <a:r>
              <a:t>解析SpaceDB池元数据</a:t>
            </a:r>
          </a:p>
          <a:p/>
          <a:p>
            <a:r>
              <a:t>Simple / Mirror / Parity布局</a:t>
            </a:r>
          </a:p>
          <a:p/>
          <a:p>
            <a:r>
              <a:t>接入成员盘后自动检测与装配</a:t>
            </a:r>
          </a:p>
          <a:p/>
          <a:p/>
          <a:p>
            <a:r>
              <a:t>BTR</a:t>
            </a:r>
          </a:p>
          <a:p>
            <a:r>
              <a:t>Btrfs多设备池</a:t>
            </a:r>
          </a:p>
          <a:p/>
          <a:p>
            <a:r>
              <a:t>按FSID / devid归集成员</a:t>
            </a:r>
          </a:p>
          <a:p/>
          <a:p>
            <a:r>
              <a:t>解析Chunk Tree多盘映射</a:t>
            </a:r>
          </a:p>
          <a:p/>
          <a:p>
            <a:r>
              <a:t>成员诊断、风险评估与报告</a:t>
            </a:r>
          </a:p>
          <a:p>
            <a:r>
              <a:t>NAS自动重组：QNAP mdadm → LVM → dm-thin → ext4；Synology mdadm → LVM → SHR / RAID-F1。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软件依据：《达思全域数据恢复平台系统塔机版DRE-1001新宣传彩页2027.pptx》第22页。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加密卷恢复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22</a:t>
            </a:r>
          </a:p>
          <a:p>
            <a:r>
              <a:t>加密卷识别、透明解锁与安全恢复</a:t>
            </a:r>
          </a:p>
          <a:p>
            <a:r>
              <a:t>在用户提供合法密码、恢复密钥或密钥材料后，建立透明解密虚拟盘并继续正常分析。</a:t>
            </a:r>
          </a:p>
          <a:p/>
          <a:p>
            <a:r>
              <a:t>识别加密头</a:t>
            </a:r>
          </a:p>
          <a:p>
            <a:r>
              <a:t>自动检测方案</a:t>
            </a:r>
          </a:p>
          <a:p/>
          <a:p/>
          <a:p>
            <a:r>
              <a:t>输入密钥</a:t>
            </a:r>
          </a:p>
          <a:p>
            <a:r>
              <a:t>密码/恢复密钥</a:t>
            </a:r>
          </a:p>
          <a:p/>
          <a:p/>
          <a:p>
            <a:r>
              <a:t>透明解密</a:t>
            </a:r>
          </a:p>
          <a:p>
            <a:r>
              <a:t>虚拟盘面</a:t>
            </a:r>
          </a:p>
          <a:p/>
          <a:p/>
          <a:p>
            <a:r>
              <a:t>文件系统分析</a:t>
            </a:r>
          </a:p>
          <a:p>
            <a:r>
              <a:t>扫描/浏览/恢复</a:t>
            </a:r>
          </a:p>
          <a:p/>
          <a:p/>
          <a:p>
            <a:r>
              <a:t>安全导出</a:t>
            </a:r>
          </a:p>
          <a:p>
            <a:r>
              <a:t>校验/清单/报告</a:t>
            </a:r>
          </a:p>
          <a:p/>
          <a:p/>
          <a:p>
            <a:r>
              <a:t>BL</a:t>
            </a:r>
          </a:p>
          <a:p>
            <a:r>
              <a:t>BitLocker</a:t>
            </a:r>
          </a:p>
          <a:p>
            <a:r>
              <a:t>Windows全盘/分区加密</a:t>
            </a:r>
          </a:p>
          <a:p/>
          <a:p/>
          <a:p>
            <a:r>
              <a:t>LK</a:t>
            </a:r>
          </a:p>
          <a:p>
            <a:r>
              <a:t>LUKS</a:t>
            </a:r>
          </a:p>
          <a:p>
            <a:r>
              <a:t>Linux全盘加密，含分离头</a:t>
            </a:r>
          </a:p>
          <a:p/>
          <a:p/>
          <a:p>
            <a:r>
              <a:t>VC</a:t>
            </a:r>
          </a:p>
          <a:p>
            <a:r>
              <a:t>VeraCrypt</a:t>
            </a:r>
          </a:p>
          <a:p>
            <a:r>
              <a:t>跨平台容器与分区</a:t>
            </a:r>
          </a:p>
          <a:p/>
          <a:p/>
          <a:p>
            <a:r>
              <a:t>CS</a:t>
            </a:r>
          </a:p>
          <a:p>
            <a:r>
              <a:t>CoreStorage</a:t>
            </a:r>
          </a:p>
          <a:p>
            <a:r>
              <a:t>旧版macOS FileVault</a:t>
            </a:r>
          </a:p>
          <a:p/>
          <a:p/>
          <a:p>
            <a:r>
              <a:t>AF</a:t>
            </a:r>
          </a:p>
          <a:p>
            <a:r>
              <a:t>APFS FileVault</a:t>
            </a:r>
          </a:p>
          <a:p>
            <a:r>
              <a:t>新版macOS加密卷</a:t>
            </a:r>
          </a:p>
          <a:p/>
          <a:p/>
          <a:p>
            <a:r>
              <a:t>FS</a:t>
            </a:r>
          </a:p>
          <a:p>
            <a:r>
              <a:t>fscrypt / ZFS</a:t>
            </a:r>
          </a:p>
          <a:p>
            <a:r>
              <a:t>Linux文件级与ZFS原生加密</a:t>
            </a:r>
          </a:p>
          <a:p/>
          <a:p>
            <a:r>
              <a:t>解密过程默认只读；需要可写工具时可叠加COW写时复制，原始介质和镜像保持不变。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硬件依据：《达思数据恢复专用平台系统国产化塔机DRE-1002宣传彩页.pdf》第6页。</a:t>
            </a:r>
          </a:p>
          <a:p>
            <a:r>
              <a:t>软件依据：《达思全域数据恢复平台系统塔机版DRE-1001新宣传彩页2027.pptx》第23页。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5  ·  D O M E S T I C  A D A P T A T I O N  &amp;  E C O S Y S T E M</a:t>
            </a:r>
          </a:p>
          <a:p>
            <a:r>
              <a:t>国产化适配 · 跨平台协同</a:t>
            </a:r>
          </a:p>
          <a:p>
            <a:r>
              <a:t>D-Recovery 主软件支持多架构原生编译，在国产 CPU 与国产操作系统环境下保持文件系统恢复、RAID 重</a:t>
            </a:r>
          </a:p>
          <a:p>
            <a:r>
              <a:t>组、镜像解析、块设备映射与取证安全机制完整可用。</a:t>
            </a:r>
          </a:p>
          <a:p>
            <a:r>
              <a:t>多架构原生编译</a:t>
            </a:r>
          </a:p>
          <a:p>
            <a:r>
              <a:t>支持 x86_64、aarch64、loongarch64 架构原生编译运行，非</a:t>
            </a:r>
          </a:p>
          <a:p>
            <a:r>
              <a:t>模拟运行；桌面端单体部署，无独立服务端依赖。</a:t>
            </a:r>
          </a:p>
          <a:p>
            <a:r>
              <a:t>x86_64</a:t>
            </a:r>
          </a:p>
          <a:p>
            <a:r>
              <a:t>aarch64</a:t>
            </a:r>
          </a:p>
          <a:p>
            <a:r>
              <a:t>loongarch64</a:t>
            </a:r>
          </a:p>
          <a:p>
            <a:r>
              <a:t>国产 CPU 平台</a:t>
            </a:r>
          </a:p>
          <a:p>
            <a:r>
              <a:t>当前整机以海光 C86 国产 x86 平台为交付基线，软件可适配兆</a:t>
            </a:r>
          </a:p>
          <a:p>
            <a:r>
              <a:t>芯、飞腾、鲲鹏、龙芯等国产处理器平台。</a:t>
            </a:r>
          </a:p>
          <a:p>
            <a:r>
              <a:t>海光 Hygon</a:t>
            </a:r>
          </a:p>
          <a:p>
            <a:r>
              <a:t>兆芯 ZX</a:t>
            </a:r>
          </a:p>
          <a:p>
            <a:r>
              <a:t>飞腾</a:t>
            </a:r>
          </a:p>
          <a:p>
            <a:r>
              <a:t>鲲鹏 920</a:t>
            </a:r>
          </a:p>
          <a:p>
            <a:r>
              <a:t>龙芯</a:t>
            </a:r>
          </a:p>
          <a:p>
            <a:r>
              <a:t>国产操作系统</a:t>
            </a:r>
          </a:p>
          <a:p>
            <a:r>
              <a:t>覆盖银河麒麟、中标麒麟、统信 UOS、Deepin、</a:t>
            </a:r>
          </a:p>
          <a:p>
            <a:r>
              <a:t>openEuler、中科方德；可按项目扩展适配龙蜥、麒麟信安、</a:t>
            </a:r>
          </a:p>
          <a:p>
            <a:r>
              <a:t>凝思等环境。</a:t>
            </a:r>
          </a:p>
          <a:p>
            <a:r>
              <a:t>银河麒麟 V10</a:t>
            </a:r>
          </a:p>
          <a:p>
            <a:r>
              <a:t>统信 UOS</a:t>
            </a:r>
          </a:p>
          <a:p>
            <a:r>
              <a:t>Deepin</a:t>
            </a:r>
          </a:p>
          <a:p>
            <a:r>
              <a:t>openEuler</a:t>
            </a:r>
          </a:p>
          <a:p>
            <a:r>
              <a:t>中科方德</a:t>
            </a:r>
          </a:p>
          <a:p>
            <a:r>
              <a:t>第三方工具接力分析</a:t>
            </a:r>
          </a:p>
          <a:p>
            <a:r>
              <a:t>通过系统级块设备映射，与资源管理器、磁盘管理、取证和分</a:t>
            </a:r>
          </a:p>
          <a:p>
            <a:r>
              <a:t>析工具协同；支持 Windows、Linux、macOS 多平台软件生</a:t>
            </a:r>
          </a:p>
          <a:p>
            <a:r>
              <a:t>态。</a:t>
            </a:r>
          </a:p>
          <a:p>
            <a:r>
              <a:t>Autopsy</a:t>
            </a:r>
          </a:p>
          <a:p>
            <a:r>
              <a:t>The Sleuth Kit</a:t>
            </a:r>
          </a:p>
          <a:p>
            <a:r>
              <a:t>WinHex</a:t>
            </a:r>
          </a:p>
          <a:p>
            <a:r>
              <a:t>FTK</a:t>
            </a:r>
          </a:p>
          <a:p>
            <a:r>
              <a:t>X-Ways</a:t>
            </a:r>
          </a:p>
          <a:p>
            <a:r>
              <a:t>EnCase</a:t>
            </a:r>
          </a:p>
          <a:p>
            <a:r>
              <a:t>D-Recovery 国产 Linux 版 + 国产 CPU / OS + /</a:t>
            </a:r>
          </a:p>
          <a:p>
            <a:r>
              <a:t>dev/nbdN 映射</a:t>
            </a:r>
          </a:p>
          <a:p>
            <a:r>
              <a:t>在国产化、本地化和数据不出域环境中完成扫描、镜像、阵列重组、</a:t>
            </a:r>
          </a:p>
          <a:p>
            <a:r>
              <a:t>挂载与跨工具分析。</a:t>
            </a:r>
          </a:p>
          <a:p>
            <a:r>
              <a:t>达思凯瑞技术（北京）有限公司  ·  www.dstfix.com  ·  400-700-0017</a:t>
            </a:r>
          </a:p>
          <a:p>
            <a:r>
              <a:t>06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/>
          <a:p>
            <a:r>
              <a:t>系统级虚拟磁盘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23</a:t>
            </a:r>
          </a:p>
          <a:p>
            <a:r>
              <a:t>把复杂重组结果变成操作系统可见的“真实磁盘”</a:t>
            </a:r>
          </a:p>
          <a:p>
            <a:r>
              <a:t>物理盘、镜像、任意区间、虚拟RAID、存储池、企业存储LUN和解密卷均可映射。</a:t>
            </a:r>
          </a:p>
          <a:p/>
          <a:p/>
          <a:p>
            <a:r>
              <a:t>SRC</a:t>
            </a:r>
          </a:p>
          <a:p>
            <a:r>
              <a:t>可映射的数据对象</a:t>
            </a:r>
          </a:p>
          <a:p/>
          <a:p>
            <a:r>
              <a:t>物理磁盘</a:t>
            </a:r>
          </a:p>
          <a:p/>
          <a:p>
            <a:r>
              <a:t>镜像文件</a:t>
            </a:r>
          </a:p>
          <a:p/>
          <a:p>
            <a:r>
              <a:t>任意分区或连续区间</a:t>
            </a:r>
          </a:p>
          <a:p/>
          <a:p>
            <a:r>
              <a:t>虚拟RAID / 存储池 / LUN</a:t>
            </a:r>
          </a:p>
          <a:p/>
          <a:p>
            <a:r>
              <a:t>透明解密卷</a:t>
            </a:r>
          </a:p>
          <a:p/>
          <a:p/>
          <a:p>
            <a:r>
              <a:t>VD</a:t>
            </a:r>
          </a:p>
          <a:p>
            <a:r>
              <a:t>vdisk / WinSpd / NBD</a:t>
            </a:r>
          </a:p>
          <a:p>
            <a:r>
              <a:t>系统级虚拟磁盘引擎</a:t>
            </a:r>
          </a:p>
          <a:p/>
          <a:p/>
          <a:p/>
          <a:p/>
          <a:p>
            <a:r>
              <a:t>WIN</a:t>
            </a:r>
          </a:p>
          <a:p>
            <a:r>
              <a:t>Windows通道</a:t>
            </a:r>
          </a:p>
          <a:p>
            <a:r>
              <a:t>暴露为真正的\.\PhysicalDriveN，磁盘管理器、资源管理器及第三方工具可直接访问。</a:t>
            </a:r>
          </a:p>
          <a:p/>
          <a:p/>
          <a:p>
            <a:r>
              <a:t>LNX</a:t>
            </a:r>
          </a:p>
          <a:p>
            <a:r>
              <a:t>Linux通道</a:t>
            </a:r>
          </a:p>
          <a:p>
            <a:r>
              <a:t>暴露为/dev/nbdX标准块设备，支持mount、fdisk、dd、parted等工具。</a:t>
            </a:r>
          </a:p>
          <a:p/>
          <a:p/>
          <a:p>
            <a:r>
              <a:t>01</a:t>
            </a:r>
          </a:p>
          <a:p>
            <a:r>
              <a:t>默认只读</a:t>
            </a:r>
          </a:p>
          <a:p>
            <a:r>
              <a:t>杜绝外部工具意外写坏源数据</a:t>
            </a:r>
          </a:p>
          <a:p/>
          <a:p/>
          <a:p>
            <a:r>
              <a:t>02</a:t>
            </a:r>
          </a:p>
          <a:p>
            <a:r>
              <a:t>COW写保护</a:t>
            </a:r>
          </a:p>
          <a:p>
            <a:r>
              <a:t>写入重定向到独立覆盖文件</a:t>
            </a:r>
          </a:p>
          <a:p/>
          <a:p/>
          <a:p>
            <a:r>
              <a:t>03</a:t>
            </a:r>
          </a:p>
          <a:p>
            <a:r>
              <a:t>合成GPT</a:t>
            </a:r>
          </a:p>
          <a:p>
            <a:r>
              <a:t>裸文件系统包装为规范磁盘</a:t>
            </a:r>
          </a:p>
          <a:p/>
          <a:p/>
          <a:p>
            <a:r>
              <a:t>04</a:t>
            </a:r>
          </a:p>
          <a:p>
            <a:r>
              <a:t>非标扇区转换</a:t>
            </a:r>
          </a:p>
          <a:p>
            <a:r>
              <a:t>在线转为标准512字节扇区</a:t>
            </a:r>
          </a:p>
          <a:p/>
          <a:p/>
          <a:p>
            <a:r>
              <a:t>05</a:t>
            </a:r>
          </a:p>
          <a:p>
            <a:r>
              <a:t>坏区容忍</a:t>
            </a:r>
          </a:p>
          <a:p>
            <a:r>
              <a:t>长时间扫描不因局部错误中断</a:t>
            </a:r>
          </a:p>
          <a:p/>
          <a:p/>
          <a:p>
            <a:r>
              <a:t>06</a:t>
            </a:r>
          </a:p>
          <a:p>
            <a:r>
              <a:t>自定义标识</a:t>
            </a:r>
          </a:p>
          <a:p>
            <a:r>
              <a:t>多映射会话准确对应源对象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软件依据：《达思全域数据恢复平台系统塔机版DRE-1001新宣传彩页2027.pptx》第24页。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企业级存储恢复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24</a:t>
            </a:r>
          </a:p>
          <a:p>
            <a:r>
              <a:t>高端存储恢复：恢复的不是“盘”，而是厂商私有虚拟化结构</a:t>
            </a:r>
          </a:p>
          <a:p>
            <a:r>
              <a:t>通过自主逆向的解析器、专用恢复界面和LUN虚拟盘映射，穿透多层存储逻辑。</a:t>
            </a:r>
          </a:p>
          <a:p/>
          <a:p>
            <a:r>
              <a:t>成员盘</a:t>
            </a:r>
          </a:p>
          <a:p>
            <a:r>
              <a:t>物理介质</a:t>
            </a:r>
          </a:p>
          <a:p/>
          <a:p/>
          <a:p>
            <a:r>
              <a:t>私有配置库</a:t>
            </a:r>
          </a:p>
          <a:p>
            <a:r>
              <a:t>对象/元数据</a:t>
            </a:r>
          </a:p>
          <a:p/>
          <a:p/>
          <a:p>
            <a:r>
              <a:t>RAID / 页设备</a:t>
            </a:r>
          </a:p>
          <a:p>
            <a:r>
              <a:t>校验与寻址</a:t>
            </a:r>
          </a:p>
          <a:p/>
          <a:p/>
          <a:p>
            <a:r>
              <a:t>Pool / Extent</a:t>
            </a:r>
          </a:p>
          <a:p>
            <a:r>
              <a:t>空间映射</a:t>
            </a:r>
          </a:p>
          <a:p/>
          <a:p/>
          <a:p>
            <a:r>
              <a:t>LUN / VDisk</a:t>
            </a:r>
          </a:p>
          <a:p>
            <a:r>
              <a:t>逻辑存储</a:t>
            </a:r>
          </a:p>
          <a:p/>
          <a:p/>
          <a:p>
            <a:r>
              <a:t>业务数据</a:t>
            </a:r>
          </a:p>
          <a:p>
            <a:r>
              <a:t>文件系统/数据库</a:t>
            </a:r>
          </a:p>
          <a:p/>
          <a:p/>
          <a:p>
            <a:r>
              <a:t>HW</a:t>
            </a:r>
          </a:p>
          <a:p>
            <a:r>
              <a:t>华为 OceanStor</a:t>
            </a:r>
          </a:p>
          <a:p>
            <a:r>
              <a:t>RAID 2.0+ · CCDB · WushanFS</a:t>
            </a:r>
          </a:p>
          <a:p/>
          <a:p/>
          <a:p>
            <a:r>
              <a:t>SC</a:t>
            </a:r>
          </a:p>
          <a:p>
            <a:r>
              <a:t>Dell SC / Compellent</a:t>
            </a:r>
          </a:p>
          <a:p>
            <a:r>
              <a:t>FNOC · PITC B-Tree · RAID6/10</a:t>
            </a:r>
          </a:p>
          <a:p/>
          <a:p/>
          <a:p>
            <a:r>
              <a:t>IBM</a:t>
            </a:r>
          </a:p>
          <a:p>
            <a:r>
              <a:t>IBM V系列</a:t>
            </a:r>
          </a:p>
          <a:p>
            <a:r>
              <a:t>Drive · MDisk · Pool · VDisk</a:t>
            </a:r>
          </a:p>
          <a:p/>
          <a:p/>
          <a:p>
            <a:r>
              <a:t>EVA</a:t>
            </a:r>
          </a:p>
          <a:p>
            <a:r>
              <a:t>HP EVA</a:t>
            </a:r>
          </a:p>
          <a:p>
            <a:r>
              <a:t>PSEG · RSS · VRAID · RSEG</a:t>
            </a:r>
          </a:p>
          <a:p/>
          <a:p>
            <a:r>
              <a:t>四类专用恢复能力均已形成“解析器 + 专用界面 + LUN映射”的完整产品化链路。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软件依据：《达思全域数据恢复平台系统塔机版DRE-1001新宣传彩页2027.pptx》第25页。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企业级存储专用恢复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25</a:t>
            </a:r>
          </a:p>
          <a:p>
            <a:r>
              <a:t>华为OceanStor专用恢复</a:t>
            </a:r>
          </a:p>
          <a:p>
            <a:r>
              <a:t>穿透RAID 2.0+多层虚拟化：从成员盘、CCDB与CKG/CK映射到LUN和WushanFS。</a:t>
            </a:r>
          </a:p>
          <a:p/>
          <a:p>
            <a:r>
              <a:t>成员盘/配置</a:t>
            </a:r>
          </a:p>
          <a:p>
            <a:r>
              <a:t>盘集与CCDB</a:t>
            </a:r>
          </a:p>
          <a:p/>
          <a:p/>
          <a:p>
            <a:r>
              <a:t>CKG/CK映射</a:t>
            </a:r>
          </a:p>
          <a:p>
            <a:r>
              <a:t>4MB Extent / 64MB CK</a:t>
            </a:r>
          </a:p>
          <a:p/>
          <a:p/>
          <a:p>
            <a:r>
              <a:t>LUN虚拟盘</a:t>
            </a:r>
          </a:p>
          <a:p>
            <a:r>
              <a:t>RAID 2.0+重构</a:t>
            </a:r>
          </a:p>
          <a:p/>
          <a:p/>
          <a:p>
            <a:r>
              <a:t>WushanFS</a:t>
            </a:r>
          </a:p>
          <a:p>
            <a:r>
              <a:t>NAS文件系统</a:t>
            </a:r>
          </a:p>
          <a:p/>
          <a:p/>
          <a:p>
            <a:r>
              <a:t>R2</a:t>
            </a:r>
          </a:p>
          <a:p>
            <a:r>
              <a:t>RAID 2.0+全链路</a:t>
            </a:r>
          </a:p>
          <a:p/>
          <a:p>
            <a:r>
              <a:t>LUN → Extent → CKG → CK → 条带</a:t>
            </a:r>
          </a:p>
          <a:p/>
          <a:p>
            <a:r>
              <a:t>CCDB配置库自主逆向</a:t>
            </a:r>
          </a:p>
          <a:p/>
          <a:p/>
          <a:p>
            <a:r>
              <a:t>DIF</a:t>
            </a:r>
          </a:p>
          <a:p>
            <a:r>
              <a:t>企业级扇区处理</a:t>
            </a:r>
          </a:p>
          <a:p/>
          <a:p>
            <a:r>
              <a:t>520/4160字节DIF扇区</a:t>
            </a:r>
          </a:p>
          <a:p/>
          <a:p>
            <a:r>
              <a:t>支持最多缺2盘重构</a:t>
            </a:r>
          </a:p>
          <a:p/>
          <a:p/>
          <a:p>
            <a:r>
              <a:t>NAS</a:t>
            </a:r>
          </a:p>
          <a:p>
            <a:r>
              <a:t>SAN与NAS双路径</a:t>
            </a:r>
          </a:p>
          <a:p/>
          <a:p>
            <a:r>
              <a:t>LUN虚拟盘映射</a:t>
            </a:r>
          </a:p>
          <a:p/>
          <a:p>
            <a:r>
              <a:t>WushanFS直接浏览恢复</a:t>
            </a:r>
          </a:p>
          <a:p/>
          <a:p>
            <a:r>
              <a:t>144/144</a:t>
            </a:r>
          </a:p>
          <a:p>
            <a:r>
              <a:t>LUN闭环验证</a:t>
            </a:r>
          </a:p>
          <a:p/>
          <a:p>
            <a:r>
              <a:t>350/350</a:t>
            </a:r>
          </a:p>
          <a:p>
            <a:r>
              <a:t>NAS文件验证</a:t>
            </a:r>
          </a:p>
          <a:p/>
          <a:p>
            <a:r>
              <a:t>2盘</a:t>
            </a:r>
          </a:p>
          <a:p>
            <a:r>
              <a:t>最大缺盘重构</a:t>
            </a:r>
          </a:p>
          <a:p/>
          <a:p>
            <a:r>
              <a:t>5110 V5</a:t>
            </a:r>
          </a:p>
          <a:p>
            <a:r>
              <a:t>真实案例实证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软件依据：《达思全域数据恢复平台系统塔机版DRE-1001新宣传彩页2027.pptx》第26页。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企业级存储专用恢复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26</a:t>
            </a:r>
          </a:p>
          <a:p>
            <a:r>
              <a:t>Dell SC / Compellent专用恢复</a:t>
            </a:r>
          </a:p>
          <a:p>
            <a:r>
              <a:t>从FNOC盘头对象库到PITC B-Tree页映射，完成RAID页设备与LUN离线重构。</a:t>
            </a:r>
          </a:p>
          <a:p/>
          <a:p>
            <a:r>
              <a:t>成员盘</a:t>
            </a:r>
          </a:p>
          <a:p>
            <a:r>
              <a:t>自动归位</a:t>
            </a:r>
          </a:p>
          <a:p/>
          <a:p/>
          <a:p>
            <a:r>
              <a:t>FNOC对象库</a:t>
            </a:r>
          </a:p>
          <a:p>
            <a:r>
              <a:t>配置解析</a:t>
            </a:r>
          </a:p>
          <a:p/>
          <a:p/>
          <a:p>
            <a:r>
              <a:t>RAID/页设备</a:t>
            </a:r>
          </a:p>
          <a:p>
            <a:r>
              <a:t>RAID6/10寻址</a:t>
            </a:r>
          </a:p>
          <a:p/>
          <a:p/>
          <a:p>
            <a:r>
              <a:t>PITC B-Tree</a:t>
            </a:r>
          </a:p>
          <a:p>
            <a:r>
              <a:t>页映射</a:t>
            </a:r>
          </a:p>
          <a:p/>
          <a:p/>
          <a:p>
            <a:r>
              <a:t>LUN</a:t>
            </a:r>
          </a:p>
          <a:p>
            <a:r>
              <a:t>文件系统恢复</a:t>
            </a:r>
          </a:p>
          <a:p/>
          <a:p/>
          <a:p>
            <a:r>
              <a:t>FN</a:t>
            </a:r>
          </a:p>
          <a:p>
            <a:r>
              <a:t>FNOC配置解析</a:t>
            </a:r>
          </a:p>
          <a:p/>
          <a:p>
            <a:r>
              <a:t>盘头对象库与成员关系</a:t>
            </a:r>
          </a:p>
          <a:p/>
          <a:p>
            <a:r>
              <a:t>同型号同容量成员盘自动归位</a:t>
            </a:r>
          </a:p>
          <a:p/>
          <a:p/>
          <a:p>
            <a:r>
              <a:t>BT</a:t>
            </a:r>
          </a:p>
          <a:p>
            <a:r>
              <a:t>PITC页映射</a:t>
            </a:r>
          </a:p>
          <a:p/>
          <a:p>
            <a:r>
              <a:t>B-Tree页面映射</a:t>
            </a:r>
          </a:p>
          <a:p/>
          <a:p>
            <a:r>
              <a:t>RAID6/10离线寻址</a:t>
            </a:r>
          </a:p>
          <a:p/>
          <a:p/>
          <a:p>
            <a:r>
              <a:t>LUN</a:t>
            </a:r>
          </a:p>
          <a:p>
            <a:r>
              <a:t>LUN恢复闭环</a:t>
            </a:r>
          </a:p>
          <a:p/>
          <a:p>
            <a:r>
              <a:t>案例镜像挂出LUN</a:t>
            </a:r>
          </a:p>
          <a:p/>
          <a:p>
            <a:r>
              <a:t>LUN内XFS文件系统验证</a:t>
            </a:r>
          </a:p>
          <a:p/>
          <a:p>
            <a:r>
              <a:t>离线</a:t>
            </a:r>
          </a:p>
          <a:p>
            <a:r>
              <a:t>无需原控制器</a:t>
            </a:r>
          </a:p>
          <a:p/>
          <a:p>
            <a:r>
              <a:t>RAID6/10</a:t>
            </a:r>
          </a:p>
          <a:p>
            <a:r>
              <a:t>寻址恢复</a:t>
            </a:r>
          </a:p>
          <a:p/>
          <a:p>
            <a:r>
              <a:t>XFS</a:t>
            </a:r>
          </a:p>
          <a:p>
            <a:r>
              <a:t>LUN内容验证</a:t>
            </a:r>
          </a:p>
          <a:p/>
          <a:p>
            <a:r>
              <a:t>SC2000</a:t>
            </a:r>
          </a:p>
          <a:p>
            <a:r>
              <a:t>专用模式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软件依据：《达思全域数据恢复平台系统塔机版DRE-1001新宣传彩页2027.pptx》第27页。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企业级存储专用恢复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27</a:t>
            </a:r>
          </a:p>
          <a:p>
            <a:r>
              <a:t>IBM V系列专用恢复</a:t>
            </a:r>
          </a:p>
          <a:p>
            <a:r>
              <a:t>深度还原Drive、MDisk、Pool与VDisk映射，支持Storwize V7000 / SVC及AIX LVM。</a:t>
            </a:r>
          </a:p>
          <a:p/>
          <a:p>
            <a:r>
              <a:t>Drive</a:t>
            </a:r>
          </a:p>
          <a:p>
            <a:r>
              <a:t>成员盘</a:t>
            </a:r>
          </a:p>
          <a:p/>
          <a:p/>
          <a:p>
            <a:r>
              <a:t>MDisk</a:t>
            </a:r>
          </a:p>
          <a:p>
            <a:r>
              <a:t>RAID组</a:t>
            </a:r>
          </a:p>
          <a:p/>
          <a:p/>
          <a:p>
            <a:r>
              <a:t>Pool</a:t>
            </a:r>
          </a:p>
          <a:p>
            <a:r>
              <a:t>Extent空间</a:t>
            </a:r>
          </a:p>
          <a:p/>
          <a:p/>
          <a:p>
            <a:r>
              <a:t>VDisk</a:t>
            </a:r>
          </a:p>
          <a:p>
            <a:r>
              <a:t>逻辑卷</a:t>
            </a:r>
          </a:p>
          <a:p/>
          <a:p/>
          <a:p>
            <a:r>
              <a:t>AIX LVM</a:t>
            </a:r>
          </a:p>
          <a:p>
            <a:r>
              <a:t>文件系统</a:t>
            </a:r>
          </a:p>
          <a:p/>
          <a:p/>
          <a:p>
            <a:r>
              <a:t>CFG</a:t>
            </a:r>
          </a:p>
          <a:p>
            <a:r>
              <a:t>盘尾配置区解析</a:t>
            </a:r>
          </a:p>
          <a:p/>
          <a:p>
            <a:r>
              <a:t>Drive、MDisk、Pool、VDisk关系</a:t>
            </a:r>
          </a:p>
          <a:p/>
          <a:p>
            <a:r>
              <a:t>Extent正向与反向映射</a:t>
            </a:r>
          </a:p>
          <a:p/>
          <a:p/>
          <a:p>
            <a:r>
              <a:t>MAP</a:t>
            </a:r>
          </a:p>
          <a:p>
            <a:r>
              <a:t>多组阵列联动</a:t>
            </a:r>
          </a:p>
          <a:p/>
          <a:p>
            <a:r>
              <a:t>支持AIX LVM整组映射</a:t>
            </a:r>
          </a:p>
          <a:p/>
          <a:p>
            <a:r>
              <a:t>跨MDisk与Pool恢复VDisk</a:t>
            </a:r>
          </a:p>
          <a:p/>
          <a:p/>
          <a:p>
            <a:r>
              <a:t>CASE</a:t>
            </a:r>
          </a:p>
          <a:p>
            <a:r>
              <a:t>真实案例验证</a:t>
            </a:r>
          </a:p>
          <a:p/>
          <a:p>
            <a:r>
              <a:t>客户案例成功提取</a:t>
            </a:r>
          </a:p>
          <a:p/>
          <a:p>
            <a:r>
              <a:t>11组阵列XOR实证</a:t>
            </a:r>
          </a:p>
          <a:p/>
          <a:p>
            <a:r>
              <a:t>11组</a:t>
            </a:r>
          </a:p>
          <a:p>
            <a:r>
              <a:t>阵列XOR验证</a:t>
            </a:r>
          </a:p>
          <a:p/>
          <a:p>
            <a:r>
              <a:t>VDisk</a:t>
            </a:r>
          </a:p>
          <a:p>
            <a:r>
              <a:t>逐层映射</a:t>
            </a:r>
          </a:p>
          <a:p/>
          <a:p>
            <a:r>
              <a:t>AIX</a:t>
            </a:r>
          </a:p>
          <a:p>
            <a:r>
              <a:t>LVM联动恢复</a:t>
            </a:r>
          </a:p>
          <a:p/>
          <a:p>
            <a:r>
              <a:t>V7000/SVC</a:t>
            </a:r>
          </a:p>
          <a:p>
            <a:r>
              <a:t>设备体系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软件依据：《达思全域数据恢复平台系统塔机版DRE-1001新宣传彩页2027.pptx》第28页。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企业级存储专用恢复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28</a:t>
            </a:r>
          </a:p>
          <a:p>
            <a:r>
              <a:t>HP EVA与通用存储解析插件</a:t>
            </a:r>
          </a:p>
          <a:p>
            <a:r>
              <a:t>查表式虚拟化映射与统一LUN插件框架，持续扩展更多企业存储型号。</a:t>
            </a:r>
          </a:p>
          <a:p/>
          <a:p>
            <a:r>
              <a:t>PSEG</a:t>
            </a:r>
          </a:p>
          <a:p>
            <a:r>
              <a:t>2MB分段</a:t>
            </a:r>
          </a:p>
          <a:p/>
          <a:p/>
          <a:p>
            <a:r>
              <a:t>RSS</a:t>
            </a:r>
          </a:p>
          <a:p>
            <a:r>
              <a:t>冗余存储集</a:t>
            </a:r>
          </a:p>
          <a:p/>
          <a:p/>
          <a:p>
            <a:r>
              <a:t>VRAID</a:t>
            </a:r>
          </a:p>
          <a:p>
            <a:r>
              <a:t>虚拟RAID</a:t>
            </a:r>
          </a:p>
          <a:p/>
          <a:p/>
          <a:p>
            <a:r>
              <a:t>RSEG</a:t>
            </a:r>
          </a:p>
          <a:p>
            <a:r>
              <a:t>8MB映射</a:t>
            </a:r>
          </a:p>
          <a:p/>
          <a:p/>
          <a:p>
            <a:r>
              <a:t>LUN</a:t>
            </a:r>
          </a:p>
          <a:p>
            <a:r>
              <a:t>逻辑卷</a:t>
            </a:r>
          </a:p>
          <a:p/>
          <a:p/>
          <a:p>
            <a:r>
              <a:t>EVA</a:t>
            </a:r>
          </a:p>
          <a:p>
            <a:r>
              <a:t>HP EVA专用恢复</a:t>
            </a:r>
          </a:p>
          <a:p/>
          <a:p>
            <a:r>
              <a:t>PSEG → RSS → VRAID → RSEG</a:t>
            </a:r>
          </a:p>
          <a:p/>
          <a:p>
            <a:r>
              <a:t>配置库与32字节映射记录解码</a:t>
            </a:r>
          </a:p>
          <a:p/>
          <a:p/>
          <a:p>
            <a:r>
              <a:t>PLG</a:t>
            </a:r>
          </a:p>
          <a:p>
            <a:r>
              <a:t>DotHill / DACstore</a:t>
            </a:r>
          </a:p>
          <a:p/>
          <a:p>
            <a:r>
              <a:t>联想/HPE MSA与IBM DS/Dell MD</a:t>
            </a:r>
          </a:p>
          <a:p/>
          <a:p>
            <a:r>
              <a:t>盘头CAPI与盘尾DACstore解析</a:t>
            </a:r>
          </a:p>
          <a:p/>
          <a:p/>
          <a:p>
            <a:r>
              <a:t>ES</a:t>
            </a:r>
          </a:p>
          <a:p>
            <a:r>
              <a:t>ES4000插件</a:t>
            </a:r>
          </a:p>
          <a:p/>
          <a:p>
            <a:r>
              <a:t>宝德ES4000 / UIT SV7000</a:t>
            </a:r>
          </a:p>
          <a:p/>
          <a:p>
            <a:r>
              <a:t>RAID6池与2GB Extent映射</a:t>
            </a:r>
          </a:p>
          <a:p/>
          <a:p>
            <a:r>
              <a:t>EVA4400</a:t>
            </a:r>
          </a:p>
          <a:p>
            <a:r>
              <a:t>实测验证</a:t>
            </a:r>
          </a:p>
          <a:p/>
          <a:p>
            <a:r>
              <a:t>DotHill</a:t>
            </a:r>
          </a:p>
          <a:p>
            <a:r>
              <a:t>OEM家族</a:t>
            </a:r>
          </a:p>
          <a:p/>
          <a:p>
            <a:r>
              <a:t>DACstore</a:t>
            </a:r>
          </a:p>
          <a:p>
            <a:r>
              <a:t>IBM DS / Dell MD</a:t>
            </a:r>
          </a:p>
          <a:p/>
          <a:p>
            <a:r>
              <a:t>插件框架</a:t>
            </a:r>
          </a:p>
          <a:p>
            <a:r>
              <a:t>持续扩展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软件依据：《达思全域数据恢复平台系统塔机版DRE-1001新宣传彩页2027.pptx》第29页。</a:t>
            </a:r>
          </a:p>
          <a:p>
            <a:r>
              <a:t>整机硬件与软件跨平台能力分别说明；可选屏幕、专业接口及扩展柜不得视为固定标配。</a:t>
            </a:r>
          </a:p>
          <a:p>
            <a:r>
              <a:t>DRE-1002原硬件彩页未将SQL Server套件列为标准交付，故不默认承诺随整机包含。此页保留用户指定的软件来源能力。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SQL数据库恢复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29</a:t>
            </a:r>
          </a:p>
          <a:p>
            <a:r>
              <a:t>SQL Server数据库恢复专业套件</a:t>
            </a:r>
          </a:p>
          <a:p>
            <a:r>
              <a:t>面向MDF/NDF/LDF与BAK损坏、质疑状态、无法附加、DBCC报错、误删记录和勒索破坏。</a:t>
            </a:r>
          </a:p>
          <a:p/>
          <a:p/>
          <a:p/>
          <a:p>
            <a:r>
              <a:t>SQL</a:t>
            </a:r>
          </a:p>
          <a:p>
            <a:r>
              <a:t>版本与对象</a:t>
            </a:r>
          </a:p>
          <a:p>
            <a:r>
              <a:t>兼容SQL Server 7.0-2022，支持表、视图、存储过程、函数、触发器、自定义类型等对象恢复。</a:t>
            </a:r>
          </a:p>
          <a:p/>
          <a:p/>
          <a:p>
            <a:r>
              <a:t>DB</a:t>
            </a:r>
          </a:p>
          <a:p>
            <a:r>
              <a:t>数据库结构修复</a:t>
            </a:r>
          </a:p>
          <a:p/>
          <a:p>
            <a:r>
              <a:t>页面修复</a:t>
            </a:r>
          </a:p>
          <a:p/>
          <a:p>
            <a:r>
              <a:t>碎片扫描重组</a:t>
            </a:r>
          </a:p>
          <a:p/>
          <a:p>
            <a:r>
              <a:t>MDF/NDF/LDF重构</a:t>
            </a:r>
          </a:p>
          <a:p/>
          <a:p/>
          <a:p>
            <a:r>
              <a:t>ERP</a:t>
            </a:r>
          </a:p>
          <a:p>
            <a:r>
              <a:t>备份与业务适配</a:t>
            </a:r>
          </a:p>
          <a:p/>
          <a:p>
            <a:r>
              <a:t>BAK解压转换</a:t>
            </a:r>
          </a:p>
          <a:p/>
          <a:p>
            <a:r>
              <a:t>用友 / 金蝶 / 管家婆</a:t>
            </a:r>
          </a:p>
          <a:p/>
          <a:p>
            <a:r>
              <a:t>浪潮 / 思迅等ERP</a:t>
            </a:r>
          </a:p>
          <a:p/>
          <a:p/>
          <a:p>
            <a:r>
              <a:t>VALUE</a:t>
            </a:r>
          </a:p>
          <a:p>
            <a:r>
              <a:t>业务价值</a:t>
            </a:r>
          </a:p>
          <a:p>
            <a:r>
              <a:t>恢复表级对象、业务结构和关键记录，帮助客户尽快恢复ERP、财务、生产及管理系统。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软件依据：《达思全域数据恢复平台系统塔机版DRE-1001新宣传彩页2027.pptx》第30页。</a:t>
            </a:r>
          </a:p>
          <a:p>
            <a:r>
              <a:t>整机硬件与软件跨平台能力分别说明；可选屏幕、专业接口及扩展柜不得视为固定标配。</a:t>
            </a:r>
          </a:p>
          <a:p>
            <a:r>
              <a:t>DRE-1002原彩页未把复印机安全检查系统列为标配，本页为用户要求保留的软件能力介绍。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办公设备数据安全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30</a:t>
            </a:r>
          </a:p>
          <a:p>
            <a:r>
              <a:t>数码复印机残留数据恢复与保密检查</a:t>
            </a:r>
          </a:p>
          <a:p>
            <a:r>
              <a:t>支持离线拆盘/镜像检查与在线IP/Web抓取，覆盖数据安全自查和泄密事件追溯。</a:t>
            </a:r>
          </a:p>
          <a:p/>
          <a:p/>
          <a:p/>
          <a:p>
            <a:r>
              <a:t>01</a:t>
            </a:r>
          </a:p>
          <a:p>
            <a:r>
              <a:t>离线与在线检查</a:t>
            </a:r>
          </a:p>
          <a:p/>
          <a:p>
            <a:r>
              <a:t>拆盘、镜像、IP与Web抓取</a:t>
            </a:r>
          </a:p>
          <a:p/>
          <a:p>
            <a:r>
              <a:t>覆盖200+机型</a:t>
            </a:r>
          </a:p>
          <a:p/>
          <a:p/>
          <a:p>
            <a:r>
              <a:t>02</a:t>
            </a:r>
          </a:p>
          <a:p>
            <a:r>
              <a:t>残留数据恢复</a:t>
            </a:r>
          </a:p>
          <a:p/>
          <a:p>
            <a:r>
              <a:t>文档、图像及打印/扫描残留</a:t>
            </a:r>
          </a:p>
          <a:p/>
          <a:p>
            <a:r>
              <a:t>识别设备存储结构</a:t>
            </a:r>
          </a:p>
          <a:p/>
          <a:p/>
          <a:p>
            <a:r>
              <a:t>03</a:t>
            </a:r>
          </a:p>
          <a:p>
            <a:r>
              <a:t>OCR与关键词检索</a:t>
            </a:r>
          </a:p>
          <a:p/>
          <a:p>
            <a:r>
              <a:t>文字识别、敏感词筛选</a:t>
            </a:r>
          </a:p>
          <a:p/>
          <a:p>
            <a:r>
              <a:t>违规日志检索</a:t>
            </a:r>
          </a:p>
          <a:p/>
          <a:p/>
          <a:p>
            <a:r>
              <a:t>04</a:t>
            </a:r>
          </a:p>
          <a:p>
            <a:r>
              <a:t>管理与报告</a:t>
            </a:r>
          </a:p>
          <a:p/>
          <a:p>
            <a:r>
              <a:t>设备/人员管理</a:t>
            </a:r>
          </a:p>
          <a:p/>
          <a:p>
            <a:r>
              <a:t>自动生成检查报告</a:t>
            </a:r>
          </a:p>
          <a:p>
            <a:r>
              <a:t>服务政府、涉密单位和企事业单位的办公设备数据安全自查与取证。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硬件依据：《达思数据恢复专用平台系统国产化塔机DRE-1002宣传彩页.pdf》第3,6,8页。</a:t>
            </a:r>
          </a:p>
          <a:p>
            <a:r>
              <a:t>软件依据：《达思全域数据恢复平台系统塔机版DRE-1001新宣传彩页2027.pptx》第31页。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2  ·  D O M E S T I C  H A R D W A R E  &amp;  M E D I A  A C C E S S</a:t>
            </a:r>
          </a:p>
          <a:p>
            <a:r>
              <a:t>国产硬件 · 多介质并行接入</a:t>
            </a:r>
          </a:p>
          <a:p>
            <a:r>
              <a:t>以海光 C86 国产 x86 兼容平台为交付基线，兼顾高速计算、万兆网络、专业取证接口与大型阵列扩展能力；</a:t>
            </a:r>
          </a:p>
          <a:p>
            <a:r>
              <a:t>接口单元可按项目进行组合配置。</a:t>
            </a:r>
          </a:p>
          <a:p>
            <a:r>
              <a:t>海光</a:t>
            </a:r>
          </a:p>
          <a:p>
            <a:r>
              <a:t>C86-3G</a:t>
            </a:r>
          </a:p>
          <a:p>
            <a:r>
              <a:t>8 核 16 线程</a:t>
            </a:r>
          </a:p>
          <a:p>
            <a:r>
              <a:t>32GB</a:t>
            </a:r>
          </a:p>
          <a:p>
            <a:r>
              <a:t>DDR4 3200</a:t>
            </a:r>
          </a:p>
          <a:p>
            <a:r>
              <a:t>可扩 64GB+</a:t>
            </a:r>
          </a:p>
          <a:p>
            <a:r>
              <a:t>1TB</a:t>
            </a:r>
          </a:p>
          <a:p>
            <a:r>
              <a:t>国产 NVMe</a:t>
            </a:r>
          </a:p>
          <a:p>
            <a:r>
              <a:t>长江存储致态</a:t>
            </a:r>
          </a:p>
          <a:p>
            <a:r>
              <a:t>10GbE</a:t>
            </a:r>
          </a:p>
          <a:p>
            <a:r>
              <a:t>海光集成万兆</a:t>
            </a:r>
          </a:p>
          <a:p>
            <a:r>
              <a:t>大容量回传</a:t>
            </a:r>
          </a:p>
          <a:p>
            <a:r>
              <a:t>12.6”</a:t>
            </a:r>
          </a:p>
          <a:p>
            <a:r>
              <a:t>可选内嵌触控</a:t>
            </a:r>
          </a:p>
          <a:p>
            <a:r>
              <a:t>状态与交互</a:t>
            </a:r>
          </a:p>
          <a:p>
            <a:r>
              <a:t>49”</a:t>
            </a:r>
          </a:p>
          <a:p>
            <a:r>
              <a:t>32:9 超宽曲面</a:t>
            </a:r>
          </a:p>
          <a:p>
            <a:r>
              <a:t>4K 带鱼屏</a:t>
            </a:r>
          </a:p>
          <a:p>
            <a:r>
              <a:t>国产核心计算平台</a:t>
            </a:r>
          </a:p>
          <a:p>
            <a:r>
              <a:t>处理器</a:t>
            </a:r>
          </a:p>
          <a:p>
            <a:r>
              <a:t>海光 Hygon C86-3G（OPN:3350），8</a:t>
            </a:r>
          </a:p>
          <a:p>
            <a:r>
              <a:t>核 16 线程，3.3 GHz。</a:t>
            </a:r>
          </a:p>
          <a:p>
            <a:r>
              <a:t>主板 / 芯片组</a:t>
            </a:r>
          </a:p>
          <a:p>
            <a:r>
              <a:t>OEM 22DC4 国产主板，成都海光 FCH</a:t>
            </a:r>
          </a:p>
          <a:p>
            <a:r>
              <a:t>LPC Bridge，B01。</a:t>
            </a:r>
          </a:p>
          <a:p>
            <a:r>
              <a:t>内存</a:t>
            </a:r>
          </a:p>
          <a:p>
            <a:r>
              <a:t>32GB DDR4 3200 双通道；支持按项目增</a:t>
            </a:r>
          </a:p>
          <a:p>
            <a:r>
              <a:t>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操作系统</a:t>
            </a:r>
          </a:p>
          <a:p>
            <a:r>
              <a:t>银河麒麟桌面操作系统 V10 (SP1)</a:t>
            </a:r>
          </a:p>
          <a:p>
            <a:r>
              <a:t>2403，UKUI，x86_64。</a:t>
            </a:r>
          </a:p>
          <a:p>
            <a:r>
              <a:t>介质与专业接口</a:t>
            </a:r>
          </a:p>
          <a:p>
            <a:r>
              <a:t>U.2 / NVMe</a:t>
            </a:r>
          </a:p>
          <a:p>
            <a:r>
              <a:t>可配置 U2CS 只读读卡器、M.2 转 U.2 转</a:t>
            </a:r>
          </a:p>
          <a:p>
            <a:r>
              <a:t>接盒、U.2 模组与连接线。</a:t>
            </a:r>
          </a:p>
          <a:p>
            <a:r>
              <a:t>SATA / SAS</a:t>
            </a:r>
          </a:p>
          <a:p>
            <a:r>
              <a:t>可配置只读接口、预检接口及取证接口</a:t>
            </a:r>
          </a:p>
          <a:p>
            <a:r>
              <a:t>单元，实现作业分离。</a:t>
            </a:r>
          </a:p>
          <a:p>
            <a:r>
              <a:t>只读保护</a:t>
            </a:r>
          </a:p>
          <a:p>
            <a:r>
              <a:t>可配置国产 5416 只读卡及配套线材，强</a:t>
            </a:r>
          </a:p>
          <a:p>
            <a:r>
              <a:t>化源盘保护。</a:t>
            </a:r>
          </a:p>
          <a:p>
            <a:r>
              <a:t>网络 / 归档</a:t>
            </a:r>
          </a:p>
          <a:p>
            <a:r>
              <a:t>海光集成 10GbE 万兆网络；蓝光刻录机</a:t>
            </a:r>
          </a:p>
          <a:p>
            <a:r>
              <a:t>用于镜像出盘与长期存档。</a:t>
            </a:r>
          </a:p>
          <a:p>
            <a:r>
              <a:t>扩展能力</a:t>
            </a:r>
          </a:p>
          <a:p>
            <a:r>
              <a:t>可选 24 盘位扩展柜，最多 2 台，合计扩</a:t>
            </a:r>
          </a:p>
          <a:p>
            <a:r>
              <a:t>展 48 个 SAS/SATA 盘位。</a:t>
            </a:r>
          </a:p>
          <a:p>
            <a:r>
              <a:t>U.2 / NVMe 只读接入</a:t>
            </a:r>
          </a:p>
          <a:p>
            <a:r>
              <a:t>U.2 / NVMe 读写通道</a:t>
            </a:r>
          </a:p>
          <a:p>
            <a:r>
              <a:t>SATA / SAS 盘位</a:t>
            </a:r>
          </a:p>
          <a:p>
            <a:r>
              <a:t>预检 / 取证接口</a:t>
            </a:r>
          </a:p>
          <a:p>
            <a:r>
              <a:t>达思凯瑞技术（北京）有限公司  ·  www.dstfix.com  ·  400-700-0017</a:t>
            </a:r>
          </a:p>
          <a:p>
            <a:r>
              <a:t>03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5  ·  D O M E S T I C  A D A P T A T I O N  &amp;  E C O S Y S T E M</a:t>
            </a:r>
          </a:p>
          <a:p>
            <a:r>
              <a:t>国产化适配 · 跨平台协同</a:t>
            </a:r>
          </a:p>
          <a:p>
            <a:r>
              <a:t>D-Recovery 主软件支持多架构原生编译，在国产 CPU 与国产操作系统环境下保持文件系统恢复、RAID 重</a:t>
            </a:r>
          </a:p>
          <a:p>
            <a:r>
              <a:t>组、镜像解析、块设备映射与取证安全机制完整可用。</a:t>
            </a:r>
          </a:p>
          <a:p>
            <a:r>
              <a:t>多架构原生编译</a:t>
            </a:r>
          </a:p>
          <a:p>
            <a:r>
              <a:t>支持 x86_64、aarch64、loongarch64 架构原生编译运行，非</a:t>
            </a:r>
          </a:p>
          <a:p>
            <a:r>
              <a:t>模拟运行；桌面端单体部署，无独立服务端依赖。</a:t>
            </a:r>
          </a:p>
          <a:p>
            <a:r>
              <a:t>x86_64</a:t>
            </a:r>
          </a:p>
          <a:p>
            <a:r>
              <a:t>aarch64</a:t>
            </a:r>
          </a:p>
          <a:p>
            <a:r>
              <a:t>loongarch64</a:t>
            </a:r>
          </a:p>
          <a:p>
            <a:r>
              <a:t>国产 CPU 平台</a:t>
            </a:r>
          </a:p>
          <a:p>
            <a:r>
              <a:t>当前整机以海光 C86 国产 x86 平台为交付基线，软件可适配兆</a:t>
            </a:r>
          </a:p>
          <a:p>
            <a:r>
              <a:t>芯、飞腾、鲲鹏、龙芯等国产处理器平台。</a:t>
            </a:r>
          </a:p>
          <a:p>
            <a:r>
              <a:t>海光 Hygon</a:t>
            </a:r>
          </a:p>
          <a:p>
            <a:r>
              <a:t>兆芯 ZX</a:t>
            </a:r>
          </a:p>
          <a:p>
            <a:r>
              <a:t>飞腾</a:t>
            </a:r>
          </a:p>
          <a:p>
            <a:r>
              <a:t>鲲鹏 920</a:t>
            </a:r>
          </a:p>
          <a:p>
            <a:r>
              <a:t>龙芯</a:t>
            </a:r>
          </a:p>
          <a:p>
            <a:r>
              <a:t>国产操作系统</a:t>
            </a:r>
          </a:p>
          <a:p>
            <a:r>
              <a:t>覆盖银河麒麟、中标麒麟、统信 UOS、Deepin、</a:t>
            </a:r>
          </a:p>
          <a:p>
            <a:r>
              <a:t>openEuler、中科方德；可按项目扩展适配龙蜥、麒麟信安、</a:t>
            </a:r>
          </a:p>
          <a:p>
            <a:r>
              <a:t>凝思等环境。</a:t>
            </a:r>
          </a:p>
          <a:p>
            <a:r>
              <a:t>银河麒麟 V10</a:t>
            </a:r>
          </a:p>
          <a:p>
            <a:r>
              <a:t>统信 UOS</a:t>
            </a:r>
          </a:p>
          <a:p>
            <a:r>
              <a:t>Deepin</a:t>
            </a:r>
          </a:p>
          <a:p>
            <a:r>
              <a:t>openEuler</a:t>
            </a:r>
          </a:p>
          <a:p>
            <a:r>
              <a:t>中科方德</a:t>
            </a:r>
          </a:p>
          <a:p>
            <a:r>
              <a:t>第三方工具接力分析</a:t>
            </a:r>
          </a:p>
          <a:p>
            <a:r>
              <a:t>通过系统级块设备映射，与资源管理器、磁盘管理、取证和分</a:t>
            </a:r>
          </a:p>
          <a:p>
            <a:r>
              <a:t>析工具协同；支持 Windows、Linux、macOS 多平台软件生</a:t>
            </a:r>
          </a:p>
          <a:p>
            <a:r>
              <a:t>态。</a:t>
            </a:r>
          </a:p>
          <a:p>
            <a:r>
              <a:t>Autopsy</a:t>
            </a:r>
          </a:p>
          <a:p>
            <a:r>
              <a:t>The Sleuth Kit</a:t>
            </a:r>
          </a:p>
          <a:p>
            <a:r>
              <a:t>WinHex</a:t>
            </a:r>
          </a:p>
          <a:p>
            <a:r>
              <a:t>FTK</a:t>
            </a:r>
          </a:p>
          <a:p>
            <a:r>
              <a:t>X-Ways</a:t>
            </a:r>
          </a:p>
          <a:p>
            <a:r>
              <a:t>EnCase</a:t>
            </a:r>
          </a:p>
          <a:p>
            <a:r>
              <a:t>D-Recovery 国产 Linux 版 + 国产 CPU / OS + /</a:t>
            </a:r>
          </a:p>
          <a:p>
            <a:r>
              <a:t>dev/nbdN 映射</a:t>
            </a:r>
          </a:p>
          <a:p>
            <a:r>
              <a:t>在国产化、本地化和数据不出域环境中完成扫描、镜像、阵列重组、</a:t>
            </a:r>
          </a:p>
          <a:p>
            <a:r>
              <a:t>挂载与跨工具分析。</a:t>
            </a:r>
          </a:p>
          <a:p>
            <a:r>
              <a:t>达思凯瑞技术（北京）有限公司  ·  www.dstfix.com  ·  400-700-0017</a:t>
            </a:r>
          </a:p>
          <a:p>
            <a:r>
              <a:t>06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7  ·  K E Y  T E C H N I C A L  S P E C I F I C A T I O N S</a:t>
            </a:r>
          </a:p>
          <a:p>
            <a:r>
              <a:t>核心技术参数</a:t>
            </a:r>
          </a:p>
          <a:p>
            <a:r>
              <a:t>以下为宣传彩页摘要参数，覆盖国产硬件、专业接口、数据恢复、取证镜像、国产化适配与扩展交付能力。</a:t>
            </a:r>
          </a:p>
          <a:p>
            <a:r>
              <a:t>硬件与接口</a:t>
            </a:r>
          </a:p>
          <a:p>
            <a:r>
              <a:t>处理器</a:t>
            </a:r>
          </a:p>
          <a:p>
            <a:r>
              <a:t>海光 Hygon C86-3G（OPN:3350），8 核 16 线</a:t>
            </a:r>
          </a:p>
          <a:p>
            <a:r>
              <a:t>程，3.3 GHz；L1 256K+512K / L2 4MB / L3</a:t>
            </a:r>
          </a:p>
          <a:p>
            <a:r>
              <a:t>16MB。</a:t>
            </a:r>
          </a:p>
          <a:p>
            <a:r>
              <a:t>主板 / BIOS</a:t>
            </a:r>
          </a:p>
          <a:p>
            <a:r>
              <a:t>OEM 22DC4 国产主板，海光 FCH LPC Bridge，</a:t>
            </a:r>
          </a:p>
          <a:p>
            <a:r>
              <a:t>B01；BIOS SQD2041910（2025-04-09）。</a:t>
            </a:r>
          </a:p>
          <a:p>
            <a:r>
              <a:t>平台 / 内存</a:t>
            </a:r>
          </a:p>
          <a:p>
            <a:r>
              <a:t>32GB DDR4 3200 双通道，国产品牌内存；可按</a:t>
            </a:r>
          </a:p>
          <a:p>
            <a:r>
              <a:t>项目增强至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图形 / 显示</a:t>
            </a:r>
          </a:p>
          <a:p>
            <a:r>
              <a:t>Silicon Motion SM768 4GB；49 英寸 32:9 超宽</a:t>
            </a:r>
          </a:p>
          <a:p>
            <a:r>
              <a:t>曲面 4K 带鱼屏；可选 12.6 英寸触控屏。</a:t>
            </a:r>
          </a:p>
          <a:p>
            <a:r>
              <a:t>网络 / 归档</a:t>
            </a:r>
          </a:p>
          <a:p>
            <a:r>
              <a:t>海光集成 10GbE 万兆以太网；ASUS</a:t>
            </a:r>
          </a:p>
          <a:p>
            <a:r>
              <a:t>BW-16D1HT 或同等蓝光刻录机。</a:t>
            </a:r>
          </a:p>
          <a:p>
            <a:r>
              <a:t>专业接口</a:t>
            </a:r>
          </a:p>
          <a:p>
            <a:r>
              <a:t>可配置 U.2 只读接入、SATA/SAS 只读与预检接</a:t>
            </a:r>
          </a:p>
          <a:p>
            <a:r>
              <a:t>口、取证接口单元及国产 5416 只读卡。</a:t>
            </a:r>
          </a:p>
          <a:p>
            <a:r>
              <a:t>操作系统</a:t>
            </a:r>
          </a:p>
          <a:p>
            <a:r>
              <a:t>银河麒麟桌面操作系统 V10 (SP1) 2403，</a:t>
            </a:r>
          </a:p>
          <a:p>
            <a:r>
              <a:t>UKUI；Linux 5.4.18-110-generic，x86_64。</a:t>
            </a:r>
          </a:p>
          <a:p>
            <a:r>
              <a:t>软件与恢复能力</a:t>
            </a:r>
          </a:p>
          <a:p>
            <a:r>
              <a:t>主软件</a:t>
            </a:r>
          </a:p>
          <a:p>
            <a:r>
              <a:t>D-Recovery 专业数据恢复平台国产 Linux 版：</a:t>
            </a:r>
          </a:p>
          <a:p>
            <a:r>
              <a:t>恢复、磁盘分析、取证镜像、RAID 重组、虚拟</a:t>
            </a:r>
          </a:p>
          <a:p>
            <a:r>
              <a:t>盘映射与协同分析。</a:t>
            </a:r>
          </a:p>
          <a:p>
            <a:r>
              <a:t>国产化适配</a:t>
            </a:r>
          </a:p>
          <a:p>
            <a:r>
              <a:t>x86_64 / aarch64 / loongarch64；海光、兆</a:t>
            </a:r>
          </a:p>
          <a:p>
            <a:r>
              <a:t>芯、飞腾、鲲鹏、龙芯；麒麟、UOS、</a:t>
            </a:r>
          </a:p>
          <a:p>
            <a:r>
              <a:t>Deepin、openEuler 等。</a:t>
            </a:r>
          </a:p>
          <a:p>
            <a:r>
              <a:t>文件系统</a:t>
            </a:r>
          </a:p>
          <a:p>
            <a:r>
              <a:t>不少于 21 类，覆盖 Windows、Linux、</a:t>
            </a:r>
          </a:p>
          <a:p>
            <a:r>
              <a:t>macOS、Unix/BSD、企业、集群、虚拟化与光</a:t>
            </a:r>
          </a:p>
          <a:p>
            <a:r>
              <a:t>盘介质。</a:t>
            </a:r>
          </a:p>
          <a:p>
            <a:r>
              <a:t>RAID / NAS</a:t>
            </a:r>
          </a:p>
          <a:p>
            <a:r>
              <a:t>不少于 17 种级别、6 种校验布局；自动识别、</a:t>
            </a:r>
          </a:p>
          <a:p>
            <a:r>
              <a:t>手动重组、降级恢复、嵌套 RAID 50/60。</a:t>
            </a:r>
          </a:p>
          <a:p>
            <a:r>
              <a:t>镜像 / 取证</a:t>
            </a:r>
          </a:p>
          <a:p>
            <a:r>
              <a:t>Raw/IMG/DD/BIN 与 VHDX Dynamic；MD5 同</a:t>
            </a:r>
          </a:p>
          <a:p>
            <a:r>
              <a:t>步校验、坏扇区智能跳过、暂停续传、案件留</a:t>
            </a:r>
          </a:p>
          <a:p>
            <a:r>
              <a:t>痕。</a:t>
            </a:r>
          </a:p>
          <a:p>
            <a:r>
              <a:t>镜像解析</a:t>
            </a:r>
          </a:p>
          <a:p>
            <a:r>
              <a:t>读取不少于 11 类镜像/容器格式，支持 E01、</a:t>
            </a:r>
          </a:p>
          <a:p>
            <a:r>
              <a:t>AFF、DMG、VMDK、VHDX、QCOW2 等即加载</a:t>
            </a:r>
          </a:p>
          <a:p>
            <a:r>
              <a:t>解析。</a:t>
            </a:r>
          </a:p>
          <a:p>
            <a:r>
              <a:t>映射 / 协同</a:t>
            </a:r>
          </a:p>
          <a:p>
            <a:r>
              <a:t>Linux 暴露为 /dev/nbdN，Windows 暴露为 </a:t>
            </a:r>
          </a:p>
          <a:p>
            <a:r>
              <a:t>\\.\PhysicalDriveN；支持主流取证与系统工具</a:t>
            </a:r>
          </a:p>
          <a:p>
            <a:r>
              <a:t>访问。</a:t>
            </a:r>
          </a:p>
          <a:p>
            <a:r>
              <a:t>扩展交付</a:t>
            </a:r>
          </a:p>
          <a:p>
            <a:r>
              <a:t>单柜 24 个 SAS/SATA 热插拔盘位，最多 2 台合</a:t>
            </a:r>
          </a:p>
          <a:p>
            <a:r>
              <a:t>计 48 盘位；整机、显示器、OS、软件、归档与</a:t>
            </a:r>
          </a:p>
          <a:p>
            <a:r>
              <a:t>输入设备交付。</a:t>
            </a:r>
          </a:p>
          <a:p>
            <a:r>
              <a:t>注：本彩页依据产品介绍与招标参数整理。可选项、具体供货配置、软件版本、授权范围、接口数量及服务内容，以项目合同和最终配置清单为准。</a:t>
            </a:r>
          </a:p>
          <a:p>
            <a:r>
              <a:t>达思凯瑞技术（北京）有限公司</a:t>
            </a:r>
          </a:p>
          <a:p>
            <a:r>
              <a:t>地址：北京市朝阳区北苑东路 19 号院中国铁建广场 D 座 2204 室</a:t>
            </a:r>
          </a:p>
          <a:p>
            <a:r>
              <a:t>官网：www.dstfix.com</a:t>
            </a:r>
          </a:p>
          <a:p>
            <a:r>
              <a:t>电话：400-700-0017 / 010-62672120 / 18600668588（微信同</a:t>
            </a:r>
          </a:p>
          <a:p>
            <a:r>
              <a:t>号）</a:t>
            </a:r>
          </a:p>
          <a:p>
            <a:r>
              <a:t>扫码访问官网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/>
          <a:p>
            <a:r>
              <a:t>跨平台与国产化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31</a:t>
            </a:r>
          </a:p>
          <a:p>
            <a:r>
              <a:t>跨平台部署与国产化适配</a:t>
            </a:r>
          </a:p>
          <a:p>
            <a:r>
              <a:t>核心文件系统、镜像、RAID、映射与任务管理能力在不同平台保持一致。</a:t>
            </a:r>
          </a:p>
          <a:p/>
          <a:p/>
          <a:p/>
          <a:p>
            <a:r>
              <a:t>OS</a:t>
            </a:r>
          </a:p>
          <a:p>
            <a:r>
              <a:t>操作系统</a:t>
            </a:r>
          </a:p>
          <a:p>
            <a:r>
              <a:t>Windows 10/11、Server 2012+、Linux、macOS。</a:t>
            </a:r>
          </a:p>
          <a:p/>
          <a:p/>
          <a:p>
            <a:r>
              <a:t>CPU</a:t>
            </a:r>
          </a:p>
          <a:p>
            <a:r>
              <a:t>CPU架构</a:t>
            </a:r>
          </a:p>
          <a:p>
            <a:r>
              <a:t>x86_64、AArch64、LoongArch原生运行。</a:t>
            </a:r>
          </a:p>
          <a:p/>
          <a:p/>
          <a:p>
            <a:r>
              <a:t>CN</a:t>
            </a:r>
          </a:p>
          <a:p>
            <a:r>
              <a:t>国产CPU</a:t>
            </a:r>
          </a:p>
          <a:p>
            <a:r>
              <a:t>海光、兆芯、鲲鹏、飞腾、龙芯等。</a:t>
            </a:r>
          </a:p>
          <a:p/>
          <a:p/>
          <a:p>
            <a:r>
              <a:t>UOS</a:t>
            </a:r>
          </a:p>
          <a:p>
            <a:r>
              <a:t>国产系统</a:t>
            </a:r>
          </a:p>
          <a:p>
            <a:r>
              <a:t>统信UOS、银河麒麟、openEuler、deepin。</a:t>
            </a:r>
          </a:p>
          <a:p/>
          <a:p/>
          <a:p>
            <a:r>
              <a:t>NBD</a:t>
            </a:r>
          </a:p>
          <a:p>
            <a:r>
              <a:t>Linux块设备协同</a:t>
            </a:r>
          </a:p>
          <a:p>
            <a:r>
              <a:t>虚拟盘可暴露为/dev/nbdN，供mount、fdisk、dd、parted等工具访问。</a:t>
            </a:r>
          </a:p>
          <a:p/>
          <a:p/>
          <a:p>
            <a:r>
              <a:t>APP</a:t>
            </a:r>
          </a:p>
          <a:p>
            <a:r>
              <a:t>桌面端单体部署</a:t>
            </a:r>
          </a:p>
          <a:p>
            <a:r>
              <a:t>无需独立服务端，适合取证工作站、数据恢复实验室和企业应急环境。</a:t>
            </a:r>
          </a:p>
          <a:p/>
          <a:p/>
          <a:p>
            <a:r>
              <a:t>OK</a:t>
            </a:r>
          </a:p>
          <a:p>
            <a:r>
              <a:t>功能一致</a:t>
            </a:r>
          </a:p>
          <a:p>
            <a:r>
              <a:t>原生运行，不模拟、不阉割、不降级，关键恢复能力跨平台保持一致。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软件依据：《达思全域数据恢复平台系统塔机版DRE-1001新宣传彩页2027.pptx》第32页。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软件来源原文（保留完整技术信息供讲解）：</a:t>
            </a:r>
          </a:p>
          <a:p/>
          <a:p/>
          <a:p/>
          <a:p>
            <a:r>
              <a:t>性能与可靠性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32</a:t>
            </a:r>
          </a:p>
          <a:p>
            <a:r>
              <a:t>性能、可靠性与安全保障</a:t>
            </a:r>
          </a:p>
          <a:p>
            <a:r>
              <a:t>从秒级目录浏览、10TB级逻辑映射到多任务并行和故障容错，支撑长时间专业作业。</a:t>
            </a:r>
          </a:p>
          <a:p/>
          <a:p>
            <a:r>
              <a:t>秒级</a:t>
            </a:r>
          </a:p>
          <a:p>
            <a:r>
              <a:t>懒加载目录</a:t>
            </a:r>
          </a:p>
          <a:p/>
          <a:p>
            <a:r>
              <a:t>10TB</a:t>
            </a:r>
          </a:p>
          <a:p>
            <a:r>
              <a:t>映射趋近零等待</a:t>
            </a:r>
          </a:p>
          <a:p/>
          <a:p>
            <a:r>
              <a:t>千万级</a:t>
            </a:r>
          </a:p>
          <a:p>
            <a:r>
              <a:t>文件树浏览</a:t>
            </a:r>
          </a:p>
          <a:p/>
          <a:p>
            <a:r>
              <a:t>多任务</a:t>
            </a:r>
          </a:p>
          <a:p>
            <a:r>
              <a:t>镜像/扫描/RAID并行</a:t>
            </a:r>
          </a:p>
          <a:p/>
          <a:p/>
          <a:p>
            <a:r>
              <a:t>01</a:t>
            </a:r>
          </a:p>
          <a:p>
            <a:r>
              <a:t>双模式浏览引擎</a:t>
            </a:r>
          </a:p>
          <a:p>
            <a:r>
              <a:t>快速浏览秒级呈现目录；深度浏览建立全量索引并支持批量筛选。</a:t>
            </a:r>
          </a:p>
          <a:p/>
          <a:p/>
          <a:p>
            <a:r>
              <a:t>02</a:t>
            </a:r>
          </a:p>
          <a:p>
            <a:r>
              <a:t>高效虚拟映射</a:t>
            </a:r>
          </a:p>
          <a:p>
            <a:r>
              <a:t>逻辑层偏移转换，不产生额外副本；虚拟RAID可并行读取。</a:t>
            </a:r>
          </a:p>
          <a:p/>
          <a:p/>
          <a:p>
            <a:r>
              <a:t>03</a:t>
            </a:r>
          </a:p>
          <a:p>
            <a:r>
              <a:t>后台任务化</a:t>
            </a:r>
          </a:p>
          <a:p>
            <a:r>
              <a:t>镜像、扫描、重组支持暂停、继续与中止，提高多任务效率。</a:t>
            </a:r>
          </a:p>
          <a:p/>
          <a:p/>
          <a:p>
            <a:r>
              <a:t>04</a:t>
            </a:r>
          </a:p>
          <a:p>
            <a:r>
              <a:t>故障容错</a:t>
            </a:r>
          </a:p>
          <a:p>
            <a:r>
              <a:t>坏扇区重试/跳过、缺失成员实时校验重建和降级阵列恢复。</a:t>
            </a:r>
          </a:p>
          <a:p/>
          <a:p/>
          <a:p>
            <a:r>
              <a:t>05</a:t>
            </a:r>
          </a:p>
          <a:p>
            <a:r>
              <a:t>资源生命周期</a:t>
            </a:r>
          </a:p>
          <a:p>
            <a:r>
              <a:t>派生虚拟盘、标签页与任务联动回收，映射进程退出自动detach。</a:t>
            </a:r>
          </a:p>
          <a:p/>
          <a:p/>
          <a:p>
            <a:r>
              <a:t>06</a:t>
            </a:r>
          </a:p>
          <a:p>
            <a:r>
              <a:t>取证级可信</a:t>
            </a:r>
          </a:p>
          <a:p>
            <a:r>
              <a:t>默认只读、写入计划预览、强确认、哈希同步计算和结果记录。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硬件依据：《达思数据恢复专用平台系统国产化塔机DRE-1002宣传彩页.pdf》第2,7页。</a:t>
            </a:r>
          </a:p>
          <a:p>
            <a:r>
              <a:t>软件依据：《达思全域数据恢复平台系统塔机版DRE-1001新宣传彩页2027.pptx》第33页。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1  ·  I N T E G R A T E D  W O R K F L O W</a:t>
            </a:r>
          </a:p>
          <a:p>
            <a:r>
              <a:t>国产化底座，完成数据恢复全流程</a:t>
            </a:r>
          </a:p>
          <a:p>
            <a:r>
              <a:t>DRE-1002 将国产硬件、国产操作系统、专业介质接口、源盘保护机制与 D-Recovery 国产 Linux 版深度整</a:t>
            </a:r>
          </a:p>
          <a:p>
            <a:r>
              <a:t>合，形成从检材接入到证据保全的完整作业闭环。</a:t>
            </a:r>
          </a:p>
          <a:p>
            <a:r>
              <a:t>党政国产化采购</a:t>
            </a:r>
          </a:p>
          <a:p>
            <a:r>
              <a:t>国产 CPU、国产操作系统</a:t>
            </a:r>
          </a:p>
          <a:p>
            <a:r>
              <a:t>与国产化存储底座，满足自</a:t>
            </a:r>
          </a:p>
          <a:p>
            <a:r>
              <a:t>主可控、本地化部署和国产</a:t>
            </a:r>
          </a:p>
          <a:p>
            <a:r>
              <a:t>化建设需求。</a:t>
            </a:r>
          </a:p>
          <a:p>
            <a:r>
              <a:t>军工 / 保密本地化</a:t>
            </a:r>
          </a:p>
          <a:p>
            <a:r>
              <a:t>数据不出域、无独立服务端</a:t>
            </a:r>
          </a:p>
          <a:p>
            <a:r>
              <a:t>依赖，降低外送恢复与外部</a:t>
            </a:r>
          </a:p>
          <a:p>
            <a:r>
              <a:t>工具依赖带来的安全风险。</a:t>
            </a:r>
          </a:p>
          <a:p>
            <a:r>
              <a:t>司法鉴定 / 电子物证</a:t>
            </a:r>
          </a:p>
          <a:p>
            <a:r>
              <a:t>源盘只读、镜像固定、MD5</a:t>
            </a:r>
          </a:p>
          <a:p>
            <a:r>
              <a:t>校验、案件元数据留痕与第</a:t>
            </a:r>
          </a:p>
          <a:p>
            <a:r>
              <a:t>三方工具接力分析。</a:t>
            </a:r>
          </a:p>
          <a:p>
            <a:r>
              <a:t>关基行业应急恢复</a:t>
            </a:r>
          </a:p>
          <a:p>
            <a:r>
              <a:t>面向能源、金融、电力、交</a:t>
            </a:r>
          </a:p>
          <a:p>
            <a:r>
              <a:t>通等单位开展业务系统、</a:t>
            </a:r>
          </a:p>
          <a:p>
            <a:r>
              <a:t>NAS 与复杂阵列应急恢复。</a:t>
            </a:r>
          </a:p>
          <a:p>
            <a:r>
              <a:t>国产化软硬件一体化</a:t>
            </a:r>
          </a:p>
          <a:p>
            <a:r>
              <a:t>专业恢复工作平台</a:t>
            </a:r>
          </a:p>
          <a:p>
            <a:r>
              <a:t>海光 C86 平台 · 银河麒麟 V10 SP1</a:t>
            </a:r>
          </a:p>
          <a:p>
            <a:r>
              <a:t>D-Recovery 专业数据恢复平台国产 Linux 版</a:t>
            </a:r>
          </a:p>
          <a:p>
            <a:r>
              <a:t>达思凯瑞技术（北京）有限公司  ·  www.dstfix.com  ·  400-700-0017</a:t>
            </a:r>
          </a:p>
          <a:p>
            <a:r>
              <a:t>02 / 08</a:t>
            </a:r>
          </a:p>
          <a:p>
            <a:r>
              <a:t>01</a:t>
            </a:r>
          </a:p>
          <a:p>
            <a:r>
              <a:t>源盘保护</a:t>
            </a:r>
          </a:p>
          <a:p>
            <a:r>
              <a:t>02</a:t>
            </a:r>
          </a:p>
          <a:p>
            <a:r>
              <a:t>故障预检</a:t>
            </a:r>
          </a:p>
          <a:p>
            <a:r>
              <a:t>03</a:t>
            </a:r>
          </a:p>
          <a:p>
            <a:r>
              <a:t>镜像采集</a:t>
            </a:r>
          </a:p>
          <a:p>
            <a:r>
              <a:t>04</a:t>
            </a:r>
          </a:p>
          <a:p>
            <a:r>
              <a:t>文件系统分析</a:t>
            </a:r>
          </a:p>
          <a:p>
            <a:r>
              <a:t>05</a:t>
            </a:r>
          </a:p>
          <a:p>
            <a:r>
              <a:t>RAID / NAS 重组</a:t>
            </a:r>
          </a:p>
          <a:p>
            <a:r>
              <a:t>06</a:t>
            </a:r>
          </a:p>
          <a:p>
            <a:r>
              <a:t>虚拟盘映射</a:t>
            </a:r>
          </a:p>
          <a:p>
            <a:r>
              <a:t>07</a:t>
            </a:r>
          </a:p>
          <a:p>
            <a:r>
              <a:t>证据保全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6  ·  A P P L I C A T I O N S  &amp;  D E L I V E R Y</a:t>
            </a:r>
          </a:p>
          <a:p>
            <a:r>
              <a:t>典型应用 · 标准交付</a:t>
            </a:r>
          </a:p>
          <a:p>
            <a:r>
              <a:t>面向国产化数据恢复实验室、电子物证工作站、涉密本地化作业与关基行业应急恢复，可按大型阵列和多案</a:t>
            </a:r>
          </a:p>
          <a:p>
            <a:r>
              <a:t>件并行需求扩展。</a:t>
            </a:r>
          </a:p>
          <a:p>
            <a:r>
              <a:t>党政国产化采购</a:t>
            </a:r>
          </a:p>
          <a:p>
            <a:r>
              <a:t>满足自主可控、国产 OS 适配、本地化部署</a:t>
            </a:r>
          </a:p>
          <a:p>
            <a:r>
              <a:t>与相关建设需求。</a:t>
            </a:r>
          </a:p>
          <a:p>
            <a:r>
              <a:t>军工 / 保密单位</a:t>
            </a:r>
          </a:p>
          <a:p>
            <a:r>
              <a:t>涉密数据本地恢复，数据不出域，降低外送</a:t>
            </a:r>
          </a:p>
          <a:p>
            <a:r>
              <a:t>与外部依赖风险。</a:t>
            </a:r>
          </a:p>
          <a:p>
            <a:r>
              <a:t>司法鉴定 / 电子物证</a:t>
            </a:r>
          </a:p>
          <a:p>
            <a:r>
              <a:t>源盘只读、镜像固定、MD5 校验、案件留</a:t>
            </a:r>
          </a:p>
          <a:p>
            <a:r>
              <a:t>痕与跨工具分析。</a:t>
            </a:r>
          </a:p>
          <a:p>
            <a:r>
              <a:t>关键信息基础设施</a:t>
            </a:r>
          </a:p>
          <a:p>
            <a:r>
              <a:t>能源、金融、电力、交通等重要业务系统应</a:t>
            </a:r>
          </a:p>
          <a:p>
            <a:r>
              <a:t>急恢复与证据保全。</a:t>
            </a:r>
          </a:p>
          <a:p>
            <a:r>
              <a:t>RAID / NAS 阵列恢复</a:t>
            </a:r>
          </a:p>
          <a:p>
            <a:r>
              <a:t>多成员盘接入、元数据自动识别、手动参数</a:t>
            </a:r>
          </a:p>
          <a:p>
            <a:r>
              <a:t>重组与缺盘恢复。</a:t>
            </a:r>
          </a:p>
          <a:p>
            <a:r>
              <a:t>国产数据库载体恢复</a:t>
            </a:r>
          </a:p>
          <a:p>
            <a:r>
              <a:t>面向达梦、人大金仓、GBase、HighGo、</a:t>
            </a:r>
          </a:p>
          <a:p>
            <a:r>
              <a:t>OceanBase、TiDB 等存储载体层恢复。</a:t>
            </a:r>
          </a:p>
          <a:p>
            <a:r>
              <a:t>整机主机</a:t>
            </a:r>
          </a:p>
          <a:p>
            <a:r>
              <a:t>海光 8C/16T</a:t>
            </a:r>
          </a:p>
          <a:p>
            <a:r>
              <a:t>32GB DDR4 / 1TB NVMe</a:t>
            </a:r>
          </a:p>
          <a:p>
            <a:r>
              <a:t>10GbE 万兆网络</a:t>
            </a:r>
          </a:p>
          <a:p>
            <a:r>
              <a:t>显示与系统</a:t>
            </a:r>
          </a:p>
          <a:p>
            <a:r>
              <a:t>49 英寸 32:9 4K 带鱼屏</a:t>
            </a:r>
          </a:p>
          <a:p>
            <a:r>
              <a:t>银河麒麟 V10 SP1</a:t>
            </a:r>
          </a:p>
          <a:p>
            <a:r>
              <a:t>UKUI 桌面环境</a:t>
            </a:r>
          </a:p>
          <a:p>
            <a:r>
              <a:t>软件授权</a:t>
            </a:r>
          </a:p>
          <a:p>
            <a:r>
              <a:t>D-Recovery 国产 Linux</a:t>
            </a:r>
          </a:p>
          <a:p>
            <a:r>
              <a:t>版</a:t>
            </a:r>
          </a:p>
          <a:p>
            <a:r>
              <a:t>x86_64 / ARM /</a:t>
            </a:r>
          </a:p>
          <a:p>
            <a:r>
              <a:t>LoongArch</a:t>
            </a:r>
          </a:p>
          <a:p>
            <a:r>
              <a:t>主机内置授权</a:t>
            </a:r>
          </a:p>
          <a:p>
            <a:r>
              <a:t>归档与配件</a:t>
            </a:r>
          </a:p>
          <a:p>
            <a:r>
              <a:t>蓝光刻录机</a:t>
            </a:r>
          </a:p>
          <a:p>
            <a:r>
              <a:t>键盘、鼠标、连接线材</a:t>
            </a:r>
          </a:p>
          <a:p>
            <a:r>
              <a:t>说明资料</a:t>
            </a:r>
          </a:p>
          <a:p>
            <a:r>
              <a:t>选配扩展柜</a:t>
            </a:r>
          </a:p>
          <a:p>
            <a:r>
              <a:t>单柜 24 盘位</a:t>
            </a:r>
          </a:p>
          <a:p>
            <a:r>
              <a:t>最多 2 台</a:t>
            </a:r>
          </a:p>
          <a:p>
            <a:r>
              <a:t>合计扩展 48 盘位</a:t>
            </a:r>
          </a:p>
          <a:p>
            <a:r>
              <a:t>国产化塔机 DRE-1002</a:t>
            </a:r>
          </a:p>
          <a:p>
            <a:r>
              <a:t>海光 C86 平台 + 银河麒麟 V10 SP1 + D-Recovery 专业数据恢复平</a:t>
            </a:r>
          </a:p>
          <a:p>
            <a:r>
              <a:t>台国产 Linux 版</a:t>
            </a:r>
          </a:p>
          <a:p>
            <a:r>
              <a:t>达思凯瑞技术（北京）有限公司  ·  www.dstfix.com  ·  400-700-0017</a:t>
            </a:r>
          </a:p>
          <a:p>
            <a:r>
              <a:t>07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/>
          <a:p>
            <a:r>
              <a:t>典型应用场景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33</a:t>
            </a:r>
          </a:p>
          <a:p>
            <a:r>
              <a:t>面向高要求机构的专业数据恢复与取证平台</a:t>
            </a:r>
          </a:p>
          <a:p>
            <a:r>
              <a:t>适用于数据恢复实验室、司法鉴定、企业IT应急、涉密单位和专业服务机构。</a:t>
            </a:r>
          </a:p>
          <a:p/>
          <a:p/>
          <a:p>
            <a:r>
              <a:t>LAW</a:t>
            </a:r>
          </a:p>
          <a:p>
            <a:r>
              <a:t>司法鉴定 / 电子物证</a:t>
            </a:r>
          </a:p>
          <a:p>
            <a:r>
              <a:t>源盘只读、镜像固定、哈希校验、案件元数据留痕与跨工具分析。</a:t>
            </a:r>
          </a:p>
          <a:p/>
          <a:p/>
          <a:p>
            <a:r>
              <a:t>NAS</a:t>
            </a:r>
          </a:p>
          <a:p>
            <a:r>
              <a:t>服务器RAID / NAS</a:t>
            </a:r>
          </a:p>
          <a:p>
            <a:r>
              <a:t>多盘接入、自动组装、缺盘重建、存储池与复杂阵列恢复。</a:t>
            </a:r>
          </a:p>
          <a:p/>
          <a:p/>
          <a:p>
            <a:r>
              <a:t>VM</a:t>
            </a:r>
          </a:p>
          <a:p>
            <a:r>
              <a:t>虚拟化平台恢复</a:t>
            </a:r>
          </a:p>
          <a:p>
            <a:r>
              <a:t>VMDK、VHDX、QCOW2与快照链按时间点恢复。</a:t>
            </a:r>
          </a:p>
          <a:p/>
          <a:p/>
          <a:p>
            <a:r>
              <a:t>IT</a:t>
            </a:r>
          </a:p>
          <a:p>
            <a:r>
              <a:t>企业数据应急抢修</a:t>
            </a:r>
          </a:p>
          <a:p>
            <a:r>
              <a:t>工作站、服务器、移动硬盘与存储卡快速接入和关键数据优先恢复。</a:t>
            </a:r>
          </a:p>
          <a:p/>
          <a:p/>
          <a:p>
            <a:r>
              <a:t>SQL</a:t>
            </a:r>
          </a:p>
          <a:p>
            <a:r>
              <a:t>SQL数据库故障</a:t>
            </a:r>
          </a:p>
          <a:p>
            <a:r>
              <a:t>MDF/NDF/LDF、BAK、质疑状态、备份失效与勒索破坏修复。</a:t>
            </a:r>
          </a:p>
          <a:p/>
          <a:p/>
          <a:p>
            <a:r>
              <a:t>SEC</a:t>
            </a:r>
          </a:p>
          <a:p>
            <a:r>
              <a:t>涉密与数据安全检查</a:t>
            </a:r>
          </a:p>
          <a:p>
            <a:r>
              <a:t>数据不出域、复印机残留检查、敏感数据排查和泄密追溯。</a:t>
            </a:r>
          </a:p>
          <a:p/>
          <a:p/>
          <a:p>
            <a:r>
              <a:t>一台设备，贯通从检材接入到报告交付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硬件依据：《达思数据恢复专用平台系统国产化塔机DRE-1002宣传彩页.pdf》第1,2,3,6页。</a:t>
            </a:r>
          </a:p>
          <a:p>
            <a:r>
              <a:t>软件依据：《达思全域数据恢复平台系统塔机版DRE-1001新宣传彩页2027.pptx》第34页。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D A T A  R E C O V E R Y  &amp;  D I G I T A L  F O R E N S I C S</a:t>
            </a:r>
          </a:p>
          <a:p>
            <a:r>
              <a:t>达思数据恢复专用平台系统</a:t>
            </a:r>
          </a:p>
          <a:p>
            <a:r>
              <a:t>国产化塔机 DRE-1002</a:t>
            </a:r>
          </a:p>
          <a:p>
            <a:r>
              <a:t>国产化 · 自主可控 · 专业数据恢复与电子取证工作站</a:t>
            </a:r>
          </a:p>
          <a:p>
            <a:r>
              <a:t>面向党政、军工、司法与关基行业的国产化数据恢复与电子取证专业平台</a:t>
            </a:r>
          </a:p>
          <a:p>
            <a:r>
              <a:t>8C/16T</a:t>
            </a:r>
          </a:p>
          <a:p>
            <a:r>
              <a:t>海光 Hygon C86-3G</a:t>
            </a:r>
          </a:p>
          <a:p>
            <a:r>
              <a:t>主频 3.3 GHz</a:t>
            </a:r>
          </a:p>
          <a:p>
            <a:r>
              <a:t>32GB</a:t>
            </a:r>
          </a:p>
          <a:p>
            <a:r>
              <a:t>DDR4 3200 双通道</a:t>
            </a:r>
          </a:p>
          <a:p>
            <a:r>
              <a:t>可扩展至 64GB+</a:t>
            </a:r>
          </a:p>
          <a:p>
            <a:r>
              <a:t>10GbE</a:t>
            </a:r>
          </a:p>
          <a:p>
            <a:r>
              <a:t>海光集成万兆网络</a:t>
            </a:r>
          </a:p>
          <a:p>
            <a:r>
              <a:t>国产 Linux 驱动适配</a:t>
            </a:r>
          </a:p>
          <a:p>
            <a:r>
              <a:t>21+</a:t>
            </a:r>
          </a:p>
          <a:p>
            <a:r>
              <a:t>主流文件系统</a:t>
            </a:r>
          </a:p>
          <a:p>
            <a:r>
              <a:t>深度扫描与恢复</a:t>
            </a:r>
          </a:p>
          <a:p>
            <a:r>
              <a:t>17</a:t>
            </a:r>
          </a:p>
          <a:p>
            <a:r>
              <a:t>RAID / NAS 级别</a:t>
            </a:r>
          </a:p>
          <a:p>
            <a:r>
              <a:t>自动识别与重组</a:t>
            </a:r>
          </a:p>
          <a:p>
            <a:r>
              <a:t>D A S  D A T A  R E C O V E R Y  ·  D O M E S T I C  P R O F E S S I O N A L  S Y S T E M</a:t>
            </a:r>
          </a:p>
          <a:p/>
          <a:p>
            <a:r>
              <a:t>0 1  ·  I N T E G R A T E D  W O R K F L O W</a:t>
            </a:r>
          </a:p>
          <a:p>
            <a:r>
              <a:t>国产化底座，完成数据恢复全流程</a:t>
            </a:r>
          </a:p>
          <a:p>
            <a:r>
              <a:t>DRE-1002 将国产硬件、国产操作系统、专业介质接口、源盘保护机制与 D-Recovery 国产 Linux 版深度整</a:t>
            </a:r>
          </a:p>
          <a:p>
            <a:r>
              <a:t>合，形成从检材接入到证据保全的完整作业闭环。</a:t>
            </a:r>
          </a:p>
          <a:p>
            <a:r>
              <a:t>党政国产化采购</a:t>
            </a:r>
          </a:p>
          <a:p>
            <a:r>
              <a:t>国产 CPU、国产操作系统</a:t>
            </a:r>
          </a:p>
          <a:p>
            <a:r>
              <a:t>与国产化存储底座，满足自</a:t>
            </a:r>
          </a:p>
          <a:p>
            <a:r>
              <a:t>主可控、本地化部署和国产</a:t>
            </a:r>
          </a:p>
          <a:p>
            <a:r>
              <a:t>化建设需求。</a:t>
            </a:r>
          </a:p>
          <a:p>
            <a:r>
              <a:t>军工 / 保密本地化</a:t>
            </a:r>
          </a:p>
          <a:p>
            <a:r>
              <a:t>数据不出域、无独立服务端</a:t>
            </a:r>
          </a:p>
          <a:p>
            <a:r>
              <a:t>依赖，降低外送恢复与外部</a:t>
            </a:r>
          </a:p>
          <a:p>
            <a:r>
              <a:t>工具依赖带来的安全风险。</a:t>
            </a:r>
          </a:p>
          <a:p>
            <a:r>
              <a:t>司法鉴定 / 电子物证</a:t>
            </a:r>
          </a:p>
          <a:p>
            <a:r>
              <a:t>源盘只读、镜像固定、MD5</a:t>
            </a:r>
          </a:p>
          <a:p>
            <a:r>
              <a:t>校验、案件元数据留痕与第</a:t>
            </a:r>
          </a:p>
          <a:p>
            <a:r>
              <a:t>三方工具接力分析。</a:t>
            </a:r>
          </a:p>
          <a:p>
            <a:r>
              <a:t>关基行业应急恢复</a:t>
            </a:r>
          </a:p>
          <a:p>
            <a:r>
              <a:t>面向能源、金融、电力、交</a:t>
            </a:r>
          </a:p>
          <a:p>
            <a:r>
              <a:t>通等单位开展业务系统、</a:t>
            </a:r>
          </a:p>
          <a:p>
            <a:r>
              <a:t>NAS 与复杂阵列应急恢复。</a:t>
            </a:r>
          </a:p>
          <a:p>
            <a:r>
              <a:t>国产化软硬件一体化</a:t>
            </a:r>
          </a:p>
          <a:p>
            <a:r>
              <a:t>专业恢复工作平台</a:t>
            </a:r>
          </a:p>
          <a:p>
            <a:r>
              <a:t>海光 C86 平台 · 银河麒麟 V10 SP1</a:t>
            </a:r>
          </a:p>
          <a:p>
            <a:r>
              <a:t>D-Recovery 专业数据恢复平台国产 Linux 版</a:t>
            </a:r>
          </a:p>
          <a:p>
            <a:r>
              <a:t>达思凯瑞技术（北京）有限公司  ·  www.dstfix.com  ·  400-700-0017</a:t>
            </a:r>
          </a:p>
          <a:p>
            <a:r>
              <a:t>02 / 08</a:t>
            </a:r>
          </a:p>
          <a:p>
            <a:r>
              <a:t>01</a:t>
            </a:r>
          </a:p>
          <a:p>
            <a:r>
              <a:t>源盘保护</a:t>
            </a:r>
          </a:p>
          <a:p>
            <a:r>
              <a:t>02</a:t>
            </a:r>
          </a:p>
          <a:p>
            <a:r>
              <a:t>故障预检</a:t>
            </a:r>
          </a:p>
          <a:p>
            <a:r>
              <a:t>03</a:t>
            </a:r>
          </a:p>
          <a:p>
            <a:r>
              <a:t>镜像采集</a:t>
            </a:r>
          </a:p>
          <a:p>
            <a:r>
              <a:t>04</a:t>
            </a:r>
          </a:p>
          <a:p>
            <a:r>
              <a:t>文件系统分析</a:t>
            </a:r>
          </a:p>
          <a:p>
            <a:r>
              <a:t>05</a:t>
            </a:r>
          </a:p>
          <a:p>
            <a:r>
              <a:t>RAID / NAS 重组</a:t>
            </a:r>
          </a:p>
          <a:p>
            <a:r>
              <a:t>06</a:t>
            </a:r>
          </a:p>
          <a:p>
            <a:r>
              <a:t>虚拟盘映射</a:t>
            </a:r>
          </a:p>
          <a:p>
            <a:r>
              <a:t>07</a:t>
            </a:r>
          </a:p>
          <a:p>
            <a:r>
              <a:t>证据保全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2  ·  D O M E S T I C  H A R D W A R E  &amp;  M E D I A  A C C E S S</a:t>
            </a:r>
          </a:p>
          <a:p>
            <a:r>
              <a:t>国产硬件 · 多介质并行接入</a:t>
            </a:r>
          </a:p>
          <a:p>
            <a:r>
              <a:t>以海光 C86 国产 x86 兼容平台为交付基线，兼顾高速计算、万兆网络、专业取证接口与大型阵列扩展能力；</a:t>
            </a:r>
          </a:p>
          <a:p>
            <a:r>
              <a:t>接口单元可按项目进行组合配置。</a:t>
            </a:r>
          </a:p>
          <a:p>
            <a:r>
              <a:t>海光</a:t>
            </a:r>
          </a:p>
          <a:p>
            <a:r>
              <a:t>C86-3G</a:t>
            </a:r>
          </a:p>
          <a:p>
            <a:r>
              <a:t>8 核 16 线程</a:t>
            </a:r>
          </a:p>
          <a:p>
            <a:r>
              <a:t>32GB</a:t>
            </a:r>
          </a:p>
          <a:p>
            <a:r>
              <a:t>DDR4 3200</a:t>
            </a:r>
          </a:p>
          <a:p>
            <a:r>
              <a:t>可扩 64GB+</a:t>
            </a:r>
          </a:p>
          <a:p>
            <a:r>
              <a:t>1TB</a:t>
            </a:r>
          </a:p>
          <a:p>
            <a:r>
              <a:t>国产 NVMe</a:t>
            </a:r>
          </a:p>
          <a:p>
            <a:r>
              <a:t>长江存储致态</a:t>
            </a:r>
          </a:p>
          <a:p>
            <a:r>
              <a:t>10GbE</a:t>
            </a:r>
          </a:p>
          <a:p>
            <a:r>
              <a:t>海光集成万兆</a:t>
            </a:r>
          </a:p>
          <a:p>
            <a:r>
              <a:t>大容量回传</a:t>
            </a:r>
          </a:p>
          <a:p>
            <a:r>
              <a:t>12.6”</a:t>
            </a:r>
          </a:p>
          <a:p>
            <a:r>
              <a:t>可选内嵌触控</a:t>
            </a:r>
          </a:p>
          <a:p>
            <a:r>
              <a:t>状态与交互</a:t>
            </a:r>
          </a:p>
          <a:p>
            <a:r>
              <a:t>49”</a:t>
            </a:r>
          </a:p>
          <a:p>
            <a:r>
              <a:t>32:9 超宽曲面</a:t>
            </a:r>
          </a:p>
          <a:p>
            <a:r>
              <a:t>4K 带鱼屏</a:t>
            </a:r>
          </a:p>
          <a:p>
            <a:r>
              <a:t>国产核心计算平台</a:t>
            </a:r>
          </a:p>
          <a:p>
            <a:r>
              <a:t>处理器</a:t>
            </a:r>
          </a:p>
          <a:p>
            <a:r>
              <a:t>海光 Hygon C86-3G（OPN:3350），8</a:t>
            </a:r>
          </a:p>
          <a:p>
            <a:r>
              <a:t>核 16 线程，3.3 GHz。</a:t>
            </a:r>
          </a:p>
          <a:p>
            <a:r>
              <a:t>主板 / 芯片组</a:t>
            </a:r>
          </a:p>
          <a:p>
            <a:r>
              <a:t>OEM 22DC4 国产主板，成都海光 FCH</a:t>
            </a:r>
          </a:p>
          <a:p>
            <a:r>
              <a:t>LPC Bridge，B01。</a:t>
            </a:r>
          </a:p>
          <a:p>
            <a:r>
              <a:t>内存</a:t>
            </a:r>
          </a:p>
          <a:p>
            <a:r>
              <a:t>32GB DDR4 3200 双通道；支持按项目增</a:t>
            </a:r>
          </a:p>
          <a:p>
            <a:r>
              <a:t>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操作系统</a:t>
            </a:r>
          </a:p>
          <a:p>
            <a:r>
              <a:t>银河麒麟桌面操作系统 V10 (SP1)</a:t>
            </a:r>
          </a:p>
          <a:p>
            <a:r>
              <a:t>2403，UKUI，x86_64。</a:t>
            </a:r>
          </a:p>
          <a:p>
            <a:r>
              <a:t>介质与专业接口</a:t>
            </a:r>
          </a:p>
          <a:p>
            <a:r>
              <a:t>U.2 / NVMe</a:t>
            </a:r>
          </a:p>
          <a:p>
            <a:r>
              <a:t>可配置 U2CS 只读读卡器、M.2 转 U.2 转</a:t>
            </a:r>
          </a:p>
          <a:p>
            <a:r>
              <a:t>接盒、U.2 模组与连接线。</a:t>
            </a:r>
          </a:p>
          <a:p>
            <a:r>
              <a:t>SATA / SAS</a:t>
            </a:r>
          </a:p>
          <a:p>
            <a:r>
              <a:t>可配置只读接口、预检接口及取证接口</a:t>
            </a:r>
          </a:p>
          <a:p>
            <a:r>
              <a:t>单元，实现作业分离。</a:t>
            </a:r>
          </a:p>
          <a:p>
            <a:r>
              <a:t>只读保护</a:t>
            </a:r>
          </a:p>
          <a:p>
            <a:r>
              <a:t>可配置国产 5416 只读卡及配套线材，强</a:t>
            </a:r>
          </a:p>
          <a:p>
            <a:r>
              <a:t>化源盘保护。</a:t>
            </a:r>
          </a:p>
          <a:p>
            <a:r>
              <a:t>网络 / 归档</a:t>
            </a:r>
          </a:p>
          <a:p>
            <a:r>
              <a:t>海光集成 10GbE 万兆网络；蓝光刻录机</a:t>
            </a:r>
          </a:p>
          <a:p>
            <a:r>
              <a:t>用于镜像出盘与长期存档。</a:t>
            </a:r>
          </a:p>
          <a:p>
            <a:r>
              <a:t>扩展能力</a:t>
            </a:r>
          </a:p>
          <a:p>
            <a:r>
              <a:t>可选 24 盘位扩展柜，最多 2 台，合计扩</a:t>
            </a:r>
          </a:p>
          <a:p>
            <a:r>
              <a:t>展 48 个 SAS/SATA 盘位。</a:t>
            </a:r>
          </a:p>
          <a:p>
            <a:r>
              <a:t>U.2 / NVMe 只读接入</a:t>
            </a:r>
          </a:p>
          <a:p>
            <a:r>
              <a:t>U.2 / NVMe 读写通道</a:t>
            </a:r>
          </a:p>
          <a:p>
            <a:r>
              <a:t>SATA / SAS 盘位</a:t>
            </a:r>
          </a:p>
          <a:p>
            <a:r>
              <a:t>预检 / 取证接口</a:t>
            </a:r>
          </a:p>
          <a:p>
            <a:r>
              <a:t>达思凯瑞技术（北京）有限公司  ·  www.dstfix.com  ·  400-700-0017</a:t>
            </a:r>
          </a:p>
          <a:p>
            <a:r>
              <a:t>03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5  ·  D O M E S T I C  A D A P T A T I O N  &amp;  E C O S Y S T E M</a:t>
            </a:r>
          </a:p>
          <a:p>
            <a:r>
              <a:t>国产化适配 · 跨平台协同</a:t>
            </a:r>
          </a:p>
          <a:p>
            <a:r>
              <a:t>D-Recovery 主软件支持多架构原生编译，在国产 CPU 与国产操作系统环境下保持文件系统恢复、RAID 重</a:t>
            </a:r>
          </a:p>
          <a:p>
            <a:r>
              <a:t>组、镜像解析、块设备映射与取证安全机制完整可用。</a:t>
            </a:r>
          </a:p>
          <a:p>
            <a:r>
              <a:t>多架构原生编译</a:t>
            </a:r>
          </a:p>
          <a:p>
            <a:r>
              <a:t>支持 x86_64、aarch64、loongarch64 架构原生编译运行，非</a:t>
            </a:r>
          </a:p>
          <a:p>
            <a:r>
              <a:t>模拟运行；桌面端单体部署，无独立服务端依赖。</a:t>
            </a:r>
          </a:p>
          <a:p>
            <a:r>
              <a:t>x86_64</a:t>
            </a:r>
          </a:p>
          <a:p>
            <a:r>
              <a:t>aarch64</a:t>
            </a:r>
          </a:p>
          <a:p>
            <a:r>
              <a:t>loongarch64</a:t>
            </a:r>
          </a:p>
          <a:p>
            <a:r>
              <a:t>国产 CPU 平台</a:t>
            </a:r>
          </a:p>
          <a:p>
            <a:r>
              <a:t>当前整机以海光 C86 国产 x86 平台为交付基线，软件可适配兆</a:t>
            </a:r>
          </a:p>
          <a:p>
            <a:r>
              <a:t>芯、飞腾、鲲鹏、龙芯等国产处理器平台。</a:t>
            </a:r>
          </a:p>
          <a:p>
            <a:r>
              <a:t>海光 Hygon</a:t>
            </a:r>
          </a:p>
          <a:p>
            <a:r>
              <a:t>兆芯 ZX</a:t>
            </a:r>
          </a:p>
          <a:p>
            <a:r>
              <a:t>飞腾</a:t>
            </a:r>
          </a:p>
          <a:p>
            <a:r>
              <a:t>鲲鹏 920</a:t>
            </a:r>
          </a:p>
          <a:p>
            <a:r>
              <a:t>龙芯</a:t>
            </a:r>
          </a:p>
          <a:p>
            <a:r>
              <a:t>国产操作系统</a:t>
            </a:r>
          </a:p>
          <a:p>
            <a:r>
              <a:t>覆盖银河麒麟、中标麒麟、统信 UOS、Deepin、</a:t>
            </a:r>
          </a:p>
          <a:p>
            <a:r>
              <a:t>openEuler、中科方德；可按项目扩展适配龙蜥、麒麟信安、</a:t>
            </a:r>
          </a:p>
          <a:p>
            <a:r>
              <a:t>凝思等环境。</a:t>
            </a:r>
          </a:p>
          <a:p>
            <a:r>
              <a:t>银河麒麟 V10</a:t>
            </a:r>
          </a:p>
          <a:p>
            <a:r>
              <a:t>统信 UOS</a:t>
            </a:r>
          </a:p>
          <a:p>
            <a:r>
              <a:t>Deepin</a:t>
            </a:r>
          </a:p>
          <a:p>
            <a:r>
              <a:t>openEuler</a:t>
            </a:r>
          </a:p>
          <a:p>
            <a:r>
              <a:t>中科方德</a:t>
            </a:r>
          </a:p>
          <a:p>
            <a:r>
              <a:t>第三方工具接力分析</a:t>
            </a:r>
          </a:p>
          <a:p>
            <a:r>
              <a:t>通过系统级块设备映射，与资源管理器、磁盘管理、取证和分</a:t>
            </a:r>
          </a:p>
          <a:p>
            <a:r>
              <a:t>析工具协同；支持 Windows、Linux、macOS 多平台软件生</a:t>
            </a:r>
          </a:p>
          <a:p>
            <a:r>
              <a:t>态。</a:t>
            </a:r>
          </a:p>
          <a:p>
            <a:r>
              <a:t>Autopsy</a:t>
            </a:r>
          </a:p>
          <a:p>
            <a:r>
              <a:t>The Sleuth Kit</a:t>
            </a:r>
          </a:p>
          <a:p>
            <a:r>
              <a:t>WinHex</a:t>
            </a:r>
          </a:p>
          <a:p>
            <a:r>
              <a:t>FTK</a:t>
            </a:r>
          </a:p>
          <a:p>
            <a:r>
              <a:t>X-Ways</a:t>
            </a:r>
          </a:p>
          <a:p>
            <a:r>
              <a:t>EnCase</a:t>
            </a:r>
          </a:p>
          <a:p>
            <a:r>
              <a:t>D-Recovery 国产 Linux 版 + 国产 CPU / OS + /</a:t>
            </a:r>
          </a:p>
          <a:p>
            <a:r>
              <a:t>dev/nbdN 映射</a:t>
            </a:r>
          </a:p>
          <a:p>
            <a:r>
              <a:t>在国产化、本地化和数据不出域环境中完成扫描、镜像、阵列重组、</a:t>
            </a:r>
          </a:p>
          <a:p>
            <a:r>
              <a:t>挂载与跨工具分析。</a:t>
            </a:r>
          </a:p>
          <a:p>
            <a:r>
              <a:t>达思凯瑞技术（北京）有限公司  ·  www.dstfix.com  ·  400-700-0017</a:t>
            </a:r>
          </a:p>
          <a:p>
            <a:r>
              <a:t>06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/>
          <a:p>
            <a:r>
              <a:t>核心优势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34</a:t>
            </a:r>
          </a:p>
          <a:p>
            <a:r>
              <a:t>为什么选择DRE-1001与D-Recovery Fusion</a:t>
            </a:r>
          </a:p>
          <a:p>
            <a:r>
              <a:t>软硬件安全接入、底层恢复深度、企业存储技术壁垒和专业交付能力形成完整闭环。</a:t>
            </a:r>
          </a:p>
          <a:p/>
          <a:p/>
          <a:p/>
          <a:p>
            <a:r>
              <a:t>01</a:t>
            </a:r>
          </a:p>
          <a:p>
            <a:r>
              <a:t>软硬件一体化</a:t>
            </a:r>
          </a:p>
          <a:p>
            <a:r>
              <a:t>接口、算力、只读保护与恢复软件深度融合</a:t>
            </a:r>
          </a:p>
          <a:p/>
          <a:p/>
          <a:p>
            <a:r>
              <a:t>02</a:t>
            </a:r>
          </a:p>
          <a:p>
            <a:r>
              <a:t>全域存储覆盖</a:t>
            </a:r>
          </a:p>
          <a:p>
            <a:r>
              <a:t>从单盘、RAID、NAS到企业级存储LUN</a:t>
            </a:r>
          </a:p>
          <a:p/>
          <a:p/>
          <a:p>
            <a:r>
              <a:t>03</a:t>
            </a:r>
          </a:p>
          <a:p>
            <a:r>
              <a:t>安全可信交付</a:t>
            </a:r>
          </a:p>
          <a:p>
            <a:r>
              <a:t>物理只读、COW、哈希、清单与报告</a:t>
            </a:r>
          </a:p>
          <a:p/>
          <a:p/>
          <a:p>
            <a:r>
              <a:t>04</a:t>
            </a:r>
          </a:p>
          <a:p>
            <a:r>
              <a:t>自研深度引擎</a:t>
            </a:r>
          </a:p>
          <a:p>
            <a:r>
              <a:t>20+文件系统引擎与348种签名雕刻</a:t>
            </a:r>
          </a:p>
          <a:p/>
          <a:p/>
          <a:p>
            <a:r>
              <a:t>05</a:t>
            </a:r>
          </a:p>
          <a:p>
            <a:r>
              <a:t>企业存储壁垒</a:t>
            </a:r>
          </a:p>
          <a:p>
            <a:r>
              <a:t>OceanStor、Dell SC、IBM V、HP EVA</a:t>
            </a:r>
          </a:p>
          <a:p/>
          <a:p/>
          <a:p>
            <a:r>
              <a:t>06</a:t>
            </a:r>
          </a:p>
          <a:p>
            <a:r>
              <a:t>跨平台持续演进</a:t>
            </a:r>
          </a:p>
          <a:p>
            <a:r>
              <a:t>Windows、Linux、macOS与信创平台</a:t>
            </a:r>
          </a:p>
          <a:p/>
          <a:p>
            <a:r>
              <a:t>20年</a:t>
            </a:r>
          </a:p>
          <a:p>
            <a:r>
              <a:t>技术沉淀</a:t>
            </a:r>
          </a:p>
          <a:p/>
          <a:p>
            <a:r>
              <a:t>20+</a:t>
            </a:r>
          </a:p>
          <a:p>
            <a:r>
              <a:t>文件系统</a:t>
            </a:r>
          </a:p>
          <a:p/>
          <a:p>
            <a:r>
              <a:t>18</a:t>
            </a:r>
          </a:p>
          <a:p>
            <a:r>
              <a:t>RAID模式</a:t>
            </a:r>
          </a:p>
          <a:p/>
          <a:p>
            <a:r>
              <a:t>4类</a:t>
            </a:r>
          </a:p>
          <a:p>
            <a:r>
              <a:t>企业存储</a:t>
            </a:r>
          </a:p>
          <a:p>
            <a:r>
              <a:t>咨询：吴总  18600668588（微信同号）  |  www.dstfix.com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硬件依据：《达思数据恢复专用平台系统国产化塔机DRE-1002宣传彩页.pdf》第3,8页。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2  ·  D O M E S T I C  H A R D W A R E  &amp;  M E D I A  A C C E S S</a:t>
            </a:r>
          </a:p>
          <a:p>
            <a:r>
              <a:t>国产硬件 · 多介质并行接入</a:t>
            </a:r>
          </a:p>
          <a:p>
            <a:r>
              <a:t>以海光 C86 国产 x86 兼容平台为交付基线，兼顾高速计算、万兆网络、专业取证接口与大型阵列扩展能力；</a:t>
            </a:r>
          </a:p>
          <a:p>
            <a:r>
              <a:t>接口单元可按项目进行组合配置。</a:t>
            </a:r>
          </a:p>
          <a:p>
            <a:r>
              <a:t>海光</a:t>
            </a:r>
          </a:p>
          <a:p>
            <a:r>
              <a:t>C86-3G</a:t>
            </a:r>
          </a:p>
          <a:p>
            <a:r>
              <a:t>8 核 16 线程</a:t>
            </a:r>
          </a:p>
          <a:p>
            <a:r>
              <a:t>32GB</a:t>
            </a:r>
          </a:p>
          <a:p>
            <a:r>
              <a:t>DDR4 3200</a:t>
            </a:r>
          </a:p>
          <a:p>
            <a:r>
              <a:t>可扩 64GB+</a:t>
            </a:r>
          </a:p>
          <a:p>
            <a:r>
              <a:t>1TB</a:t>
            </a:r>
          </a:p>
          <a:p>
            <a:r>
              <a:t>国产 NVMe</a:t>
            </a:r>
          </a:p>
          <a:p>
            <a:r>
              <a:t>长江存储致态</a:t>
            </a:r>
          </a:p>
          <a:p>
            <a:r>
              <a:t>10GbE</a:t>
            </a:r>
          </a:p>
          <a:p>
            <a:r>
              <a:t>海光集成万兆</a:t>
            </a:r>
          </a:p>
          <a:p>
            <a:r>
              <a:t>大容量回传</a:t>
            </a:r>
          </a:p>
          <a:p>
            <a:r>
              <a:t>12.6”</a:t>
            </a:r>
          </a:p>
          <a:p>
            <a:r>
              <a:t>可选内嵌触控</a:t>
            </a:r>
          </a:p>
          <a:p>
            <a:r>
              <a:t>状态与交互</a:t>
            </a:r>
          </a:p>
          <a:p>
            <a:r>
              <a:t>49”</a:t>
            </a:r>
          </a:p>
          <a:p>
            <a:r>
              <a:t>32:9 超宽曲面</a:t>
            </a:r>
          </a:p>
          <a:p>
            <a:r>
              <a:t>4K 带鱼屏</a:t>
            </a:r>
          </a:p>
          <a:p>
            <a:r>
              <a:t>国产核心计算平台</a:t>
            </a:r>
          </a:p>
          <a:p>
            <a:r>
              <a:t>处理器</a:t>
            </a:r>
          </a:p>
          <a:p>
            <a:r>
              <a:t>海光 Hygon C86-3G（OPN:3350），8</a:t>
            </a:r>
          </a:p>
          <a:p>
            <a:r>
              <a:t>核 16 线程，3.3 GHz。</a:t>
            </a:r>
          </a:p>
          <a:p>
            <a:r>
              <a:t>主板 / 芯片组</a:t>
            </a:r>
          </a:p>
          <a:p>
            <a:r>
              <a:t>OEM 22DC4 国产主板，成都海光 FCH</a:t>
            </a:r>
          </a:p>
          <a:p>
            <a:r>
              <a:t>LPC Bridge，B01。</a:t>
            </a:r>
          </a:p>
          <a:p>
            <a:r>
              <a:t>内存</a:t>
            </a:r>
          </a:p>
          <a:p>
            <a:r>
              <a:t>32GB DDR4 3200 双通道；支持按项目增</a:t>
            </a:r>
          </a:p>
          <a:p>
            <a:r>
              <a:t>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操作系统</a:t>
            </a:r>
          </a:p>
          <a:p>
            <a:r>
              <a:t>银河麒麟桌面操作系统 V10 (SP1)</a:t>
            </a:r>
          </a:p>
          <a:p>
            <a:r>
              <a:t>2403，UKUI，x86_64。</a:t>
            </a:r>
          </a:p>
          <a:p>
            <a:r>
              <a:t>介质与专业接口</a:t>
            </a:r>
          </a:p>
          <a:p>
            <a:r>
              <a:t>U.2 / NVMe</a:t>
            </a:r>
          </a:p>
          <a:p>
            <a:r>
              <a:t>可配置 U2CS 只读读卡器、M.2 转 U.2 转</a:t>
            </a:r>
          </a:p>
          <a:p>
            <a:r>
              <a:t>接盒、U.2 模组与连接线。</a:t>
            </a:r>
          </a:p>
          <a:p>
            <a:r>
              <a:t>SATA / SAS</a:t>
            </a:r>
          </a:p>
          <a:p>
            <a:r>
              <a:t>可配置只读接口、预检接口及取证接口</a:t>
            </a:r>
          </a:p>
          <a:p>
            <a:r>
              <a:t>单元，实现作业分离。</a:t>
            </a:r>
          </a:p>
          <a:p>
            <a:r>
              <a:t>只读保护</a:t>
            </a:r>
          </a:p>
          <a:p>
            <a:r>
              <a:t>可配置国产 5416 只读卡及配套线材，强</a:t>
            </a:r>
          </a:p>
          <a:p>
            <a:r>
              <a:t>化源盘保护。</a:t>
            </a:r>
          </a:p>
          <a:p>
            <a:r>
              <a:t>网络 / 归档</a:t>
            </a:r>
          </a:p>
          <a:p>
            <a:r>
              <a:t>海光集成 10GbE 万兆网络；蓝光刻录机</a:t>
            </a:r>
          </a:p>
          <a:p>
            <a:r>
              <a:t>用于镜像出盘与长期存档。</a:t>
            </a:r>
          </a:p>
          <a:p>
            <a:r>
              <a:t>扩展能力</a:t>
            </a:r>
          </a:p>
          <a:p>
            <a:r>
              <a:t>可选 24 盘位扩展柜，最多 2 台，合计扩</a:t>
            </a:r>
          </a:p>
          <a:p>
            <a:r>
              <a:t>展 48 个 SAS/SATA 盘位。</a:t>
            </a:r>
          </a:p>
          <a:p>
            <a:r>
              <a:t>U.2 / NVMe 只读接入</a:t>
            </a:r>
          </a:p>
          <a:p>
            <a:r>
              <a:t>U.2 / NVMe 读写通道</a:t>
            </a:r>
          </a:p>
          <a:p>
            <a:r>
              <a:t>SATA / SAS 盘位</a:t>
            </a:r>
          </a:p>
          <a:p>
            <a:r>
              <a:t>预检 / 取证接口</a:t>
            </a:r>
          </a:p>
          <a:p>
            <a:r>
              <a:t>达思凯瑞技术（北京）有限公司  ·  www.dstfix.com  ·  400-700-0017</a:t>
            </a:r>
          </a:p>
          <a:p>
            <a:r>
              <a:t>03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7  ·  K E Y  T E C H N I C A L  S P E C I F I C A T I O N S</a:t>
            </a:r>
          </a:p>
          <a:p>
            <a:r>
              <a:t>核心技术参数</a:t>
            </a:r>
          </a:p>
          <a:p>
            <a:r>
              <a:t>以下为宣传彩页摘要参数，覆盖国产硬件、专业接口、数据恢复、取证镜像、国产化适配与扩展交付能力。</a:t>
            </a:r>
          </a:p>
          <a:p>
            <a:r>
              <a:t>硬件与接口</a:t>
            </a:r>
          </a:p>
          <a:p>
            <a:r>
              <a:t>处理器</a:t>
            </a:r>
          </a:p>
          <a:p>
            <a:r>
              <a:t>海光 Hygon C86-3G（OPN:3350），8 核 16 线</a:t>
            </a:r>
          </a:p>
          <a:p>
            <a:r>
              <a:t>程，3.3 GHz；L1 256K+512K / L2 4MB / L3</a:t>
            </a:r>
          </a:p>
          <a:p>
            <a:r>
              <a:t>16MB。</a:t>
            </a:r>
          </a:p>
          <a:p>
            <a:r>
              <a:t>主板 / BIOS</a:t>
            </a:r>
          </a:p>
          <a:p>
            <a:r>
              <a:t>OEM 22DC4 国产主板，海光 FCH LPC Bridge，</a:t>
            </a:r>
          </a:p>
          <a:p>
            <a:r>
              <a:t>B01；BIOS SQD2041910（2025-04-09）。</a:t>
            </a:r>
          </a:p>
          <a:p>
            <a:r>
              <a:t>平台 / 内存</a:t>
            </a:r>
          </a:p>
          <a:p>
            <a:r>
              <a:t>32GB DDR4 3200 双通道，国产品牌内存；可按</a:t>
            </a:r>
          </a:p>
          <a:p>
            <a:r>
              <a:t>项目增强至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图形 / 显示</a:t>
            </a:r>
          </a:p>
          <a:p>
            <a:r>
              <a:t>Silicon Motion SM768 4GB；49 英寸 32:9 超宽</a:t>
            </a:r>
          </a:p>
          <a:p>
            <a:r>
              <a:t>曲面 4K 带鱼屏；可选 12.6 英寸触控屏。</a:t>
            </a:r>
          </a:p>
          <a:p>
            <a:r>
              <a:t>网络 / 归档</a:t>
            </a:r>
          </a:p>
          <a:p>
            <a:r>
              <a:t>海光集成 10GbE 万兆以太网；ASUS</a:t>
            </a:r>
          </a:p>
          <a:p>
            <a:r>
              <a:t>BW-16D1HT 或同等蓝光刻录机。</a:t>
            </a:r>
          </a:p>
          <a:p>
            <a:r>
              <a:t>专业接口</a:t>
            </a:r>
          </a:p>
          <a:p>
            <a:r>
              <a:t>可配置 U.2 只读接入、SATA/SAS 只读与预检接</a:t>
            </a:r>
          </a:p>
          <a:p>
            <a:r>
              <a:t>口、取证接口单元及国产 5416 只读卡。</a:t>
            </a:r>
          </a:p>
          <a:p>
            <a:r>
              <a:t>操作系统</a:t>
            </a:r>
          </a:p>
          <a:p>
            <a:r>
              <a:t>银河麒麟桌面操作系统 V10 (SP1) 2403，</a:t>
            </a:r>
          </a:p>
          <a:p>
            <a:r>
              <a:t>UKUI；Linux 5.4.18-110-generic，x86_64。</a:t>
            </a:r>
          </a:p>
          <a:p>
            <a:r>
              <a:t>软件与恢复能力</a:t>
            </a:r>
          </a:p>
          <a:p>
            <a:r>
              <a:t>主软件</a:t>
            </a:r>
          </a:p>
          <a:p>
            <a:r>
              <a:t>D-Recovery 专业数据恢复平台国产 Linux 版：</a:t>
            </a:r>
          </a:p>
          <a:p>
            <a:r>
              <a:t>恢复、磁盘分析、取证镜像、RAID 重组、虚拟</a:t>
            </a:r>
          </a:p>
          <a:p>
            <a:r>
              <a:t>盘映射与协同分析。</a:t>
            </a:r>
          </a:p>
          <a:p>
            <a:r>
              <a:t>国产化适配</a:t>
            </a:r>
          </a:p>
          <a:p>
            <a:r>
              <a:t>x86_64 / aarch64 / loongarch64；海光、兆</a:t>
            </a:r>
          </a:p>
          <a:p>
            <a:r>
              <a:t>芯、飞腾、鲲鹏、龙芯；麒麟、UOS、</a:t>
            </a:r>
          </a:p>
          <a:p>
            <a:r>
              <a:t>Deepin、openEuler 等。</a:t>
            </a:r>
          </a:p>
          <a:p>
            <a:r>
              <a:t>文件系统</a:t>
            </a:r>
          </a:p>
          <a:p>
            <a:r>
              <a:t>不少于 21 类，覆盖 Windows、Linux、</a:t>
            </a:r>
          </a:p>
          <a:p>
            <a:r>
              <a:t>macOS、Unix/BSD、企业、集群、虚拟化与光</a:t>
            </a:r>
          </a:p>
          <a:p>
            <a:r>
              <a:t>盘介质。</a:t>
            </a:r>
          </a:p>
          <a:p>
            <a:r>
              <a:t>RAID / NAS</a:t>
            </a:r>
          </a:p>
          <a:p>
            <a:r>
              <a:t>不少于 17 种级别、6 种校验布局；自动识别、</a:t>
            </a:r>
          </a:p>
          <a:p>
            <a:r>
              <a:t>手动重组、降级恢复、嵌套 RAID 50/60。</a:t>
            </a:r>
          </a:p>
          <a:p>
            <a:r>
              <a:t>镜像 / 取证</a:t>
            </a:r>
          </a:p>
          <a:p>
            <a:r>
              <a:t>Raw/IMG/DD/BIN 与 VHDX Dynamic；MD5 同</a:t>
            </a:r>
          </a:p>
          <a:p>
            <a:r>
              <a:t>步校验、坏扇区智能跳过、暂停续传、案件留</a:t>
            </a:r>
          </a:p>
          <a:p>
            <a:r>
              <a:t>痕。</a:t>
            </a:r>
          </a:p>
          <a:p>
            <a:r>
              <a:t>镜像解析</a:t>
            </a:r>
          </a:p>
          <a:p>
            <a:r>
              <a:t>读取不少于 11 类镜像/容器格式，支持 E01、</a:t>
            </a:r>
          </a:p>
          <a:p>
            <a:r>
              <a:t>AFF、DMG、VMDK、VHDX、QCOW2 等即加载</a:t>
            </a:r>
          </a:p>
          <a:p>
            <a:r>
              <a:t>解析。</a:t>
            </a:r>
          </a:p>
          <a:p>
            <a:r>
              <a:t>映射 / 协同</a:t>
            </a:r>
          </a:p>
          <a:p>
            <a:r>
              <a:t>Linux 暴露为 /dev/nbdN，Windows 暴露为 </a:t>
            </a:r>
          </a:p>
          <a:p>
            <a:r>
              <a:t>\\.\PhysicalDriveN；支持主流取证与系统工具</a:t>
            </a:r>
          </a:p>
          <a:p>
            <a:r>
              <a:t>访问。</a:t>
            </a:r>
          </a:p>
          <a:p>
            <a:r>
              <a:t>扩展交付</a:t>
            </a:r>
          </a:p>
          <a:p>
            <a:r>
              <a:t>单柜 24 个 SAS/SATA 热插拔盘位，最多 2 台合</a:t>
            </a:r>
          </a:p>
          <a:p>
            <a:r>
              <a:t>计 48 盘位；整机、显示器、OS、软件、归档与</a:t>
            </a:r>
          </a:p>
          <a:p>
            <a:r>
              <a:t>输入设备交付。</a:t>
            </a:r>
          </a:p>
          <a:p>
            <a:r>
              <a:t>注：本彩页依据产品介绍与招标参数整理。可选项、具体供货配置、软件版本、授权范围、接口数量及服务内容，以项目合同和最终配置清单为准。</a:t>
            </a:r>
          </a:p>
          <a:p>
            <a:r>
              <a:t>达思凯瑞技术（北京）有限公司</a:t>
            </a:r>
          </a:p>
          <a:p>
            <a:r>
              <a:t>地址：北京市朝阳区北苑东路 19 号院中国铁建广场 D 座 2204 室</a:t>
            </a:r>
          </a:p>
          <a:p>
            <a:r>
              <a:t>官网：www.dstfix.com</a:t>
            </a:r>
          </a:p>
          <a:p>
            <a:r>
              <a:t>电话：400-700-0017 / 010-62672120 / 18600668588（微信同</a:t>
            </a:r>
          </a:p>
          <a:p>
            <a:r>
              <a:t>号）</a:t>
            </a:r>
          </a:p>
          <a:p>
            <a:r>
              <a:t>扫码访问官网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硬件依据：《达思数据恢复专用平台系统国产化塔机DRE-1002宣传彩页.pdf》第3,7,8页。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2  ·  D O M E S T I C  H A R D W A R E  &amp;  M E D I A  A C C E S S</a:t>
            </a:r>
          </a:p>
          <a:p>
            <a:r>
              <a:t>国产硬件 · 多介质并行接入</a:t>
            </a:r>
          </a:p>
          <a:p>
            <a:r>
              <a:t>以海光 C86 国产 x86 兼容平台为交付基线，兼顾高速计算、万兆网络、专业取证接口与大型阵列扩展能力；</a:t>
            </a:r>
          </a:p>
          <a:p>
            <a:r>
              <a:t>接口单元可按项目进行组合配置。</a:t>
            </a:r>
          </a:p>
          <a:p>
            <a:r>
              <a:t>海光</a:t>
            </a:r>
          </a:p>
          <a:p>
            <a:r>
              <a:t>C86-3G</a:t>
            </a:r>
          </a:p>
          <a:p>
            <a:r>
              <a:t>8 核 16 线程</a:t>
            </a:r>
          </a:p>
          <a:p>
            <a:r>
              <a:t>32GB</a:t>
            </a:r>
          </a:p>
          <a:p>
            <a:r>
              <a:t>DDR4 3200</a:t>
            </a:r>
          </a:p>
          <a:p>
            <a:r>
              <a:t>可扩 64GB+</a:t>
            </a:r>
          </a:p>
          <a:p>
            <a:r>
              <a:t>1TB</a:t>
            </a:r>
          </a:p>
          <a:p>
            <a:r>
              <a:t>国产 NVMe</a:t>
            </a:r>
          </a:p>
          <a:p>
            <a:r>
              <a:t>长江存储致态</a:t>
            </a:r>
          </a:p>
          <a:p>
            <a:r>
              <a:t>10GbE</a:t>
            </a:r>
          </a:p>
          <a:p>
            <a:r>
              <a:t>海光集成万兆</a:t>
            </a:r>
          </a:p>
          <a:p>
            <a:r>
              <a:t>大容量回传</a:t>
            </a:r>
          </a:p>
          <a:p>
            <a:r>
              <a:t>12.6”</a:t>
            </a:r>
          </a:p>
          <a:p>
            <a:r>
              <a:t>可选内嵌触控</a:t>
            </a:r>
          </a:p>
          <a:p>
            <a:r>
              <a:t>状态与交互</a:t>
            </a:r>
          </a:p>
          <a:p>
            <a:r>
              <a:t>49”</a:t>
            </a:r>
          </a:p>
          <a:p>
            <a:r>
              <a:t>32:9 超宽曲面</a:t>
            </a:r>
          </a:p>
          <a:p>
            <a:r>
              <a:t>4K 带鱼屏</a:t>
            </a:r>
          </a:p>
          <a:p>
            <a:r>
              <a:t>国产核心计算平台</a:t>
            </a:r>
          </a:p>
          <a:p>
            <a:r>
              <a:t>处理器</a:t>
            </a:r>
          </a:p>
          <a:p>
            <a:r>
              <a:t>海光 Hygon C86-3G（OPN:3350），8</a:t>
            </a:r>
          </a:p>
          <a:p>
            <a:r>
              <a:t>核 16 线程，3.3 GHz。</a:t>
            </a:r>
          </a:p>
          <a:p>
            <a:r>
              <a:t>主板 / 芯片组</a:t>
            </a:r>
          </a:p>
          <a:p>
            <a:r>
              <a:t>OEM 22DC4 国产主板，成都海光 FCH</a:t>
            </a:r>
          </a:p>
          <a:p>
            <a:r>
              <a:t>LPC Bridge，B01。</a:t>
            </a:r>
          </a:p>
          <a:p>
            <a:r>
              <a:t>内存</a:t>
            </a:r>
          </a:p>
          <a:p>
            <a:r>
              <a:t>32GB DDR4 3200 双通道；支持按项目增</a:t>
            </a:r>
          </a:p>
          <a:p>
            <a:r>
              <a:t>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操作系统</a:t>
            </a:r>
          </a:p>
          <a:p>
            <a:r>
              <a:t>银河麒麟桌面操作系统 V10 (SP1)</a:t>
            </a:r>
          </a:p>
          <a:p>
            <a:r>
              <a:t>2403，UKUI，x86_64。</a:t>
            </a:r>
          </a:p>
          <a:p>
            <a:r>
              <a:t>介质与专业接口</a:t>
            </a:r>
          </a:p>
          <a:p>
            <a:r>
              <a:t>U.2 / NVMe</a:t>
            </a:r>
          </a:p>
          <a:p>
            <a:r>
              <a:t>可配置 U2CS 只读读卡器、M.2 转 U.2 转</a:t>
            </a:r>
          </a:p>
          <a:p>
            <a:r>
              <a:t>接盒、U.2 模组与连接线。</a:t>
            </a:r>
          </a:p>
          <a:p>
            <a:r>
              <a:t>SATA / SAS</a:t>
            </a:r>
          </a:p>
          <a:p>
            <a:r>
              <a:t>可配置只读接口、预检接口及取证接口</a:t>
            </a:r>
          </a:p>
          <a:p>
            <a:r>
              <a:t>单元，实现作业分离。</a:t>
            </a:r>
          </a:p>
          <a:p>
            <a:r>
              <a:t>只读保护</a:t>
            </a:r>
          </a:p>
          <a:p>
            <a:r>
              <a:t>可配置国产 5416 只读卡及配套线材，强</a:t>
            </a:r>
          </a:p>
          <a:p>
            <a:r>
              <a:t>化源盘保护。</a:t>
            </a:r>
          </a:p>
          <a:p>
            <a:r>
              <a:t>网络 / 归档</a:t>
            </a:r>
          </a:p>
          <a:p>
            <a:r>
              <a:t>海光集成 10GbE 万兆网络；蓝光刻录机</a:t>
            </a:r>
          </a:p>
          <a:p>
            <a:r>
              <a:t>用于镜像出盘与长期存档。</a:t>
            </a:r>
          </a:p>
          <a:p>
            <a:r>
              <a:t>扩展能力</a:t>
            </a:r>
          </a:p>
          <a:p>
            <a:r>
              <a:t>可选 24 盘位扩展柜，最多 2 台，合计扩</a:t>
            </a:r>
          </a:p>
          <a:p>
            <a:r>
              <a:t>展 48 个 SAS/SATA 盘位。</a:t>
            </a:r>
          </a:p>
          <a:p>
            <a:r>
              <a:t>U.2 / NVMe 只读接入</a:t>
            </a:r>
          </a:p>
          <a:p>
            <a:r>
              <a:t>U.2 / NVMe 读写通道</a:t>
            </a:r>
          </a:p>
          <a:p>
            <a:r>
              <a:t>SATA / SAS 盘位</a:t>
            </a:r>
          </a:p>
          <a:p>
            <a:r>
              <a:t>预检 / 取证接口</a:t>
            </a:r>
          </a:p>
          <a:p>
            <a:r>
              <a:t>达思凯瑞技术（北京）有限公司  ·  www.dstfix.com  ·  400-700-0017</a:t>
            </a:r>
          </a:p>
          <a:p>
            <a:r>
              <a:t>03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6  ·  A P P L I C A T I O N S  &amp;  D E L I V E R Y</a:t>
            </a:r>
          </a:p>
          <a:p>
            <a:r>
              <a:t>典型应用 · 标准交付</a:t>
            </a:r>
          </a:p>
          <a:p>
            <a:r>
              <a:t>面向国产化数据恢复实验室、电子物证工作站、涉密本地化作业与关基行业应急恢复，可按大型阵列和多案</a:t>
            </a:r>
          </a:p>
          <a:p>
            <a:r>
              <a:t>件并行需求扩展。</a:t>
            </a:r>
          </a:p>
          <a:p>
            <a:r>
              <a:t>党政国产化采购</a:t>
            </a:r>
          </a:p>
          <a:p>
            <a:r>
              <a:t>满足自主可控、国产 OS 适配、本地化部署</a:t>
            </a:r>
          </a:p>
          <a:p>
            <a:r>
              <a:t>与相关建设需求。</a:t>
            </a:r>
          </a:p>
          <a:p>
            <a:r>
              <a:t>军工 / 保密单位</a:t>
            </a:r>
          </a:p>
          <a:p>
            <a:r>
              <a:t>涉密数据本地恢复，数据不出域，降低外送</a:t>
            </a:r>
          </a:p>
          <a:p>
            <a:r>
              <a:t>与外部依赖风险。</a:t>
            </a:r>
          </a:p>
          <a:p>
            <a:r>
              <a:t>司法鉴定 / 电子物证</a:t>
            </a:r>
          </a:p>
          <a:p>
            <a:r>
              <a:t>源盘只读、镜像固定、MD5 校验、案件留</a:t>
            </a:r>
          </a:p>
          <a:p>
            <a:r>
              <a:t>痕与跨工具分析。</a:t>
            </a:r>
          </a:p>
          <a:p>
            <a:r>
              <a:t>关键信息基础设施</a:t>
            </a:r>
          </a:p>
          <a:p>
            <a:r>
              <a:t>能源、金融、电力、交通等重要业务系统应</a:t>
            </a:r>
          </a:p>
          <a:p>
            <a:r>
              <a:t>急恢复与证据保全。</a:t>
            </a:r>
          </a:p>
          <a:p>
            <a:r>
              <a:t>RAID / NAS 阵列恢复</a:t>
            </a:r>
          </a:p>
          <a:p>
            <a:r>
              <a:t>多成员盘接入、元数据自动识别、手动参数</a:t>
            </a:r>
          </a:p>
          <a:p>
            <a:r>
              <a:t>重组与缺盘恢复。</a:t>
            </a:r>
          </a:p>
          <a:p>
            <a:r>
              <a:t>国产数据库载体恢复</a:t>
            </a:r>
          </a:p>
          <a:p>
            <a:r>
              <a:t>面向达梦、人大金仓、GBase、HighGo、</a:t>
            </a:r>
          </a:p>
          <a:p>
            <a:r>
              <a:t>OceanBase、TiDB 等存储载体层恢复。</a:t>
            </a:r>
          </a:p>
          <a:p>
            <a:r>
              <a:t>整机主机</a:t>
            </a:r>
          </a:p>
          <a:p>
            <a:r>
              <a:t>海光 8C/16T</a:t>
            </a:r>
          </a:p>
          <a:p>
            <a:r>
              <a:t>32GB DDR4 / 1TB NVMe</a:t>
            </a:r>
          </a:p>
          <a:p>
            <a:r>
              <a:t>10GbE 万兆网络</a:t>
            </a:r>
          </a:p>
          <a:p>
            <a:r>
              <a:t>显示与系统</a:t>
            </a:r>
          </a:p>
          <a:p>
            <a:r>
              <a:t>49 英寸 32:9 4K 带鱼屏</a:t>
            </a:r>
          </a:p>
          <a:p>
            <a:r>
              <a:t>银河麒麟 V10 SP1</a:t>
            </a:r>
          </a:p>
          <a:p>
            <a:r>
              <a:t>UKUI 桌面环境</a:t>
            </a:r>
          </a:p>
          <a:p>
            <a:r>
              <a:t>软件授权</a:t>
            </a:r>
          </a:p>
          <a:p>
            <a:r>
              <a:t>D-Recovery 国产 Linux</a:t>
            </a:r>
          </a:p>
          <a:p>
            <a:r>
              <a:t>版</a:t>
            </a:r>
          </a:p>
          <a:p>
            <a:r>
              <a:t>x86_64 / ARM /</a:t>
            </a:r>
          </a:p>
          <a:p>
            <a:r>
              <a:t>LoongArch</a:t>
            </a:r>
          </a:p>
          <a:p>
            <a:r>
              <a:t>主机内置授权</a:t>
            </a:r>
          </a:p>
          <a:p>
            <a:r>
              <a:t>归档与配件</a:t>
            </a:r>
          </a:p>
          <a:p>
            <a:r>
              <a:t>蓝光刻录机</a:t>
            </a:r>
          </a:p>
          <a:p>
            <a:r>
              <a:t>键盘、鼠标、连接线材</a:t>
            </a:r>
          </a:p>
          <a:p>
            <a:r>
              <a:t>说明资料</a:t>
            </a:r>
          </a:p>
          <a:p>
            <a:r>
              <a:t>选配扩展柜</a:t>
            </a:r>
          </a:p>
          <a:p>
            <a:r>
              <a:t>单柜 24 盘位</a:t>
            </a:r>
          </a:p>
          <a:p>
            <a:r>
              <a:t>最多 2 台</a:t>
            </a:r>
          </a:p>
          <a:p>
            <a:r>
              <a:t>合计扩展 48 盘位</a:t>
            </a:r>
          </a:p>
          <a:p>
            <a:r>
              <a:t>国产化塔机 DRE-1002</a:t>
            </a:r>
          </a:p>
          <a:p>
            <a:r>
              <a:t>海光 C86 平台 + 银河麒麟 V10 SP1 + D-Recovery 专业数据恢复平</a:t>
            </a:r>
          </a:p>
          <a:p>
            <a:r>
              <a:t>台国产 Linux 版</a:t>
            </a:r>
          </a:p>
          <a:p>
            <a:r>
              <a:t>达思凯瑞技术（北京）有限公司  ·  www.dstfix.com  ·  400-700-0017</a:t>
            </a:r>
          </a:p>
          <a:p>
            <a:r>
              <a:t>07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7  ·  K E Y  T E C H N I C A L  S P E C I F I C A T I O N S</a:t>
            </a:r>
          </a:p>
          <a:p>
            <a:r>
              <a:t>核心技术参数</a:t>
            </a:r>
          </a:p>
          <a:p>
            <a:r>
              <a:t>以下为宣传彩页摘要参数，覆盖国产硬件、专业接口、数据恢复、取证镜像、国产化适配与扩展交付能力。</a:t>
            </a:r>
          </a:p>
          <a:p>
            <a:r>
              <a:t>硬件与接口</a:t>
            </a:r>
          </a:p>
          <a:p>
            <a:r>
              <a:t>处理器</a:t>
            </a:r>
          </a:p>
          <a:p>
            <a:r>
              <a:t>海光 Hygon C86-3G（OPN:3350），8 核 16 线</a:t>
            </a:r>
          </a:p>
          <a:p>
            <a:r>
              <a:t>程，3.3 GHz；L1 256K+512K / L2 4MB / L3</a:t>
            </a:r>
          </a:p>
          <a:p>
            <a:r>
              <a:t>16MB。</a:t>
            </a:r>
          </a:p>
          <a:p>
            <a:r>
              <a:t>主板 / BIOS</a:t>
            </a:r>
          </a:p>
          <a:p>
            <a:r>
              <a:t>OEM 22DC4 国产主板，海光 FCH LPC Bridge，</a:t>
            </a:r>
          </a:p>
          <a:p>
            <a:r>
              <a:t>B01；BIOS SQD2041910（2025-04-09）。</a:t>
            </a:r>
          </a:p>
          <a:p>
            <a:r>
              <a:t>平台 / 内存</a:t>
            </a:r>
          </a:p>
          <a:p>
            <a:r>
              <a:t>32GB DDR4 3200 双通道，国产品牌内存；可按</a:t>
            </a:r>
          </a:p>
          <a:p>
            <a:r>
              <a:t>项目增强至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图形 / 显示</a:t>
            </a:r>
          </a:p>
          <a:p>
            <a:r>
              <a:t>Silicon Motion SM768 4GB；49 英寸 32:9 超宽</a:t>
            </a:r>
          </a:p>
          <a:p>
            <a:r>
              <a:t>曲面 4K 带鱼屏；可选 12.6 英寸触控屏。</a:t>
            </a:r>
          </a:p>
          <a:p>
            <a:r>
              <a:t>网络 / 归档</a:t>
            </a:r>
          </a:p>
          <a:p>
            <a:r>
              <a:t>海光集成 10GbE 万兆以太网；ASUS</a:t>
            </a:r>
          </a:p>
          <a:p>
            <a:r>
              <a:t>BW-16D1HT 或同等蓝光刻录机。</a:t>
            </a:r>
          </a:p>
          <a:p>
            <a:r>
              <a:t>专业接口</a:t>
            </a:r>
          </a:p>
          <a:p>
            <a:r>
              <a:t>可配置 U.2 只读接入、SATA/SAS 只读与预检接</a:t>
            </a:r>
          </a:p>
          <a:p>
            <a:r>
              <a:t>口、取证接口单元及国产 5416 只读卡。</a:t>
            </a:r>
          </a:p>
          <a:p>
            <a:r>
              <a:t>操作系统</a:t>
            </a:r>
          </a:p>
          <a:p>
            <a:r>
              <a:t>银河麒麟桌面操作系统 V10 (SP1) 2403，</a:t>
            </a:r>
          </a:p>
          <a:p>
            <a:r>
              <a:t>UKUI；Linux 5.4.18-110-generic，x86_64。</a:t>
            </a:r>
          </a:p>
          <a:p>
            <a:r>
              <a:t>软件与恢复能力</a:t>
            </a:r>
          </a:p>
          <a:p>
            <a:r>
              <a:t>主软件</a:t>
            </a:r>
          </a:p>
          <a:p>
            <a:r>
              <a:t>D-Recovery 专业数据恢复平台国产 Linux 版：</a:t>
            </a:r>
          </a:p>
          <a:p>
            <a:r>
              <a:t>恢复、磁盘分析、取证镜像、RAID 重组、虚拟</a:t>
            </a:r>
          </a:p>
          <a:p>
            <a:r>
              <a:t>盘映射与协同分析。</a:t>
            </a:r>
          </a:p>
          <a:p>
            <a:r>
              <a:t>国产化适配</a:t>
            </a:r>
          </a:p>
          <a:p>
            <a:r>
              <a:t>x86_64 / aarch64 / loongarch64；海光、兆</a:t>
            </a:r>
          </a:p>
          <a:p>
            <a:r>
              <a:t>芯、飞腾、鲲鹏、龙芯；麒麟、UOS、</a:t>
            </a:r>
          </a:p>
          <a:p>
            <a:r>
              <a:t>Deepin、openEuler 等。</a:t>
            </a:r>
          </a:p>
          <a:p>
            <a:r>
              <a:t>文件系统</a:t>
            </a:r>
          </a:p>
          <a:p>
            <a:r>
              <a:t>不少于 21 类，覆盖 Windows、Linux、</a:t>
            </a:r>
          </a:p>
          <a:p>
            <a:r>
              <a:t>macOS、Unix/BSD、企业、集群、虚拟化与光</a:t>
            </a:r>
          </a:p>
          <a:p>
            <a:r>
              <a:t>盘介质。</a:t>
            </a:r>
          </a:p>
          <a:p>
            <a:r>
              <a:t>RAID / NAS</a:t>
            </a:r>
          </a:p>
          <a:p>
            <a:r>
              <a:t>不少于 17 种级别、6 种校验布局；自动识别、</a:t>
            </a:r>
          </a:p>
          <a:p>
            <a:r>
              <a:t>手动重组、降级恢复、嵌套 RAID 50/60。</a:t>
            </a:r>
          </a:p>
          <a:p>
            <a:r>
              <a:t>镜像 / 取证</a:t>
            </a:r>
          </a:p>
          <a:p>
            <a:r>
              <a:t>Raw/IMG/DD/BIN 与 VHDX Dynamic；MD5 同</a:t>
            </a:r>
          </a:p>
          <a:p>
            <a:r>
              <a:t>步校验、坏扇区智能跳过、暂停续传、案件留</a:t>
            </a:r>
          </a:p>
          <a:p>
            <a:r>
              <a:t>痕。</a:t>
            </a:r>
          </a:p>
          <a:p>
            <a:r>
              <a:t>镜像解析</a:t>
            </a:r>
          </a:p>
          <a:p>
            <a:r>
              <a:t>读取不少于 11 类镜像/容器格式，支持 E01、</a:t>
            </a:r>
          </a:p>
          <a:p>
            <a:r>
              <a:t>AFF、DMG、VMDK、VHDX、QCOW2 等即加载</a:t>
            </a:r>
          </a:p>
          <a:p>
            <a:r>
              <a:t>解析。</a:t>
            </a:r>
          </a:p>
          <a:p>
            <a:r>
              <a:t>映射 / 协同</a:t>
            </a:r>
          </a:p>
          <a:p>
            <a:r>
              <a:t>Linux 暴露为 /dev/nbdN，Windows 暴露为 </a:t>
            </a:r>
          </a:p>
          <a:p>
            <a:r>
              <a:t>\\.\PhysicalDriveN；支持主流取证与系统工具</a:t>
            </a:r>
          </a:p>
          <a:p>
            <a:r>
              <a:t>访问。</a:t>
            </a:r>
          </a:p>
          <a:p>
            <a:r>
              <a:t>扩展交付</a:t>
            </a:r>
          </a:p>
          <a:p>
            <a:r>
              <a:t>单柜 24 个 SAS/SATA 热插拔盘位，最多 2 台合</a:t>
            </a:r>
          </a:p>
          <a:p>
            <a:r>
              <a:t>计 48 盘位；整机、显示器、OS、软件、归档与</a:t>
            </a:r>
          </a:p>
          <a:p>
            <a:r>
              <a:t>输入设备交付。</a:t>
            </a:r>
          </a:p>
          <a:p>
            <a:r>
              <a:t>注：本彩页依据产品介绍与招标参数整理。可选项、具体供货配置、软件版本、授权范围、接口数量及服务内容，以项目合同和最终配置清单为准。</a:t>
            </a:r>
          </a:p>
          <a:p>
            <a:r>
              <a:t>达思凯瑞技术（北京）有限公司</a:t>
            </a:r>
          </a:p>
          <a:p>
            <a:r>
              <a:t>地址：北京市朝阳区北苑东路 19 号院中国铁建广场 D 座 2204 室</a:t>
            </a:r>
          </a:p>
          <a:p>
            <a:r>
              <a:t>官网：www.dstfix.com</a:t>
            </a:r>
          </a:p>
          <a:p>
            <a:r>
              <a:t>电话：400-700-0017 / 010-62672120 / 18600668588（微信同</a:t>
            </a:r>
          </a:p>
          <a:p>
            <a:r>
              <a:t>号）</a:t>
            </a:r>
          </a:p>
          <a:p>
            <a:r>
              <a:t>扫码访问官网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硬件依据：《达思数据恢复专用平台系统国产化塔机DRE-1002宣传彩页.pdf》第7,8页。</a:t>
            </a:r>
          </a:p>
          <a:p>
            <a:r>
              <a:t>软件依据：《达思全域数据恢复平台系统塔机版DRE-1001新宣传彩页2027.pptx》第7,35,36页。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6  ·  A P P L I C A T I O N S  &amp;  D E L I V E R Y</a:t>
            </a:r>
          </a:p>
          <a:p>
            <a:r>
              <a:t>典型应用 · 标准交付</a:t>
            </a:r>
          </a:p>
          <a:p>
            <a:r>
              <a:t>面向国产化数据恢复实验室、电子物证工作站、涉密本地化作业与关基行业应急恢复，可按大型阵列和多案</a:t>
            </a:r>
          </a:p>
          <a:p>
            <a:r>
              <a:t>件并行需求扩展。</a:t>
            </a:r>
          </a:p>
          <a:p>
            <a:r>
              <a:t>党政国产化采购</a:t>
            </a:r>
          </a:p>
          <a:p>
            <a:r>
              <a:t>满足自主可控、国产 OS 适配、本地化部署</a:t>
            </a:r>
          </a:p>
          <a:p>
            <a:r>
              <a:t>与相关建设需求。</a:t>
            </a:r>
          </a:p>
          <a:p>
            <a:r>
              <a:t>军工 / 保密单位</a:t>
            </a:r>
          </a:p>
          <a:p>
            <a:r>
              <a:t>涉密数据本地恢复，数据不出域，降低外送</a:t>
            </a:r>
          </a:p>
          <a:p>
            <a:r>
              <a:t>与外部依赖风险。</a:t>
            </a:r>
          </a:p>
          <a:p>
            <a:r>
              <a:t>司法鉴定 / 电子物证</a:t>
            </a:r>
          </a:p>
          <a:p>
            <a:r>
              <a:t>源盘只读、镜像固定、MD5 校验、案件留</a:t>
            </a:r>
          </a:p>
          <a:p>
            <a:r>
              <a:t>痕与跨工具分析。</a:t>
            </a:r>
          </a:p>
          <a:p>
            <a:r>
              <a:t>关键信息基础设施</a:t>
            </a:r>
          </a:p>
          <a:p>
            <a:r>
              <a:t>能源、金融、电力、交通等重要业务系统应</a:t>
            </a:r>
          </a:p>
          <a:p>
            <a:r>
              <a:t>急恢复与证据保全。</a:t>
            </a:r>
          </a:p>
          <a:p>
            <a:r>
              <a:t>RAID / NAS 阵列恢复</a:t>
            </a:r>
          </a:p>
          <a:p>
            <a:r>
              <a:t>多成员盘接入、元数据自动识别、手动参数</a:t>
            </a:r>
          </a:p>
          <a:p>
            <a:r>
              <a:t>重组与缺盘恢复。</a:t>
            </a:r>
          </a:p>
          <a:p>
            <a:r>
              <a:t>国产数据库载体恢复</a:t>
            </a:r>
          </a:p>
          <a:p>
            <a:r>
              <a:t>面向达梦、人大金仓、GBase、HighGo、</a:t>
            </a:r>
          </a:p>
          <a:p>
            <a:r>
              <a:t>OceanBase、TiDB 等存储载体层恢复。</a:t>
            </a:r>
          </a:p>
          <a:p>
            <a:r>
              <a:t>整机主机</a:t>
            </a:r>
          </a:p>
          <a:p>
            <a:r>
              <a:t>海光 8C/16T</a:t>
            </a:r>
          </a:p>
          <a:p>
            <a:r>
              <a:t>32GB DDR4 / 1TB NVMe</a:t>
            </a:r>
          </a:p>
          <a:p>
            <a:r>
              <a:t>10GbE 万兆网络</a:t>
            </a:r>
          </a:p>
          <a:p>
            <a:r>
              <a:t>显示与系统</a:t>
            </a:r>
          </a:p>
          <a:p>
            <a:r>
              <a:t>49 英寸 32:9 4K 带鱼屏</a:t>
            </a:r>
          </a:p>
          <a:p>
            <a:r>
              <a:t>银河麒麟 V10 SP1</a:t>
            </a:r>
          </a:p>
          <a:p>
            <a:r>
              <a:t>UKUI 桌面环境</a:t>
            </a:r>
          </a:p>
          <a:p>
            <a:r>
              <a:t>软件授权</a:t>
            </a:r>
          </a:p>
          <a:p>
            <a:r>
              <a:t>D-Recovery 国产 Linux</a:t>
            </a:r>
          </a:p>
          <a:p>
            <a:r>
              <a:t>版</a:t>
            </a:r>
          </a:p>
          <a:p>
            <a:r>
              <a:t>x86_64 / ARM /</a:t>
            </a:r>
          </a:p>
          <a:p>
            <a:r>
              <a:t>LoongArch</a:t>
            </a:r>
          </a:p>
          <a:p>
            <a:r>
              <a:t>主机内置授权</a:t>
            </a:r>
          </a:p>
          <a:p>
            <a:r>
              <a:t>归档与配件</a:t>
            </a:r>
          </a:p>
          <a:p>
            <a:r>
              <a:t>蓝光刻录机</a:t>
            </a:r>
          </a:p>
          <a:p>
            <a:r>
              <a:t>键盘、鼠标、连接线材</a:t>
            </a:r>
          </a:p>
          <a:p>
            <a:r>
              <a:t>说明资料</a:t>
            </a:r>
          </a:p>
          <a:p>
            <a:r>
              <a:t>选配扩展柜</a:t>
            </a:r>
          </a:p>
          <a:p>
            <a:r>
              <a:t>单柜 24 盘位</a:t>
            </a:r>
          </a:p>
          <a:p>
            <a:r>
              <a:t>最多 2 台</a:t>
            </a:r>
          </a:p>
          <a:p>
            <a:r>
              <a:t>合计扩展 48 盘位</a:t>
            </a:r>
          </a:p>
          <a:p>
            <a:r>
              <a:t>国产化塔机 DRE-1002</a:t>
            </a:r>
          </a:p>
          <a:p>
            <a:r>
              <a:t>海光 C86 平台 + 银河麒麟 V10 SP1 + D-Recovery 专业数据恢复平</a:t>
            </a:r>
          </a:p>
          <a:p>
            <a:r>
              <a:t>台国产 Linux 版</a:t>
            </a:r>
          </a:p>
          <a:p>
            <a:r>
              <a:t>达思凯瑞技术（北京）有限公司  ·  www.dstfix.com  ·  400-700-0017</a:t>
            </a:r>
          </a:p>
          <a:p>
            <a:r>
              <a:t>07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7  ·  K E Y  T E C H N I C A L  S P E C I F I C A T I O N S</a:t>
            </a:r>
          </a:p>
          <a:p>
            <a:r>
              <a:t>核心技术参数</a:t>
            </a:r>
          </a:p>
          <a:p>
            <a:r>
              <a:t>以下为宣传彩页摘要参数，覆盖国产硬件、专业接口、数据恢复、取证镜像、国产化适配与扩展交付能力。</a:t>
            </a:r>
          </a:p>
          <a:p>
            <a:r>
              <a:t>硬件与接口</a:t>
            </a:r>
          </a:p>
          <a:p>
            <a:r>
              <a:t>处理器</a:t>
            </a:r>
          </a:p>
          <a:p>
            <a:r>
              <a:t>海光 Hygon C86-3G（OPN:3350），8 核 16 线</a:t>
            </a:r>
          </a:p>
          <a:p>
            <a:r>
              <a:t>程，3.3 GHz；L1 256K+512K / L2 4MB / L3</a:t>
            </a:r>
          </a:p>
          <a:p>
            <a:r>
              <a:t>16MB。</a:t>
            </a:r>
          </a:p>
          <a:p>
            <a:r>
              <a:t>主板 / BIOS</a:t>
            </a:r>
          </a:p>
          <a:p>
            <a:r>
              <a:t>OEM 22DC4 国产主板，海光 FCH LPC Bridge，</a:t>
            </a:r>
          </a:p>
          <a:p>
            <a:r>
              <a:t>B01；BIOS SQD2041910（2025-04-09）。</a:t>
            </a:r>
          </a:p>
          <a:p>
            <a:r>
              <a:t>平台 / 内存</a:t>
            </a:r>
          </a:p>
          <a:p>
            <a:r>
              <a:t>32GB DDR4 3200 双通道，国产品牌内存；可按</a:t>
            </a:r>
          </a:p>
          <a:p>
            <a:r>
              <a:t>项目增强至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图形 / 显示</a:t>
            </a:r>
          </a:p>
          <a:p>
            <a:r>
              <a:t>Silicon Motion SM768 4GB；49 英寸 32:9 超宽</a:t>
            </a:r>
          </a:p>
          <a:p>
            <a:r>
              <a:t>曲面 4K 带鱼屏；可选 12.6 英寸触控屏。</a:t>
            </a:r>
          </a:p>
          <a:p>
            <a:r>
              <a:t>网络 / 归档</a:t>
            </a:r>
          </a:p>
          <a:p>
            <a:r>
              <a:t>海光集成 10GbE 万兆以太网；ASUS</a:t>
            </a:r>
          </a:p>
          <a:p>
            <a:r>
              <a:t>BW-16D1HT 或同等蓝光刻录机。</a:t>
            </a:r>
          </a:p>
          <a:p>
            <a:r>
              <a:t>专业接口</a:t>
            </a:r>
          </a:p>
          <a:p>
            <a:r>
              <a:t>可配置 U.2 只读接入、SATA/SAS 只读与预检接</a:t>
            </a:r>
          </a:p>
          <a:p>
            <a:r>
              <a:t>口、取证接口单元及国产 5416 只读卡。</a:t>
            </a:r>
          </a:p>
          <a:p>
            <a:r>
              <a:t>操作系统</a:t>
            </a:r>
          </a:p>
          <a:p>
            <a:r>
              <a:t>银河麒麟桌面操作系统 V10 (SP1) 2403，</a:t>
            </a:r>
          </a:p>
          <a:p>
            <a:r>
              <a:t>UKUI；Linux 5.4.18-110-generic，x86_64。</a:t>
            </a:r>
          </a:p>
          <a:p>
            <a:r>
              <a:t>软件与恢复能力</a:t>
            </a:r>
          </a:p>
          <a:p>
            <a:r>
              <a:t>主软件</a:t>
            </a:r>
          </a:p>
          <a:p>
            <a:r>
              <a:t>D-Recovery 专业数据恢复平台国产 Linux 版：</a:t>
            </a:r>
          </a:p>
          <a:p>
            <a:r>
              <a:t>恢复、磁盘分析、取证镜像、RAID 重组、虚拟</a:t>
            </a:r>
          </a:p>
          <a:p>
            <a:r>
              <a:t>盘映射与协同分析。</a:t>
            </a:r>
          </a:p>
          <a:p>
            <a:r>
              <a:t>国产化适配</a:t>
            </a:r>
          </a:p>
          <a:p>
            <a:r>
              <a:t>x86_64 / aarch64 / loongarch64；海光、兆</a:t>
            </a:r>
          </a:p>
          <a:p>
            <a:r>
              <a:t>芯、飞腾、鲲鹏、龙芯；麒麟、UOS、</a:t>
            </a:r>
          </a:p>
          <a:p>
            <a:r>
              <a:t>Deepin、openEuler 等。</a:t>
            </a:r>
          </a:p>
          <a:p>
            <a:r>
              <a:t>文件系统</a:t>
            </a:r>
          </a:p>
          <a:p>
            <a:r>
              <a:t>不少于 21 类，覆盖 Windows、Linux、</a:t>
            </a:r>
          </a:p>
          <a:p>
            <a:r>
              <a:t>macOS、Unix/BSD、企业、集群、虚拟化与光</a:t>
            </a:r>
          </a:p>
          <a:p>
            <a:r>
              <a:t>盘介质。</a:t>
            </a:r>
          </a:p>
          <a:p>
            <a:r>
              <a:t>RAID / NAS</a:t>
            </a:r>
          </a:p>
          <a:p>
            <a:r>
              <a:t>不少于 17 种级别、6 种校验布局；自动识别、</a:t>
            </a:r>
          </a:p>
          <a:p>
            <a:r>
              <a:t>手动重组、降级恢复、嵌套 RAID 50/60。</a:t>
            </a:r>
          </a:p>
          <a:p>
            <a:r>
              <a:t>镜像 / 取证</a:t>
            </a:r>
          </a:p>
          <a:p>
            <a:r>
              <a:t>Raw/IMG/DD/BIN 与 VHDX Dynamic；MD5 同</a:t>
            </a:r>
          </a:p>
          <a:p>
            <a:r>
              <a:t>步校验、坏扇区智能跳过、暂停续传、案件留</a:t>
            </a:r>
          </a:p>
          <a:p>
            <a:r>
              <a:t>痕。</a:t>
            </a:r>
          </a:p>
          <a:p>
            <a:r>
              <a:t>镜像解析</a:t>
            </a:r>
          </a:p>
          <a:p>
            <a:r>
              <a:t>读取不少于 11 类镜像/容器格式，支持 E01、</a:t>
            </a:r>
          </a:p>
          <a:p>
            <a:r>
              <a:t>AFF、DMG、VMDK、VHDX、QCOW2 等即加载</a:t>
            </a:r>
          </a:p>
          <a:p>
            <a:r>
              <a:t>解析。</a:t>
            </a:r>
          </a:p>
          <a:p>
            <a:r>
              <a:t>映射 / 协同</a:t>
            </a:r>
          </a:p>
          <a:p>
            <a:r>
              <a:t>Linux 暴露为 /dev/nbdN，Windows 暴露为 </a:t>
            </a:r>
          </a:p>
          <a:p>
            <a:r>
              <a:t>\\.\PhysicalDriveN；支持主流取证与系统工具</a:t>
            </a:r>
          </a:p>
          <a:p>
            <a:r>
              <a:t>访问。</a:t>
            </a:r>
          </a:p>
          <a:p>
            <a:r>
              <a:t>扩展交付</a:t>
            </a:r>
          </a:p>
          <a:p>
            <a:r>
              <a:t>单柜 24 个 SAS/SATA 热插拔盘位，最多 2 台合</a:t>
            </a:r>
          </a:p>
          <a:p>
            <a:r>
              <a:t>计 48 盘位；整机、显示器、OS、软件、归档与</a:t>
            </a:r>
          </a:p>
          <a:p>
            <a:r>
              <a:t>输入设备交付。</a:t>
            </a:r>
          </a:p>
          <a:p>
            <a:r>
              <a:t>注：本彩页依据产品介绍与招标参数整理。可选项、具体供货配置、软件版本、授权范围、接口数量及服务内容，以项目合同和最终配置清单为准。</a:t>
            </a:r>
          </a:p>
          <a:p>
            <a:r>
              <a:t>达思凯瑞技术（北京）有限公司</a:t>
            </a:r>
          </a:p>
          <a:p>
            <a:r>
              <a:t>地址：北京市朝阳区北苑东路 19 号院中国铁建广场 D 座 2204 室</a:t>
            </a:r>
          </a:p>
          <a:p>
            <a:r>
              <a:t>官网：www.dstfix.com</a:t>
            </a:r>
          </a:p>
          <a:p>
            <a:r>
              <a:t>电话：400-700-0017 / 010-62672120 / 18600668588（微信同</a:t>
            </a:r>
          </a:p>
          <a:p>
            <a:r>
              <a:t>号）</a:t>
            </a:r>
          </a:p>
          <a:p>
            <a:r>
              <a:t>扫码访问官网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/>
          <a:p>
            <a:r>
              <a:t>Fusion平台概览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07</a:t>
            </a:r>
          </a:p>
          <a:p>
            <a:r>
              <a:t>D-Recovery Fusion是什么？</a:t>
            </a:r>
          </a:p>
          <a:p>
            <a:r>
              <a:t>达思科技基于20年数据恢复实践自主研发的新一代企业级数据恢复与存储重构平台。</a:t>
            </a:r>
          </a:p>
          <a:p/>
          <a:p/>
          <a:p/>
          <a:p>
            <a:r>
              <a:t>DF</a:t>
            </a:r>
          </a:p>
          <a:p>
            <a:r>
              <a:t>统一数据源 · 分层递进</a:t>
            </a:r>
          </a:p>
          <a:p>
            <a:r>
              <a:t>将物理磁盘、镜像文件、RAID、NAS、存储池、加密卷、虚拟化环境和企业级存储纳入一套恢复体系，从底层重构到文件系统解析、校验和交付形成完整闭环。</a:t>
            </a:r>
          </a:p>
          <a:p/>
          <a:p>
            <a:r>
              <a:t>20+</a:t>
            </a:r>
          </a:p>
          <a:p>
            <a:r>
              <a:t>文件系统</a:t>
            </a:r>
          </a:p>
          <a:p/>
          <a:p>
            <a:r>
              <a:t>348</a:t>
            </a:r>
          </a:p>
          <a:p>
            <a:r>
              <a:t>文件类型</a:t>
            </a:r>
          </a:p>
          <a:p/>
          <a:p>
            <a:r>
              <a:t>18</a:t>
            </a:r>
          </a:p>
          <a:p>
            <a:r>
              <a:t>RAID模式</a:t>
            </a:r>
          </a:p>
          <a:p/>
          <a:p>
            <a:r>
              <a:t>4类</a:t>
            </a:r>
          </a:p>
          <a:p>
            <a:r>
              <a:t>企业存储</a:t>
            </a:r>
          </a:p>
          <a:p/>
          <a:p>
            <a:r>
              <a:t>数据源层</a:t>
            </a:r>
          </a:p>
          <a:p>
            <a:r>
              <a:t>物理盘/镜像</a:t>
            </a:r>
          </a:p>
          <a:p/>
          <a:p/>
          <a:p>
            <a:r>
              <a:t>存储重构层</a:t>
            </a:r>
          </a:p>
          <a:p>
            <a:r>
              <a:t>RAID/NAS/存储池</a:t>
            </a:r>
          </a:p>
          <a:p/>
          <a:p/>
          <a:p>
            <a:r>
              <a:t>分区与卷层</a:t>
            </a:r>
          </a:p>
          <a:p>
            <a:r>
              <a:t>GPT/MBR/LVM</a:t>
            </a:r>
          </a:p>
          <a:p/>
          <a:p/>
          <a:p>
            <a:r>
              <a:t>文件系统层</a:t>
            </a:r>
          </a:p>
          <a:p>
            <a:r>
              <a:t>20+独立引擎</a:t>
            </a:r>
          </a:p>
          <a:p/>
          <a:p/>
          <a:p>
            <a:r>
              <a:t>恢复输出层</a:t>
            </a:r>
          </a:p>
          <a:p>
            <a:r>
              <a:t>导出/校验/报告</a:t>
            </a:r>
          </a:p>
          <a:p>
            <a:r>
              <a:t>咨询：吴总  18600668588（微信同号）  |  www.dstfix.com</a:t>
            </a:r>
          </a:p>
          <a:p/>
          <a:p/>
          <a:p/>
          <a:p>
            <a:r>
              <a:t>技术参数与交付</a:t>
            </a:r>
          </a:p>
          <a:p>
            <a:r>
              <a:t>DRE-1001  ·  D-Recovery Fusion</a:t>
            </a:r>
          </a:p>
          <a:p/>
          <a:p/>
          <a:p>
            <a:r>
              <a:t>达思全域数据恢复平台系统塔机版DRE-1001｜2027产品资料</a:t>
            </a:r>
          </a:p>
          <a:p/>
          <a:p>
            <a:r>
              <a:t>35</a:t>
            </a:r>
          </a:p>
          <a:p>
            <a:r>
              <a:t>DRE-1001核心技术参数与标准交付</a:t>
            </a:r>
          </a:p>
          <a:p>
            <a:r>
              <a:t>以下为产品级摘要参数，具体配置、软件版本和选配项目以合同及最终配置清单为准。</a:t>
            </a:r>
          </a:p>
          <a:p/>
          <a:p/>
          <a:p>
            <a:r>
              <a:t>硬件与接口</a:t>
            </a:r>
          </a:p>
          <a:p>
            <a:r>
              <a:t>处理器</a:t>
            </a:r>
          </a:p>
          <a:p>
            <a:r>
              <a:t>Intel Core i9-12900K，16核24线程，最高5.2GHz</a:t>
            </a:r>
          </a:p>
          <a:p/>
          <a:p>
            <a:r>
              <a:t>平台/内存</a:t>
            </a:r>
          </a:p>
          <a:p>
            <a:r>
              <a:t>Intel Z790；64GB DDR5 5600MHz；PCIe 5.0</a:t>
            </a:r>
          </a:p>
          <a:p/>
          <a:p>
            <a:r>
              <a:t>系统存储</a:t>
            </a:r>
          </a:p>
          <a:p>
            <a:r>
              <a:t>1TB M.2 NVMe SSD；标准方案配套8TB HDD</a:t>
            </a:r>
          </a:p>
          <a:p/>
          <a:p>
            <a:r>
              <a:t>显示系统</a:t>
            </a:r>
          </a:p>
          <a:p>
            <a:r>
              <a:t>12.6英寸触控屏；49英寸32:9曲面屏，5120×1440</a:t>
            </a:r>
          </a:p>
          <a:p/>
          <a:p>
            <a:r>
              <a:t>盘位与接口</a:t>
            </a:r>
          </a:p>
          <a:p>
            <a:r>
              <a:t>9个SAS/SATA盘位；双NVMe；2个独立预检通道</a:t>
            </a:r>
          </a:p>
          <a:p/>
          <a:p>
            <a:r>
              <a:t>网络/系统</a:t>
            </a:r>
          </a:p>
          <a:p>
            <a:r>
              <a:t>2.5G有线、Wi-Fi 6；Windows 11专业版64位</a:t>
            </a:r>
          </a:p>
          <a:p/>
          <a:p/>
          <a:p>
            <a:r>
              <a:t>软件与恢复能力</a:t>
            </a:r>
          </a:p>
          <a:p>
            <a:r>
              <a:t>Fusion主软件</a:t>
            </a:r>
          </a:p>
          <a:p>
            <a:r>
              <a:t>恢复、磁盘分析、镜像、RAID/NAS、映射与Hex查看</a:t>
            </a:r>
          </a:p>
          <a:p/>
          <a:p>
            <a:r>
              <a:t>文件系统</a:t>
            </a:r>
          </a:p>
          <a:p>
            <a:r>
              <a:t>20+独立文件系统引擎，覆盖多平台与虚拟化环境</a:t>
            </a:r>
          </a:p>
          <a:p/>
          <a:p>
            <a:r>
              <a:t>RAID/NAS</a:t>
            </a:r>
          </a:p>
          <a:p>
            <a:r>
              <a:t>18种模式、元数据识别、缺盘重建、嵌套阵列与参数推断</a:t>
            </a:r>
          </a:p>
          <a:p/>
          <a:p>
            <a:r>
              <a:t>镜像/扇区</a:t>
            </a:r>
          </a:p>
          <a:p>
            <a:r>
              <a:t>多格式加载；Raw/VHDX输出；非标准扇区与容错镜像</a:t>
            </a:r>
          </a:p>
          <a:p/>
          <a:p>
            <a:r>
              <a:t>专业套件</a:t>
            </a:r>
          </a:p>
          <a:p>
            <a:r>
              <a:t>SQL Server数据库恢复、数码复印机保密检查</a:t>
            </a:r>
          </a:p>
          <a:p/>
          <a:p>
            <a:r>
              <a:t>跨平台</a:t>
            </a:r>
          </a:p>
          <a:p>
            <a:r>
              <a:t>Windows/Linux/macOS；x86_64/AArch64/LoongArch</a:t>
            </a:r>
          </a:p>
          <a:p/>
          <a:p>
            <a:r>
              <a:t>标准交付：整机主机、49英寸显示器、软件授权、转接配件、键鼠、说明书与技术支持；可选24/48盘位扩展柜。</a:t>
            </a:r>
          </a:p>
          <a:p>
            <a:r>
              <a:t>咨询：吴总  18600668588（微信同号）  |  www.dstfix.com</a:t>
            </a:r>
          </a:p>
          <a:p/>
          <a:p/>
          <a:p>
            <a:r>
              <a:t>D-Recovery Fusion</a:t>
            </a:r>
          </a:p>
          <a:p>
            <a:r>
              <a:t>达思全域数据恢复平台系统塔机版</a:t>
            </a:r>
          </a:p>
          <a:p>
            <a:r>
              <a:t>DRE-1001</a:t>
            </a:r>
          </a:p>
          <a:p>
            <a:r>
              <a:t>让复杂存储重新可读，让关键业务数据重新回归</a:t>
            </a:r>
          </a:p>
          <a:p/>
          <a:p/>
          <a:p>
            <a:r>
              <a:t>微信扫一扫</a:t>
            </a:r>
          </a:p>
          <a:p>
            <a:r>
              <a:t>添加吴总，沟通产品采购、项目合作与深度定制</a:t>
            </a:r>
          </a:p>
          <a:p>
            <a:r>
              <a:t>18600668588</a:t>
            </a:r>
          </a:p>
          <a:p/>
          <a:p>
            <a:r>
              <a:t>达思凯瑞技术（北京）有限公司</a:t>
            </a:r>
          </a:p>
          <a:p>
            <a:r>
              <a:t>官方网站</a:t>
            </a:r>
          </a:p>
          <a:p>
            <a:r>
              <a:t>www.dstfix.com</a:t>
            </a:r>
          </a:p>
          <a:p>
            <a:r>
              <a:t>产品形态：标准版 | 联合品牌定制 | 中性版</a:t>
            </a:r>
          </a:p>
          <a:p/>
          <a:p>
            <a:r>
              <a:t>专业数据恢复 · 成就客户价值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硬件依据：《达思数据恢复专用平台系统国产化塔机DRE-1002宣传彩页.pdf》第7,8页。</a:t>
            </a:r>
          </a:p>
          <a:p>
            <a:r>
              <a:t>软件依据：《达思全域数据恢复平台系统塔机版DRE-1001新宣传彩页2027.pptx》第36页。</a:t>
            </a:r>
          </a:p>
          <a:p>
            <a:r>
              <a:t>整机硬件与软件跨平台能力分别说明；可选屏幕、专业接口及扩展柜不得视为固定标配。</a:t>
            </a:r>
          </a:p>
          <a:p/>
          <a:p>
            <a:r>
              <a:t>硬件来源摘录：</a:t>
            </a:r>
          </a:p>
          <a:p>
            <a:r>
              <a:t>0 6  ·  A P P L I C A T I O N S  &amp;  D E L I V E R Y</a:t>
            </a:r>
          </a:p>
          <a:p>
            <a:r>
              <a:t>典型应用 · 标准交付</a:t>
            </a:r>
          </a:p>
          <a:p>
            <a:r>
              <a:t>面向国产化数据恢复实验室、电子物证工作站、涉密本地化作业与关基行业应急恢复，可按大型阵列和多案</a:t>
            </a:r>
          </a:p>
          <a:p>
            <a:r>
              <a:t>件并行需求扩展。</a:t>
            </a:r>
          </a:p>
          <a:p>
            <a:r>
              <a:t>党政国产化采购</a:t>
            </a:r>
          </a:p>
          <a:p>
            <a:r>
              <a:t>满足自主可控、国产 OS 适配、本地化部署</a:t>
            </a:r>
          </a:p>
          <a:p>
            <a:r>
              <a:t>与相关建设需求。</a:t>
            </a:r>
          </a:p>
          <a:p>
            <a:r>
              <a:t>军工 / 保密单位</a:t>
            </a:r>
          </a:p>
          <a:p>
            <a:r>
              <a:t>涉密数据本地恢复，数据不出域，降低外送</a:t>
            </a:r>
          </a:p>
          <a:p>
            <a:r>
              <a:t>与外部依赖风险。</a:t>
            </a:r>
          </a:p>
          <a:p>
            <a:r>
              <a:t>司法鉴定 / 电子物证</a:t>
            </a:r>
          </a:p>
          <a:p>
            <a:r>
              <a:t>源盘只读、镜像固定、MD5 校验、案件留</a:t>
            </a:r>
          </a:p>
          <a:p>
            <a:r>
              <a:t>痕与跨工具分析。</a:t>
            </a:r>
          </a:p>
          <a:p>
            <a:r>
              <a:t>关键信息基础设施</a:t>
            </a:r>
          </a:p>
          <a:p>
            <a:r>
              <a:t>能源、金融、电力、交通等重要业务系统应</a:t>
            </a:r>
          </a:p>
          <a:p>
            <a:r>
              <a:t>急恢复与证据保全。</a:t>
            </a:r>
          </a:p>
          <a:p>
            <a:r>
              <a:t>RAID / NAS 阵列恢复</a:t>
            </a:r>
          </a:p>
          <a:p>
            <a:r>
              <a:t>多成员盘接入、元数据自动识别、手动参数</a:t>
            </a:r>
          </a:p>
          <a:p>
            <a:r>
              <a:t>重组与缺盘恢复。</a:t>
            </a:r>
          </a:p>
          <a:p>
            <a:r>
              <a:t>国产数据库载体恢复</a:t>
            </a:r>
          </a:p>
          <a:p>
            <a:r>
              <a:t>面向达梦、人大金仓、GBase、HighGo、</a:t>
            </a:r>
          </a:p>
          <a:p>
            <a:r>
              <a:t>OceanBase、TiDB 等存储载体层恢复。</a:t>
            </a:r>
          </a:p>
          <a:p>
            <a:r>
              <a:t>整机主机</a:t>
            </a:r>
          </a:p>
          <a:p>
            <a:r>
              <a:t>海光 8C/16T</a:t>
            </a:r>
          </a:p>
          <a:p>
            <a:r>
              <a:t>32GB DDR4 / 1TB NVMe</a:t>
            </a:r>
          </a:p>
          <a:p>
            <a:r>
              <a:t>10GbE 万兆网络</a:t>
            </a:r>
          </a:p>
          <a:p>
            <a:r>
              <a:t>显示与系统</a:t>
            </a:r>
          </a:p>
          <a:p>
            <a:r>
              <a:t>49 英寸 32:9 4K 带鱼屏</a:t>
            </a:r>
          </a:p>
          <a:p>
            <a:r>
              <a:t>银河麒麟 V10 SP1</a:t>
            </a:r>
          </a:p>
          <a:p>
            <a:r>
              <a:t>UKUI 桌面环境</a:t>
            </a:r>
          </a:p>
          <a:p>
            <a:r>
              <a:t>软件授权</a:t>
            </a:r>
          </a:p>
          <a:p>
            <a:r>
              <a:t>D-Recovery 国产 Linux</a:t>
            </a:r>
          </a:p>
          <a:p>
            <a:r>
              <a:t>版</a:t>
            </a:r>
          </a:p>
          <a:p>
            <a:r>
              <a:t>x86_64 / ARM /</a:t>
            </a:r>
          </a:p>
          <a:p>
            <a:r>
              <a:t>LoongArch</a:t>
            </a:r>
          </a:p>
          <a:p>
            <a:r>
              <a:t>主机内置授权</a:t>
            </a:r>
          </a:p>
          <a:p>
            <a:r>
              <a:t>归档与配件</a:t>
            </a:r>
          </a:p>
          <a:p>
            <a:r>
              <a:t>蓝光刻录机</a:t>
            </a:r>
          </a:p>
          <a:p>
            <a:r>
              <a:t>键盘、鼠标、连接线材</a:t>
            </a:r>
          </a:p>
          <a:p>
            <a:r>
              <a:t>说明资料</a:t>
            </a:r>
          </a:p>
          <a:p>
            <a:r>
              <a:t>选配扩展柜</a:t>
            </a:r>
          </a:p>
          <a:p>
            <a:r>
              <a:t>单柜 24 盘位</a:t>
            </a:r>
          </a:p>
          <a:p>
            <a:r>
              <a:t>最多 2 台</a:t>
            </a:r>
          </a:p>
          <a:p>
            <a:r>
              <a:t>合计扩展 48 盘位</a:t>
            </a:r>
          </a:p>
          <a:p>
            <a:r>
              <a:t>国产化塔机 DRE-1002</a:t>
            </a:r>
          </a:p>
          <a:p>
            <a:r>
              <a:t>海光 C86 平台 + 银河麒麟 V10 SP1 + D-Recovery 专业数据恢复平</a:t>
            </a:r>
          </a:p>
          <a:p>
            <a:r>
              <a:t>台国产 Linux 版</a:t>
            </a:r>
          </a:p>
          <a:p>
            <a:r>
              <a:t>达思凯瑞技术（北京）有限公司  ·  www.dstfix.com  ·  400-700-0017</a:t>
            </a:r>
          </a:p>
          <a:p>
            <a:r>
              <a:t>07 / 08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>
            <a:r>
              <a:t>0 7  ·  K E Y  T E C H N I C A L  S P E C I F I C A T I O N S</a:t>
            </a:r>
          </a:p>
          <a:p>
            <a:r>
              <a:t>核心技术参数</a:t>
            </a:r>
          </a:p>
          <a:p>
            <a:r>
              <a:t>以下为宣传彩页摘要参数，覆盖国产硬件、专业接口、数据恢复、取证镜像、国产化适配与扩展交付能力。</a:t>
            </a:r>
          </a:p>
          <a:p>
            <a:r>
              <a:t>硬件与接口</a:t>
            </a:r>
          </a:p>
          <a:p>
            <a:r>
              <a:t>处理器</a:t>
            </a:r>
          </a:p>
          <a:p>
            <a:r>
              <a:t>海光 Hygon C86-3G（OPN:3350），8 核 16 线</a:t>
            </a:r>
          </a:p>
          <a:p>
            <a:r>
              <a:t>程，3.3 GHz；L1 256K+512K / L2 4MB / L3</a:t>
            </a:r>
          </a:p>
          <a:p>
            <a:r>
              <a:t>16MB。</a:t>
            </a:r>
          </a:p>
          <a:p>
            <a:r>
              <a:t>主板 / BIOS</a:t>
            </a:r>
          </a:p>
          <a:p>
            <a:r>
              <a:t>OEM 22DC4 国产主板，海光 FCH LPC Bridge，</a:t>
            </a:r>
          </a:p>
          <a:p>
            <a:r>
              <a:t>B01；BIOS SQD2041910（2025-04-09）。</a:t>
            </a:r>
          </a:p>
          <a:p>
            <a:r>
              <a:t>平台 / 内存</a:t>
            </a:r>
          </a:p>
          <a:p>
            <a:r>
              <a:t>32GB DDR4 3200 双通道，国产品牌内存；可按</a:t>
            </a:r>
          </a:p>
          <a:p>
            <a:r>
              <a:t>项目增强至 64GB 或以上。</a:t>
            </a:r>
          </a:p>
          <a:p>
            <a:r>
              <a:t>系统存储</a:t>
            </a:r>
          </a:p>
          <a:p>
            <a:r>
              <a:t>1TB NVMe SSD，优先采用长江存储致态</a:t>
            </a:r>
          </a:p>
          <a:p>
            <a:r>
              <a:t>TiPlus7100 或同等国产化存储。</a:t>
            </a:r>
          </a:p>
          <a:p>
            <a:r>
              <a:t>图形 / 显示</a:t>
            </a:r>
          </a:p>
          <a:p>
            <a:r>
              <a:t>Silicon Motion SM768 4GB；49 英寸 32:9 超宽</a:t>
            </a:r>
          </a:p>
          <a:p>
            <a:r>
              <a:t>曲面 4K 带鱼屏；可选 12.6 英寸触控屏。</a:t>
            </a:r>
          </a:p>
          <a:p>
            <a:r>
              <a:t>网络 / 归档</a:t>
            </a:r>
          </a:p>
          <a:p>
            <a:r>
              <a:t>海光集成 10GbE 万兆以太网；ASUS</a:t>
            </a:r>
          </a:p>
          <a:p>
            <a:r>
              <a:t>BW-16D1HT 或同等蓝光刻录机。</a:t>
            </a:r>
          </a:p>
          <a:p>
            <a:r>
              <a:t>专业接口</a:t>
            </a:r>
          </a:p>
          <a:p>
            <a:r>
              <a:t>可配置 U.2 只读接入、SATA/SAS 只读与预检接</a:t>
            </a:r>
          </a:p>
          <a:p>
            <a:r>
              <a:t>口、取证接口单元及国产 5416 只读卡。</a:t>
            </a:r>
          </a:p>
          <a:p>
            <a:r>
              <a:t>操作系统</a:t>
            </a:r>
          </a:p>
          <a:p>
            <a:r>
              <a:t>银河麒麟桌面操作系统 V10 (SP1) 2403，</a:t>
            </a:r>
          </a:p>
          <a:p>
            <a:r>
              <a:t>UKUI；Linux 5.4.18-110-generic，x86_64。</a:t>
            </a:r>
          </a:p>
          <a:p>
            <a:r>
              <a:t>软件与恢复能力</a:t>
            </a:r>
          </a:p>
          <a:p>
            <a:r>
              <a:t>主软件</a:t>
            </a:r>
          </a:p>
          <a:p>
            <a:r>
              <a:t>D-Recovery 专业数据恢复平台国产 Linux 版：</a:t>
            </a:r>
          </a:p>
          <a:p>
            <a:r>
              <a:t>恢复、磁盘分析、取证镜像、RAID 重组、虚拟</a:t>
            </a:r>
          </a:p>
          <a:p>
            <a:r>
              <a:t>盘映射与协同分析。</a:t>
            </a:r>
          </a:p>
          <a:p>
            <a:r>
              <a:t>国产化适配</a:t>
            </a:r>
          </a:p>
          <a:p>
            <a:r>
              <a:t>x86_64 / aarch64 / loongarch64；海光、兆</a:t>
            </a:r>
          </a:p>
          <a:p>
            <a:r>
              <a:t>芯、飞腾、鲲鹏、龙芯；麒麟、UOS、</a:t>
            </a:r>
          </a:p>
          <a:p>
            <a:r>
              <a:t>Deepin、openEuler 等。</a:t>
            </a:r>
          </a:p>
          <a:p>
            <a:r>
              <a:t>文件系统</a:t>
            </a:r>
          </a:p>
          <a:p>
            <a:r>
              <a:t>不少于 21 类，覆盖 Windows、Linux、</a:t>
            </a:r>
          </a:p>
          <a:p>
            <a:r>
              <a:t>macOS、Unix/BSD、企业、集群、虚拟化与光</a:t>
            </a:r>
          </a:p>
          <a:p>
            <a:r>
              <a:t>盘介质。</a:t>
            </a:r>
          </a:p>
          <a:p>
            <a:r>
              <a:t>RAID / NAS</a:t>
            </a:r>
          </a:p>
          <a:p>
            <a:r>
              <a:t>不少于 17 种级别、6 种校验布局；自动识别、</a:t>
            </a:r>
          </a:p>
          <a:p>
            <a:r>
              <a:t>手动重组、降级恢复、嵌套 RAID 50/60。</a:t>
            </a:r>
          </a:p>
          <a:p>
            <a:r>
              <a:t>镜像 / 取证</a:t>
            </a:r>
          </a:p>
          <a:p>
            <a:r>
              <a:t>Raw/IMG/DD/BIN 与 VHDX Dynamic；MD5 同</a:t>
            </a:r>
          </a:p>
          <a:p>
            <a:r>
              <a:t>步校验、坏扇区智能跳过、暂停续传、案件留</a:t>
            </a:r>
          </a:p>
          <a:p>
            <a:r>
              <a:t>痕。</a:t>
            </a:r>
          </a:p>
          <a:p>
            <a:r>
              <a:t>镜像解析</a:t>
            </a:r>
          </a:p>
          <a:p>
            <a:r>
              <a:t>读取不少于 11 类镜像/容器格式，支持 E01、</a:t>
            </a:r>
          </a:p>
          <a:p>
            <a:r>
              <a:t>AFF、DMG、VMDK、VHDX、QCOW2 等即加载</a:t>
            </a:r>
          </a:p>
          <a:p>
            <a:r>
              <a:t>解析。</a:t>
            </a:r>
          </a:p>
          <a:p>
            <a:r>
              <a:t>映射 / 协同</a:t>
            </a:r>
          </a:p>
          <a:p>
            <a:r>
              <a:t>Linux 暴露为 /dev/nbdN，Windows 暴露为 </a:t>
            </a:r>
          </a:p>
          <a:p>
            <a:r>
              <a:t>\\.\PhysicalDriveN；支持主流取证与系统工具</a:t>
            </a:r>
          </a:p>
          <a:p>
            <a:r>
              <a:t>访问。</a:t>
            </a:r>
          </a:p>
          <a:p>
            <a:r>
              <a:t>扩展交付</a:t>
            </a:r>
          </a:p>
          <a:p>
            <a:r>
              <a:t>单柜 24 个 SAS/SATA 热插拔盘位，最多 2 台合</a:t>
            </a:r>
          </a:p>
          <a:p>
            <a:r>
              <a:t>计 48 盘位；整机、显示器、OS、软件、归档与</a:t>
            </a:r>
          </a:p>
          <a:p>
            <a:r>
              <a:t>输入设备交付。</a:t>
            </a:r>
          </a:p>
          <a:p>
            <a:r>
              <a:t>注：本彩页依据产品介绍与招标参数整理。可选项、具体供货配置、软件版本、授权范围、接口数量及服务内容，以项目合同和最终配置清单为准。</a:t>
            </a:r>
          </a:p>
          <a:p>
            <a:r>
              <a:t>达思凯瑞技术（北京）有限公司</a:t>
            </a:r>
          </a:p>
          <a:p>
            <a:r>
              <a:t>地址：北京市朝阳区北苑东路 19 号院中国铁建广场 D 座 2204 室</a:t>
            </a:r>
          </a:p>
          <a:p>
            <a:r>
              <a:t>官网：www.dstfix.com</a:t>
            </a:r>
          </a:p>
          <a:p>
            <a:r>
              <a:t>电话：400-700-0017 / 010-62672120 / 18600668588（微信同</a:t>
            </a:r>
          </a:p>
          <a:p>
            <a:r>
              <a:t>号）</a:t>
            </a:r>
          </a:p>
          <a:p>
            <a:r>
              <a:t>扫码访问官网</a:t>
            </a:r>
          </a:p>
          <a:p>
            <a:r>
              <a:t>D R E - 1 0 0 2</a:t>
            </a:r>
          </a:p>
          <a:p>
            <a:r>
              <a:t>D ATA  R E C O V E R Y  S Y S T E M</a:t>
            </a:r>
          </a:p>
          <a:p/>
          <a:p/>
          <a:p>
            <a:r>
              <a:t>软件来源原文（保留完整技术信息供讲解）：</a:t>
            </a:r>
          </a:p>
          <a:p/>
          <a:p/>
          <a:p>
            <a:r>
              <a:t>D-Recovery Fusion</a:t>
            </a:r>
          </a:p>
          <a:p>
            <a:r>
              <a:t>达思全域数据恢复平台系统塔机版</a:t>
            </a:r>
          </a:p>
          <a:p>
            <a:r>
              <a:t>DRE-1001</a:t>
            </a:r>
          </a:p>
          <a:p>
            <a:r>
              <a:t>让复杂存储重新可读，让关键业务数据重新回归</a:t>
            </a:r>
          </a:p>
          <a:p/>
          <a:p/>
          <a:p>
            <a:r>
              <a:t>微信扫一扫</a:t>
            </a:r>
          </a:p>
          <a:p>
            <a:r>
              <a:t>添加吴总，沟通产品采购、项目合作与深度定制</a:t>
            </a:r>
          </a:p>
          <a:p>
            <a:r>
              <a:t>18600668588</a:t>
            </a:r>
          </a:p>
          <a:p/>
          <a:p>
            <a:r>
              <a:t>达思凯瑞技术（北京）有限公司</a:t>
            </a:r>
          </a:p>
          <a:p>
            <a:r>
              <a:t>官方网站</a:t>
            </a:r>
          </a:p>
          <a:p>
            <a:r>
              <a:t>www.dstfix.com</a:t>
            </a:r>
          </a:p>
          <a:p>
            <a:r>
              <a:t>产品形态：标准版 | 联合品牌定制 | 中性版</a:t>
            </a:r>
          </a:p>
          <a:p/>
          <a:p>
            <a:r>
              <a:t>专业数据恢复 · 成就客户价值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01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2027 · 国产化软硬件一体化</a:t>
            </a:r>
          </a:p>
        </p:txBody>
      </p:sp>
      <p:sp>
        <p:nvSpPr>
          <p:cNvPr id="6" name="txt_01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01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xt_01_008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0" name="txt_01_009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xt_01_011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13" name="Picture 12" descr="hardware_p1_x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725119"/>
            <a:ext cx="2395728" cy="479145"/>
          </a:xfrm>
          <a:prstGeom prst="rect">
            <a:avLst/>
          </a:prstGeom>
        </p:spPr>
      </p:pic>
      <p:sp>
        <p:nvSpPr>
          <p:cNvPr id="14" name="txt_01_013_cover"/>
          <p:cNvSpPr txBox="1"/>
          <p:nvPr/>
        </p:nvSpPr>
        <p:spPr>
          <a:xfrm>
            <a:off x="548640" y="1481328"/>
            <a:ext cx="6720840" cy="5486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72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达思全域数据恢复平台系统</a:t>
            </a:r>
          </a:p>
        </p:txBody>
      </p:sp>
      <p:sp>
        <p:nvSpPr>
          <p:cNvPr id="15" name="txt_01_014_cover"/>
          <p:cNvSpPr txBox="1"/>
          <p:nvPr/>
        </p:nvSpPr>
        <p:spPr>
          <a:xfrm>
            <a:off x="548640" y="2194560"/>
            <a:ext cx="5852160" cy="59436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844"/>
              </a:lnSpc>
              <a:spcBef>
                <a:spcPts val="0"/>
              </a:spcBef>
              <a:spcAft>
                <a:spcPts val="0"/>
              </a:spcAft>
            </a:pPr>
            <a:r>
              <a:rPr sz="31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国产化塔机版</a:t>
            </a:r>
          </a:p>
        </p:txBody>
      </p:sp>
      <p:sp>
        <p:nvSpPr>
          <p:cNvPr id="16" name="txt_01_015_cover"/>
          <p:cNvSpPr txBox="1"/>
          <p:nvPr/>
        </p:nvSpPr>
        <p:spPr>
          <a:xfrm>
            <a:off x="530352" y="2825496"/>
            <a:ext cx="5532120" cy="6400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4429"/>
              </a:lnSpc>
              <a:spcBef>
                <a:spcPts val="0"/>
              </a:spcBef>
              <a:spcAft>
                <a:spcPts val="0"/>
              </a:spcAft>
            </a:pPr>
            <a:r>
              <a:rPr sz="43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DRE-1002</a:t>
            </a:r>
          </a:p>
        </p:txBody>
      </p:sp>
      <p:sp>
        <p:nvSpPr>
          <p:cNvPr id="17" name="txt_01_016_cover"/>
          <p:cNvSpPr txBox="1"/>
          <p:nvPr/>
        </p:nvSpPr>
        <p:spPr>
          <a:xfrm>
            <a:off x="576072" y="3685032"/>
            <a:ext cx="5916168" cy="94183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D-Recovery Fusion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国产化底座上的企业级数据恢复与存储重构平台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74536" y="1280160"/>
            <a:ext cx="5148072" cy="3831336"/>
          </a:xfrm>
          <a:prstGeom prst="roundRect">
            <a:avLst>
              <a:gd name="adj" fmla="val 310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device10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500" y="1463040"/>
            <a:ext cx="4611279" cy="3273552"/>
          </a:xfrm>
          <a:prstGeom prst="rect">
            <a:avLst/>
          </a:prstGeom>
        </p:spPr>
      </p:pic>
      <p:sp>
        <p:nvSpPr>
          <p:cNvPr id="20" name="txt_01_019_caption"/>
          <p:cNvSpPr txBox="1"/>
          <p:nvPr/>
        </p:nvSpPr>
        <p:spPr>
          <a:xfrm>
            <a:off x="6693408" y="4809744"/>
            <a:ext cx="4846320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081"/>
              </a:lnSpc>
              <a:spcBef>
                <a:spcPts val="0"/>
              </a:spcBef>
              <a:spcAft>
                <a:spcPts val="0"/>
              </a:spcAft>
            </a:pPr>
            <a:r>
              <a:rPr sz="104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设备外观示意；触控屏及接口按项目配置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5422392"/>
            <a:ext cx="1764792" cy="740664"/>
          </a:xfrm>
          <a:prstGeom prst="roundRect">
            <a:avLst>
              <a:gd name="adj" fmla="val 16049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xt_01_021_metric"/>
          <p:cNvSpPr txBox="1"/>
          <p:nvPr/>
        </p:nvSpPr>
        <p:spPr>
          <a:xfrm>
            <a:off x="621792" y="5504688"/>
            <a:ext cx="1435607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8C/16T</a:t>
            </a:r>
          </a:p>
        </p:txBody>
      </p:sp>
      <p:sp>
        <p:nvSpPr>
          <p:cNvPr id="23" name="txt_01_022_metriclabel"/>
          <p:cNvSpPr txBox="1"/>
          <p:nvPr/>
        </p:nvSpPr>
        <p:spPr>
          <a:xfrm>
            <a:off x="621792" y="5916168"/>
            <a:ext cx="1435607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海光8核16线程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359152" y="5422392"/>
            <a:ext cx="1764792" cy="740664"/>
          </a:xfrm>
          <a:prstGeom prst="roundRect">
            <a:avLst>
              <a:gd name="adj" fmla="val 16049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xt_01_024_metric"/>
          <p:cNvSpPr txBox="1"/>
          <p:nvPr/>
        </p:nvSpPr>
        <p:spPr>
          <a:xfrm>
            <a:off x="2523744" y="5504688"/>
            <a:ext cx="1435607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32GB</a:t>
            </a:r>
          </a:p>
        </p:txBody>
      </p:sp>
      <p:sp>
        <p:nvSpPr>
          <p:cNvPr id="26" name="txt_01_025_metriclabel"/>
          <p:cNvSpPr txBox="1"/>
          <p:nvPr/>
        </p:nvSpPr>
        <p:spPr>
          <a:xfrm>
            <a:off x="2523744" y="5916168"/>
            <a:ext cx="1435607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DDR4 3200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61104" y="5422392"/>
            <a:ext cx="1764792" cy="740664"/>
          </a:xfrm>
          <a:prstGeom prst="roundRect">
            <a:avLst>
              <a:gd name="adj" fmla="val 16049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01_027_metric"/>
          <p:cNvSpPr txBox="1"/>
          <p:nvPr/>
        </p:nvSpPr>
        <p:spPr>
          <a:xfrm>
            <a:off x="4425696" y="5504688"/>
            <a:ext cx="1435607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10GbE</a:t>
            </a:r>
          </a:p>
        </p:txBody>
      </p:sp>
      <p:sp>
        <p:nvSpPr>
          <p:cNvPr id="29" name="txt_01_028_metriclabel"/>
          <p:cNvSpPr txBox="1"/>
          <p:nvPr/>
        </p:nvSpPr>
        <p:spPr>
          <a:xfrm>
            <a:off x="4425696" y="5916168"/>
            <a:ext cx="1435607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万兆网络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63056" y="5422392"/>
            <a:ext cx="1764792" cy="740664"/>
          </a:xfrm>
          <a:prstGeom prst="roundRect">
            <a:avLst>
              <a:gd name="adj" fmla="val 16049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01_030_metric"/>
          <p:cNvSpPr txBox="1"/>
          <p:nvPr/>
        </p:nvSpPr>
        <p:spPr>
          <a:xfrm>
            <a:off x="6327648" y="5504688"/>
            <a:ext cx="1435607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20+</a:t>
            </a:r>
          </a:p>
        </p:txBody>
      </p:sp>
      <p:sp>
        <p:nvSpPr>
          <p:cNvPr id="32" name="txt_01_031_metriclabel"/>
          <p:cNvSpPr txBox="1"/>
          <p:nvPr/>
        </p:nvSpPr>
        <p:spPr>
          <a:xfrm>
            <a:off x="6327648" y="5916168"/>
            <a:ext cx="1435607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文件系统引擎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65008" y="5422392"/>
            <a:ext cx="1764792" cy="740664"/>
          </a:xfrm>
          <a:prstGeom prst="roundRect">
            <a:avLst>
              <a:gd name="adj" fmla="val 16049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xt_01_033_metric"/>
          <p:cNvSpPr txBox="1"/>
          <p:nvPr/>
        </p:nvSpPr>
        <p:spPr>
          <a:xfrm>
            <a:off x="8229600" y="5504688"/>
            <a:ext cx="1435607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35" name="txt_01_034_metriclabel"/>
          <p:cNvSpPr txBox="1"/>
          <p:nvPr/>
        </p:nvSpPr>
        <p:spPr>
          <a:xfrm>
            <a:off x="8229600" y="5916168"/>
            <a:ext cx="1435607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RAID模式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966960" y="5422392"/>
            <a:ext cx="1764792" cy="740664"/>
          </a:xfrm>
          <a:prstGeom prst="roundRect">
            <a:avLst>
              <a:gd name="adj" fmla="val 16049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xt_01_036_metric"/>
          <p:cNvSpPr txBox="1"/>
          <p:nvPr/>
        </p:nvSpPr>
        <p:spPr>
          <a:xfrm>
            <a:off x="10131552" y="5504688"/>
            <a:ext cx="1435607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D95068"/>
                </a:solidFill>
                <a:latin typeface="Microsoft YaHei"/>
                <a:ea typeface="Microsoft YaHei"/>
                <a:cs typeface="Microsoft YaHei"/>
              </a:rPr>
              <a:t>4类</a:t>
            </a:r>
          </a:p>
        </p:txBody>
      </p:sp>
      <p:sp>
        <p:nvSpPr>
          <p:cNvPr id="38" name="txt_01_037_metriclabel"/>
          <p:cNvSpPr txBox="1"/>
          <p:nvPr/>
        </p:nvSpPr>
        <p:spPr>
          <a:xfrm>
            <a:off x="10131552" y="5916168"/>
            <a:ext cx="1435607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企业级存储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02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6" name="txt_02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02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国产化底座，贯通数据恢复全流程</a:t>
            </a:r>
          </a:p>
        </p:txBody>
      </p:sp>
      <p:sp>
        <p:nvSpPr>
          <p:cNvPr id="8" name="txt_02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国产CPU、国产操作系统、专业介质接入与Fusion平台统一交付。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02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02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02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892807"/>
            <a:ext cx="3636264" cy="2633472"/>
          </a:xfrm>
          <a:prstGeom prst="roundRect">
            <a:avLst>
              <a:gd name="adj" fmla="val 451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57400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02_015_cardtitle"/>
          <p:cNvSpPr txBox="1"/>
          <p:nvPr/>
        </p:nvSpPr>
        <p:spPr>
          <a:xfrm>
            <a:off x="813816" y="2084831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国产核心平台</a:t>
            </a:r>
          </a:p>
        </p:txBody>
      </p:sp>
      <p:sp>
        <p:nvSpPr>
          <p:cNvPr id="17" name="txt_02_016_cardbody"/>
          <p:cNvSpPr txBox="1"/>
          <p:nvPr/>
        </p:nvSpPr>
        <p:spPr>
          <a:xfrm>
            <a:off x="694944" y="2591816"/>
            <a:ext cx="3160776" cy="176987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海光C86计算平台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银河麒麟V10 SP1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本地桌面端作业，无独立服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务端依赖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892807"/>
            <a:ext cx="3636264" cy="2633472"/>
          </a:xfrm>
          <a:prstGeom prst="roundRect">
            <a:avLst>
              <a:gd name="adj" fmla="val 451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57400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02_019_cardtitle"/>
          <p:cNvSpPr txBox="1"/>
          <p:nvPr/>
        </p:nvSpPr>
        <p:spPr>
          <a:xfrm>
            <a:off x="4632960" y="2084831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专业介质接入</a:t>
            </a:r>
          </a:p>
        </p:txBody>
      </p:sp>
      <p:sp>
        <p:nvSpPr>
          <p:cNvPr id="21" name="txt_02_020_cardbody"/>
          <p:cNvSpPr txBox="1"/>
          <p:nvPr/>
        </p:nvSpPr>
        <p:spPr>
          <a:xfrm>
            <a:off x="4514088" y="2591816"/>
            <a:ext cx="3160776" cy="176987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SATA / SAS / U.2 / NVMe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只读、预检与取证单元按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项目配置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源盘、目标盘和分析作业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明确分离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892807"/>
            <a:ext cx="3636264" cy="2633472"/>
          </a:xfrm>
          <a:prstGeom prst="roundRect">
            <a:avLst>
              <a:gd name="adj" fmla="val 451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57400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02_023_cardtitle"/>
          <p:cNvSpPr txBox="1"/>
          <p:nvPr/>
        </p:nvSpPr>
        <p:spPr>
          <a:xfrm>
            <a:off x="8452104" y="2084831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Fusion统一引擎</a:t>
            </a:r>
          </a:p>
        </p:txBody>
      </p:sp>
      <p:sp>
        <p:nvSpPr>
          <p:cNvPr id="25" name="txt_02_024_cardbody"/>
          <p:cNvSpPr txBox="1"/>
          <p:nvPr/>
        </p:nvSpPr>
        <p:spPr>
          <a:xfrm>
            <a:off x="8333232" y="2591816"/>
            <a:ext cx="3160776" cy="176987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文件系统、RAID、NAS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存储池、虚拟化、企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业级LUN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恢复、映射、校验与交付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一体衔接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4828032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02_026_flowtitle"/>
          <p:cNvSpPr txBox="1"/>
          <p:nvPr/>
        </p:nvSpPr>
        <p:spPr>
          <a:xfrm>
            <a:off x="566928" y="496519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接入与保护</a:t>
            </a:r>
          </a:p>
        </p:txBody>
      </p:sp>
      <p:sp>
        <p:nvSpPr>
          <p:cNvPr id="28" name="txt_02_027_flowsub"/>
          <p:cNvSpPr txBox="1"/>
          <p:nvPr/>
        </p:nvSpPr>
        <p:spPr>
          <a:xfrm>
            <a:off x="548640" y="5394960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只读 / 预检</a:t>
            </a:r>
          </a:p>
        </p:txBody>
      </p:sp>
      <p:sp>
        <p:nvSpPr>
          <p:cNvPr id="29" name="txt_02_028_arrow"/>
          <p:cNvSpPr txBox="1"/>
          <p:nvPr/>
        </p:nvSpPr>
        <p:spPr>
          <a:xfrm>
            <a:off x="2550261" y="509320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756001" y="4828032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02_030_flowtitle"/>
          <p:cNvSpPr txBox="1"/>
          <p:nvPr/>
        </p:nvSpPr>
        <p:spPr>
          <a:xfrm>
            <a:off x="2865729" y="496519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镜像采集</a:t>
            </a:r>
          </a:p>
        </p:txBody>
      </p:sp>
      <p:sp>
        <p:nvSpPr>
          <p:cNvPr id="32" name="txt_02_031_flowsub"/>
          <p:cNvSpPr txBox="1"/>
          <p:nvPr/>
        </p:nvSpPr>
        <p:spPr>
          <a:xfrm>
            <a:off x="2847441" y="5394960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容错 / 校验</a:t>
            </a:r>
          </a:p>
        </p:txBody>
      </p:sp>
      <p:sp>
        <p:nvSpPr>
          <p:cNvPr id="33" name="txt_02_032_arrow"/>
          <p:cNvSpPr txBox="1"/>
          <p:nvPr/>
        </p:nvSpPr>
        <p:spPr>
          <a:xfrm>
            <a:off x="4849063" y="509320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54803" y="4828032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02_034_flowtitle"/>
          <p:cNvSpPr txBox="1"/>
          <p:nvPr/>
        </p:nvSpPr>
        <p:spPr>
          <a:xfrm>
            <a:off x="5164531" y="496519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存储重构</a:t>
            </a:r>
          </a:p>
        </p:txBody>
      </p:sp>
      <p:sp>
        <p:nvSpPr>
          <p:cNvPr id="36" name="txt_02_035_flowsub"/>
          <p:cNvSpPr txBox="1"/>
          <p:nvPr/>
        </p:nvSpPr>
        <p:spPr>
          <a:xfrm>
            <a:off x="5146243" y="5394960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 / NAS / LUN</a:t>
            </a:r>
          </a:p>
        </p:txBody>
      </p:sp>
      <p:sp>
        <p:nvSpPr>
          <p:cNvPr id="37" name="txt_02_036_arrow"/>
          <p:cNvSpPr txBox="1"/>
          <p:nvPr/>
        </p:nvSpPr>
        <p:spPr>
          <a:xfrm>
            <a:off x="7147864" y="509320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353604" y="4828032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02_038_flowtitle"/>
          <p:cNvSpPr txBox="1"/>
          <p:nvPr/>
        </p:nvSpPr>
        <p:spPr>
          <a:xfrm>
            <a:off x="7463332" y="496519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数据恢复</a:t>
            </a:r>
          </a:p>
        </p:txBody>
      </p:sp>
      <p:sp>
        <p:nvSpPr>
          <p:cNvPr id="40" name="txt_02_039_flowsub"/>
          <p:cNvSpPr txBox="1"/>
          <p:nvPr/>
        </p:nvSpPr>
        <p:spPr>
          <a:xfrm>
            <a:off x="7445044" y="5394960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目录 / 文件</a:t>
            </a:r>
          </a:p>
        </p:txBody>
      </p:sp>
      <p:sp>
        <p:nvSpPr>
          <p:cNvPr id="41" name="txt_02_040_arrow"/>
          <p:cNvSpPr txBox="1"/>
          <p:nvPr/>
        </p:nvSpPr>
        <p:spPr>
          <a:xfrm>
            <a:off x="9446666" y="509320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652406" y="4828032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xt_02_042_flowtitle"/>
          <p:cNvSpPr txBox="1"/>
          <p:nvPr/>
        </p:nvSpPr>
        <p:spPr>
          <a:xfrm>
            <a:off x="9762134" y="496519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证据保全</a:t>
            </a:r>
          </a:p>
        </p:txBody>
      </p:sp>
      <p:sp>
        <p:nvSpPr>
          <p:cNvPr id="44" name="txt_02_043_flowsub"/>
          <p:cNvSpPr txBox="1"/>
          <p:nvPr/>
        </p:nvSpPr>
        <p:spPr>
          <a:xfrm>
            <a:off x="9743846" y="5394960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清单 / 报告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7200" y="5998464"/>
            <a:ext cx="11274552" cy="283464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xt_02_045_strip"/>
          <p:cNvSpPr txBox="1"/>
          <p:nvPr/>
        </p:nvSpPr>
        <p:spPr>
          <a:xfrm>
            <a:off x="640080" y="6039612"/>
            <a:ext cx="10908792" cy="22860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12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面向党政、军工、司法鉴定、保密单位与关键信息基础设施行业。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03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国产硬件</a:t>
            </a:r>
          </a:p>
        </p:txBody>
      </p:sp>
      <p:sp>
        <p:nvSpPr>
          <p:cNvPr id="6" name="txt_03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03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海光计算平台与国产化存储底座</a:t>
            </a:r>
          </a:p>
        </p:txBody>
      </p:sp>
      <p:sp>
        <p:nvSpPr>
          <p:cNvPr id="8" name="txt_03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整机交付基线来自DRE-1002原彩页；内存增强与接口组合按项目确认。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03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03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03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892807"/>
            <a:ext cx="4754880" cy="3602736"/>
          </a:xfrm>
          <a:prstGeom prst="roundRect">
            <a:avLst>
              <a:gd name="adj" fmla="val 3299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device1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27" y="2048256"/>
            <a:ext cx="4315024" cy="3063240"/>
          </a:xfrm>
          <a:prstGeom prst="rect">
            <a:avLst/>
          </a:prstGeom>
        </p:spPr>
      </p:pic>
      <p:sp>
        <p:nvSpPr>
          <p:cNvPr id="16" name="txt_03_015_caption"/>
          <p:cNvSpPr txBox="1"/>
          <p:nvPr/>
        </p:nvSpPr>
        <p:spPr>
          <a:xfrm>
            <a:off x="621792" y="5157216"/>
            <a:ext cx="4425696" cy="3291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798"/>
              </a:lnSpc>
              <a:spcBef>
                <a:spcPts val="0"/>
              </a:spcBef>
              <a:spcAft>
                <a:spcPts val="0"/>
              </a:spcAft>
            </a:pPr>
            <a:r>
              <a:rPr sz="14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海光Hygon C86-3G · OPN:3350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49824" y="1892807"/>
            <a:ext cx="3081528" cy="1773936"/>
          </a:xfrm>
          <a:prstGeom prst="roundRect">
            <a:avLst>
              <a:gd name="adj" fmla="val 670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14416" y="2057400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03_018_cardtitle"/>
          <p:cNvSpPr txBox="1"/>
          <p:nvPr/>
        </p:nvSpPr>
        <p:spPr>
          <a:xfrm>
            <a:off x="5806440" y="2084831"/>
            <a:ext cx="2523744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8核16线程</a:t>
            </a:r>
          </a:p>
        </p:txBody>
      </p:sp>
      <p:sp>
        <p:nvSpPr>
          <p:cNvPr id="20" name="txt_03_019_cardbody"/>
          <p:cNvSpPr txBox="1"/>
          <p:nvPr/>
        </p:nvSpPr>
        <p:spPr>
          <a:xfrm>
            <a:off x="5687568" y="2591816"/>
            <a:ext cx="2606040" cy="910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3.3GHz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海光C86-3G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50224" y="1892807"/>
            <a:ext cx="3081528" cy="1773936"/>
          </a:xfrm>
          <a:prstGeom prst="roundRect">
            <a:avLst>
              <a:gd name="adj" fmla="val 670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814816" y="2057400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03_022_cardtitle"/>
          <p:cNvSpPr txBox="1"/>
          <p:nvPr/>
        </p:nvSpPr>
        <p:spPr>
          <a:xfrm>
            <a:off x="9006840" y="2084831"/>
            <a:ext cx="2523743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32GB DDR4</a:t>
            </a:r>
          </a:p>
        </p:txBody>
      </p:sp>
      <p:sp>
        <p:nvSpPr>
          <p:cNvPr id="24" name="txt_03_023_cardbody"/>
          <p:cNvSpPr txBox="1"/>
          <p:nvPr/>
        </p:nvSpPr>
        <p:spPr>
          <a:xfrm>
            <a:off x="8887968" y="2591816"/>
            <a:ext cx="2606040" cy="910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3200双通道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可按项目扩展64GB+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49824" y="3712463"/>
            <a:ext cx="3081528" cy="1773936"/>
          </a:xfrm>
          <a:prstGeom prst="roundRect">
            <a:avLst>
              <a:gd name="adj" fmla="val 670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14416" y="3877055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03_026_cardtitle"/>
          <p:cNvSpPr txBox="1"/>
          <p:nvPr/>
        </p:nvSpPr>
        <p:spPr>
          <a:xfrm>
            <a:off x="5806440" y="3904487"/>
            <a:ext cx="2523744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1TB NVMe</a:t>
            </a:r>
          </a:p>
        </p:txBody>
      </p:sp>
      <p:sp>
        <p:nvSpPr>
          <p:cNvPr id="28" name="txt_03_027_cardbody"/>
          <p:cNvSpPr txBox="1"/>
          <p:nvPr/>
        </p:nvSpPr>
        <p:spPr>
          <a:xfrm>
            <a:off x="5687568" y="4411472"/>
            <a:ext cx="2606040" cy="91033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长江存储致态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TiPlus7100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或同等国产化存储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650224" y="3712463"/>
            <a:ext cx="3081528" cy="1773936"/>
          </a:xfrm>
          <a:prstGeom prst="roundRect">
            <a:avLst>
              <a:gd name="adj" fmla="val 670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814816" y="3877055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03_030_cardtitle"/>
          <p:cNvSpPr txBox="1"/>
          <p:nvPr/>
        </p:nvSpPr>
        <p:spPr>
          <a:xfrm>
            <a:off x="9006840" y="3904487"/>
            <a:ext cx="2523743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OEM 22DC4</a:t>
            </a:r>
          </a:p>
        </p:txBody>
      </p:sp>
      <p:sp>
        <p:nvSpPr>
          <p:cNvPr id="32" name="txt_03_031_cardbody"/>
          <p:cNvSpPr txBox="1"/>
          <p:nvPr/>
        </p:nvSpPr>
        <p:spPr>
          <a:xfrm>
            <a:off x="8887968" y="4411472"/>
            <a:ext cx="2606040" cy="91033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国产主板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海光FCH LPC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BridgeB01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5705856"/>
            <a:ext cx="11274552" cy="484632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xt_03_033_strip"/>
          <p:cNvSpPr txBox="1"/>
          <p:nvPr/>
        </p:nvSpPr>
        <p:spPr>
          <a:xfrm>
            <a:off x="640080" y="5747004"/>
            <a:ext cx="10908792" cy="4297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国产化整机基线：海光CPU + 国产主板与内存 + 国产NVMe系统盘。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04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显示、网络与归档</a:t>
            </a:r>
          </a:p>
        </p:txBody>
      </p:sp>
      <p:sp>
        <p:nvSpPr>
          <p:cNvPr id="6" name="txt_04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04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面向国产Linux工作环境的完整配置</a:t>
            </a:r>
          </a:p>
        </p:txBody>
      </p:sp>
      <p:sp>
        <p:nvSpPr>
          <p:cNvPr id="8" name="txt_04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显示交互、万兆网络与蓝光归档共同支撑本地化专业作业。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04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04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04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892807"/>
            <a:ext cx="3636264" cy="3054096"/>
          </a:xfrm>
          <a:prstGeom prst="roundRect">
            <a:avLst>
              <a:gd name="adj" fmla="val 389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57400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04_015_cardtitle"/>
          <p:cNvSpPr txBox="1"/>
          <p:nvPr/>
        </p:nvSpPr>
        <p:spPr>
          <a:xfrm>
            <a:off x="813816" y="2084831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银河麒麟系统</a:t>
            </a:r>
          </a:p>
        </p:txBody>
      </p:sp>
      <p:sp>
        <p:nvSpPr>
          <p:cNvPr id="17" name="txt_04_016_cardbody"/>
          <p:cNvSpPr txBox="1"/>
          <p:nvPr/>
        </p:nvSpPr>
        <p:spPr>
          <a:xfrm>
            <a:off x="694944" y="2591816"/>
            <a:ext cx="3160776" cy="219049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银河麒麟桌面V10 (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SP1)2403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UKUI桌面 · x86_64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Linux 5.4.18-110-generic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892807"/>
            <a:ext cx="3636264" cy="3054096"/>
          </a:xfrm>
          <a:prstGeom prst="roundRect">
            <a:avLst>
              <a:gd name="adj" fmla="val 389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57400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04_019_cardtitle"/>
          <p:cNvSpPr txBox="1"/>
          <p:nvPr/>
        </p:nvSpPr>
        <p:spPr>
          <a:xfrm>
            <a:off x="4632960" y="2084831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超宽显示与图形</a:t>
            </a:r>
          </a:p>
        </p:txBody>
      </p:sp>
      <p:sp>
        <p:nvSpPr>
          <p:cNvPr id="21" name="txt_04_020_cardbody"/>
          <p:cNvSpPr txBox="1"/>
          <p:nvPr/>
        </p:nvSpPr>
        <p:spPr>
          <a:xfrm>
            <a:off x="4514088" y="2591816"/>
            <a:ext cx="3160776" cy="219049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49英寸32:9超宽曲面屏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原彩页标注“4K带鱼屏”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Silicon Motion SM768 4GB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892807"/>
            <a:ext cx="3636264" cy="3054096"/>
          </a:xfrm>
          <a:prstGeom prst="roundRect">
            <a:avLst>
              <a:gd name="adj" fmla="val 389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57400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04_023_cardtitle"/>
          <p:cNvSpPr txBox="1"/>
          <p:nvPr/>
        </p:nvSpPr>
        <p:spPr>
          <a:xfrm>
            <a:off x="8452104" y="2084831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万兆网络与蓝光归档</a:t>
            </a:r>
          </a:p>
        </p:txBody>
      </p:sp>
      <p:sp>
        <p:nvSpPr>
          <p:cNvPr id="25" name="txt_04_024_cardbody"/>
          <p:cNvSpPr txBox="1"/>
          <p:nvPr/>
        </p:nvSpPr>
        <p:spPr>
          <a:xfrm>
            <a:off x="8333232" y="2591816"/>
            <a:ext cx="3160776" cy="219049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海光集成10GbE万兆以太网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ASUS BW-16D1HT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或同等蓝光刻录机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029200"/>
            <a:ext cx="11274552" cy="1216152"/>
          </a:xfrm>
          <a:prstGeom prst="roundRect">
            <a:avLst>
              <a:gd name="adj" fmla="val 977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5193792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04_027_cardtitle"/>
          <p:cNvSpPr txBox="1"/>
          <p:nvPr/>
        </p:nvSpPr>
        <p:spPr>
          <a:xfrm>
            <a:off x="813816" y="5221224"/>
            <a:ext cx="10716767" cy="3458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22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12.6英寸内嵌触控屏为可选配置</a:t>
            </a:r>
          </a:p>
        </p:txBody>
      </p:sp>
      <p:sp>
        <p:nvSpPr>
          <p:cNvPr id="29" name="txt_04_028_cardbody"/>
          <p:cNvSpPr txBox="1"/>
          <p:nvPr/>
        </p:nvSpPr>
        <p:spPr>
          <a:xfrm>
            <a:off x="694944" y="5713349"/>
            <a:ext cx="10799064" cy="36741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用于本机状态显示与交互；不与49英寸标准外接显示器混淆。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05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专业介质接口</a:t>
            </a:r>
          </a:p>
        </p:txBody>
      </p:sp>
      <p:sp>
        <p:nvSpPr>
          <p:cNvPr id="6" name="txt_05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05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接口按项目组合，保护与作业分离</a:t>
            </a:r>
          </a:p>
        </p:txBody>
      </p:sp>
      <p:sp>
        <p:nvSpPr>
          <p:cNvPr id="8" name="txt_05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不预设固定盘位数量；按检材介质、镜像输出和预检需求确定接口单元。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05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05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05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892807"/>
            <a:ext cx="3636264" cy="2788920"/>
          </a:xfrm>
          <a:prstGeom prst="roundRect">
            <a:avLst>
              <a:gd name="adj" fmla="val 426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57400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05_015_cardtitle"/>
          <p:cNvSpPr txBox="1"/>
          <p:nvPr/>
        </p:nvSpPr>
        <p:spPr>
          <a:xfrm>
            <a:off x="813816" y="2084831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U.2 / NVMe接入</a:t>
            </a:r>
          </a:p>
        </p:txBody>
      </p:sp>
      <p:sp>
        <p:nvSpPr>
          <p:cNvPr id="17" name="txt_05_016_cardbody"/>
          <p:cNvSpPr txBox="1"/>
          <p:nvPr/>
        </p:nvSpPr>
        <p:spPr>
          <a:xfrm>
            <a:off x="694944" y="2591816"/>
            <a:ext cx="3160776" cy="192531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可配置U2CS只读读卡器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M.2转U.2转接盒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U.2模组与配套连接线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892807"/>
            <a:ext cx="3636264" cy="2788920"/>
          </a:xfrm>
          <a:prstGeom prst="roundRect">
            <a:avLst>
              <a:gd name="adj" fmla="val 426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57400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05_019_cardtitle"/>
          <p:cNvSpPr txBox="1"/>
          <p:nvPr/>
        </p:nvSpPr>
        <p:spPr>
          <a:xfrm>
            <a:off x="4632960" y="2084831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SATA / SAS作业单元</a:t>
            </a:r>
          </a:p>
        </p:txBody>
      </p:sp>
      <p:sp>
        <p:nvSpPr>
          <p:cNvPr id="21" name="txt_05_020_cardbody"/>
          <p:cNvSpPr txBox="1"/>
          <p:nvPr/>
        </p:nvSpPr>
        <p:spPr>
          <a:xfrm>
            <a:off x="4514088" y="2591816"/>
            <a:ext cx="3160776" cy="192531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可配置只读、预检和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取证接口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源盘保护与预检分析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相互区分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接口数量以项目配置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清单为准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892807"/>
            <a:ext cx="3636264" cy="2788920"/>
          </a:xfrm>
          <a:prstGeom prst="roundRect">
            <a:avLst>
              <a:gd name="adj" fmla="val 426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57400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05_023_cardtitle"/>
          <p:cNvSpPr txBox="1"/>
          <p:nvPr/>
        </p:nvSpPr>
        <p:spPr>
          <a:xfrm>
            <a:off x="8452104" y="2084831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国产5416只读卡</a:t>
            </a:r>
          </a:p>
        </p:txBody>
      </p:sp>
      <p:sp>
        <p:nvSpPr>
          <p:cNvPr id="25" name="txt_05_024_cardbody"/>
          <p:cNvSpPr txBox="1"/>
          <p:nvPr/>
        </p:nvSpPr>
        <p:spPr>
          <a:xfrm>
            <a:off x="8333232" y="2591816"/>
            <a:ext cx="3160776" cy="192531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可配置国产5416只读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卡及线材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结合软件默认只读机制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强化源介质保护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4901184"/>
            <a:ext cx="11274552" cy="1261872"/>
          </a:xfrm>
          <a:prstGeom prst="roundRect">
            <a:avLst>
              <a:gd name="adj" fmla="val 942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5065776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05_027_cardtitle"/>
          <p:cNvSpPr txBox="1"/>
          <p:nvPr/>
        </p:nvSpPr>
        <p:spPr>
          <a:xfrm>
            <a:off x="813816" y="5093208"/>
            <a:ext cx="10716767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大型阵列扩展：单柜24盘位，最多2台</a:t>
            </a:r>
          </a:p>
        </p:txBody>
      </p:sp>
      <p:sp>
        <p:nvSpPr>
          <p:cNvPr id="29" name="txt_05_028_cardbody"/>
          <p:cNvSpPr txBox="1"/>
          <p:nvPr/>
        </p:nvSpPr>
        <p:spPr>
          <a:xfrm>
            <a:off x="694944" y="5600192"/>
            <a:ext cx="10799064" cy="39827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可选配SAS/SATA热插拔扩展柜，合计扩展48盘位；扩展柜不计入基础配置。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B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0A2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0B2B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102F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06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源盘保护与取证</a:t>
            </a:r>
          </a:p>
        </p:txBody>
      </p:sp>
      <p:sp>
        <p:nvSpPr>
          <p:cNvPr id="6" name="txt_06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06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从硬件只读到软件校验，降低误写风险</a:t>
            </a:r>
          </a:p>
        </p:txBody>
      </p:sp>
      <p:sp>
        <p:nvSpPr>
          <p:cNvPr id="8" name="txt_06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硬件保护单元按项目配置，软件默认只读与写入确认贯穿采集和恢复。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1B3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06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06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06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47672"/>
            <a:ext cx="1696212" cy="969264"/>
          </a:xfrm>
          <a:prstGeom prst="roundRect">
            <a:avLst>
              <a:gd name="adj" fmla="val 12264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06_014_flowtitle"/>
          <p:cNvSpPr txBox="1"/>
          <p:nvPr/>
        </p:nvSpPr>
        <p:spPr>
          <a:xfrm>
            <a:off x="566928" y="2084831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78BAFF"/>
                </a:solidFill>
                <a:latin typeface="Microsoft YaHei"/>
                <a:ea typeface="Microsoft YaHei"/>
                <a:cs typeface="Microsoft YaHei"/>
              </a:rPr>
              <a:t>源介质</a:t>
            </a:r>
          </a:p>
        </p:txBody>
      </p:sp>
      <p:sp>
        <p:nvSpPr>
          <p:cNvPr id="16" name="txt_06_015_flowsub"/>
          <p:cNvSpPr txBox="1"/>
          <p:nvPr/>
        </p:nvSpPr>
        <p:spPr>
          <a:xfrm>
            <a:off x="548640" y="2514600"/>
            <a:ext cx="1513332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物理盘 / 镜像</a:t>
            </a:r>
          </a:p>
        </p:txBody>
      </p:sp>
      <p:sp>
        <p:nvSpPr>
          <p:cNvPr id="17" name="txt_06_016_arrow"/>
          <p:cNvSpPr txBox="1"/>
          <p:nvPr/>
        </p:nvSpPr>
        <p:spPr>
          <a:xfrm>
            <a:off x="2167128" y="221284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372868" y="1947672"/>
            <a:ext cx="1696212" cy="969264"/>
          </a:xfrm>
          <a:prstGeom prst="roundRect">
            <a:avLst>
              <a:gd name="adj" fmla="val 12264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06_018_flowtitle"/>
          <p:cNvSpPr txBox="1"/>
          <p:nvPr/>
        </p:nvSpPr>
        <p:spPr>
          <a:xfrm>
            <a:off x="2482596" y="2084831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65D8BF"/>
                </a:solidFill>
                <a:latin typeface="Microsoft YaHei"/>
                <a:ea typeface="Microsoft YaHei"/>
                <a:cs typeface="Microsoft YaHei"/>
              </a:rPr>
              <a:t>只读接入</a:t>
            </a:r>
          </a:p>
        </p:txBody>
      </p:sp>
      <p:sp>
        <p:nvSpPr>
          <p:cNvPr id="20" name="txt_06_019_flowsub"/>
          <p:cNvSpPr txBox="1"/>
          <p:nvPr/>
        </p:nvSpPr>
        <p:spPr>
          <a:xfrm>
            <a:off x="2464308" y="2514600"/>
            <a:ext cx="1513332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配置保护单元</a:t>
            </a:r>
          </a:p>
        </p:txBody>
      </p:sp>
      <p:sp>
        <p:nvSpPr>
          <p:cNvPr id="21" name="txt_06_020_arrow"/>
          <p:cNvSpPr txBox="1"/>
          <p:nvPr/>
        </p:nvSpPr>
        <p:spPr>
          <a:xfrm>
            <a:off x="4082796" y="221284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88536" y="1947672"/>
            <a:ext cx="1696212" cy="969264"/>
          </a:xfrm>
          <a:prstGeom prst="roundRect">
            <a:avLst>
              <a:gd name="adj" fmla="val 12264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06_022_flowtitle"/>
          <p:cNvSpPr txBox="1"/>
          <p:nvPr/>
        </p:nvSpPr>
        <p:spPr>
          <a:xfrm>
            <a:off x="4398264" y="2084831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B9A6FF"/>
                </a:solidFill>
                <a:latin typeface="Microsoft YaHei"/>
                <a:ea typeface="Microsoft YaHei"/>
                <a:cs typeface="Microsoft YaHei"/>
              </a:rPr>
              <a:t>故障预检</a:t>
            </a:r>
          </a:p>
        </p:txBody>
      </p:sp>
      <p:sp>
        <p:nvSpPr>
          <p:cNvPr id="24" name="txt_06_023_flowsub"/>
          <p:cNvSpPr txBox="1"/>
          <p:nvPr/>
        </p:nvSpPr>
        <p:spPr>
          <a:xfrm>
            <a:off x="4379976" y="2514600"/>
            <a:ext cx="1513332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容量 / 坏区</a:t>
            </a:r>
          </a:p>
        </p:txBody>
      </p:sp>
      <p:sp>
        <p:nvSpPr>
          <p:cNvPr id="25" name="txt_06_024_arrow"/>
          <p:cNvSpPr txBox="1"/>
          <p:nvPr/>
        </p:nvSpPr>
        <p:spPr>
          <a:xfrm>
            <a:off x="5998464" y="221284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04204" y="1947672"/>
            <a:ext cx="1696212" cy="969264"/>
          </a:xfrm>
          <a:prstGeom prst="roundRect">
            <a:avLst>
              <a:gd name="adj" fmla="val 12264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06_026_flowtitle"/>
          <p:cNvSpPr txBox="1"/>
          <p:nvPr/>
        </p:nvSpPr>
        <p:spPr>
          <a:xfrm>
            <a:off x="6313932" y="2084831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8CA79"/>
                </a:solidFill>
                <a:latin typeface="Microsoft YaHei"/>
                <a:ea typeface="Microsoft YaHei"/>
                <a:cs typeface="Microsoft YaHei"/>
              </a:rPr>
              <a:t>容错镜像</a:t>
            </a:r>
          </a:p>
        </p:txBody>
      </p:sp>
      <p:sp>
        <p:nvSpPr>
          <p:cNvPr id="28" name="txt_06_027_flowsub"/>
          <p:cNvSpPr txBox="1"/>
          <p:nvPr/>
        </p:nvSpPr>
        <p:spPr>
          <a:xfrm>
            <a:off x="6295644" y="2514600"/>
            <a:ext cx="1513332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重试 / 跳过</a:t>
            </a:r>
          </a:p>
        </p:txBody>
      </p:sp>
      <p:sp>
        <p:nvSpPr>
          <p:cNvPr id="29" name="txt_06_028_arrow"/>
          <p:cNvSpPr txBox="1"/>
          <p:nvPr/>
        </p:nvSpPr>
        <p:spPr>
          <a:xfrm>
            <a:off x="7914132" y="221284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19872" y="1947672"/>
            <a:ext cx="1696212" cy="969264"/>
          </a:xfrm>
          <a:prstGeom prst="roundRect">
            <a:avLst>
              <a:gd name="adj" fmla="val 12264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06_030_flowtitle"/>
          <p:cNvSpPr txBox="1"/>
          <p:nvPr/>
        </p:nvSpPr>
        <p:spPr>
          <a:xfrm>
            <a:off x="8229600" y="2084831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71DBF4"/>
                </a:solidFill>
                <a:latin typeface="Microsoft YaHei"/>
                <a:ea typeface="Microsoft YaHei"/>
                <a:cs typeface="Microsoft YaHei"/>
              </a:rPr>
              <a:t>同步校验</a:t>
            </a:r>
          </a:p>
        </p:txBody>
      </p:sp>
      <p:sp>
        <p:nvSpPr>
          <p:cNvPr id="32" name="txt_06_031_flowsub"/>
          <p:cNvSpPr txBox="1"/>
          <p:nvPr/>
        </p:nvSpPr>
        <p:spPr>
          <a:xfrm>
            <a:off x="8211312" y="2514600"/>
            <a:ext cx="1513332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MD5 / SHA</a:t>
            </a:r>
          </a:p>
        </p:txBody>
      </p:sp>
      <p:sp>
        <p:nvSpPr>
          <p:cNvPr id="33" name="txt_06_032_arrow"/>
          <p:cNvSpPr txBox="1"/>
          <p:nvPr/>
        </p:nvSpPr>
        <p:spPr>
          <a:xfrm>
            <a:off x="9829800" y="221284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035540" y="1947672"/>
            <a:ext cx="1696212" cy="969264"/>
          </a:xfrm>
          <a:prstGeom prst="roundRect">
            <a:avLst>
              <a:gd name="adj" fmla="val 12264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06_034_flowtitle"/>
          <p:cNvSpPr txBox="1"/>
          <p:nvPr/>
        </p:nvSpPr>
        <p:spPr>
          <a:xfrm>
            <a:off x="10145268" y="2084831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48FA4"/>
                </a:solidFill>
                <a:latin typeface="Microsoft YaHei"/>
                <a:ea typeface="Microsoft YaHei"/>
                <a:cs typeface="Microsoft YaHei"/>
              </a:rPr>
              <a:t>分析输出</a:t>
            </a:r>
          </a:p>
        </p:txBody>
      </p:sp>
      <p:sp>
        <p:nvSpPr>
          <p:cNvPr id="36" name="txt_06_035_flowsub"/>
          <p:cNvSpPr txBox="1"/>
          <p:nvPr/>
        </p:nvSpPr>
        <p:spPr>
          <a:xfrm>
            <a:off x="10126980" y="2514600"/>
            <a:ext cx="1513332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恢复 / 报告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7200" y="3200400"/>
            <a:ext cx="3636264" cy="2670048"/>
          </a:xfrm>
          <a:prstGeom prst="roundRect">
            <a:avLst>
              <a:gd name="adj" fmla="val 4452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21792" y="3364992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06_038_cardtitle"/>
          <p:cNvSpPr txBox="1"/>
          <p:nvPr/>
        </p:nvSpPr>
        <p:spPr>
          <a:xfrm>
            <a:off x="813816" y="3392424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接口保护</a:t>
            </a:r>
          </a:p>
        </p:txBody>
      </p:sp>
      <p:sp>
        <p:nvSpPr>
          <p:cNvPr id="40" name="txt_06_039_cardbody"/>
          <p:cNvSpPr txBox="1"/>
          <p:nvPr/>
        </p:nvSpPr>
        <p:spPr>
          <a:xfrm>
            <a:off x="694944" y="3899408"/>
            <a:ext cx="3160776" cy="180644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SATA/SAS只读、U.2只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读读卡器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国产5416只读卡按项目配置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源盘自动排除与目标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容量校验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276344" y="3200400"/>
            <a:ext cx="3636264" cy="2670048"/>
          </a:xfrm>
          <a:prstGeom prst="roundRect">
            <a:avLst>
              <a:gd name="adj" fmla="val 4452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440936" y="3364992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xt_06_042_cardtitle"/>
          <p:cNvSpPr txBox="1"/>
          <p:nvPr/>
        </p:nvSpPr>
        <p:spPr>
          <a:xfrm>
            <a:off x="4632960" y="3392424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非标准扇区直通</a:t>
            </a:r>
          </a:p>
        </p:txBody>
      </p:sp>
      <p:sp>
        <p:nvSpPr>
          <p:cNvPr id="44" name="txt_06_043_cardbody"/>
          <p:cNvSpPr txBox="1"/>
          <p:nvPr/>
        </p:nvSpPr>
        <p:spPr>
          <a:xfrm>
            <a:off x="4514088" y="3899408"/>
            <a:ext cx="3160776" cy="180644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SCSI READ(16)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512 / 520 / 528 / 4112 /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4160/ 4224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用户数据与原始数据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两种模式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095488" y="3200400"/>
            <a:ext cx="3636264" cy="2670048"/>
          </a:xfrm>
          <a:prstGeom prst="roundRect">
            <a:avLst>
              <a:gd name="adj" fmla="val 4452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260080" y="3364992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xt_06_046_cardtitle"/>
          <p:cNvSpPr txBox="1"/>
          <p:nvPr/>
        </p:nvSpPr>
        <p:spPr>
          <a:xfrm>
            <a:off x="8452104" y="3392424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取证安全机制</a:t>
            </a:r>
          </a:p>
        </p:txBody>
      </p:sp>
      <p:sp>
        <p:nvSpPr>
          <p:cNvPr id="48" name="txt_06_047_cardbody"/>
          <p:cNvSpPr txBox="1"/>
          <p:nvPr/>
        </p:nvSpPr>
        <p:spPr>
          <a:xfrm>
            <a:off x="8333232" y="3899408"/>
            <a:ext cx="3160776" cy="180644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写入计划预览与强确认短语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镜像固定、校验结果记录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案件元数据留痕与生命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周期回收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57200" y="5980176"/>
            <a:ext cx="11274552" cy="338328"/>
          </a:xfrm>
          <a:prstGeom prst="roundRect">
            <a:avLst>
              <a:gd name="adj" fmla="val 20000"/>
            </a:avLst>
          </a:prstGeom>
          <a:solidFill>
            <a:srgbClr val="102F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xt_06_049_strip"/>
          <p:cNvSpPr txBox="1"/>
          <p:nvPr/>
        </p:nvSpPr>
        <p:spPr>
          <a:xfrm>
            <a:off x="640080" y="6021324"/>
            <a:ext cx="10908792" cy="28346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35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硬件只读 + 软件默认只读 + 写前强确认 + 校验记录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07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取证级镜像</a:t>
            </a:r>
          </a:p>
        </p:txBody>
      </p:sp>
      <p:sp>
        <p:nvSpPr>
          <p:cNvPr id="6" name="txt_07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07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先镜像，再恢复：建立可复核的数据副本</a:t>
            </a:r>
          </a:p>
        </p:txBody>
      </p:sp>
      <p:sp>
        <p:nvSpPr>
          <p:cNvPr id="8" name="txt_07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整盘、分区、自定义LBA区间、镜像文件及物理盘克隆统一处理。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07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07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07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892807"/>
            <a:ext cx="3636264" cy="2962656"/>
          </a:xfrm>
          <a:prstGeom prst="roundRect">
            <a:avLst>
              <a:gd name="adj" fmla="val 401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57400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07_015_cardtitle"/>
          <p:cNvSpPr txBox="1"/>
          <p:nvPr/>
        </p:nvSpPr>
        <p:spPr>
          <a:xfrm>
            <a:off x="813816" y="2084831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镜像源与输出</a:t>
            </a:r>
          </a:p>
        </p:txBody>
      </p:sp>
      <p:sp>
        <p:nvSpPr>
          <p:cNvPr id="17" name="txt_07_016_cardbody"/>
          <p:cNvSpPr txBox="1"/>
          <p:nvPr/>
        </p:nvSpPr>
        <p:spPr>
          <a:xfrm>
            <a:off x="694944" y="2591816"/>
            <a:ext cx="3160776" cy="20990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整盘、分区或自定义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LBA区间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Raw / IMG / DD / BIN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动态VHDX稀疏输出、物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理盘克隆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892807"/>
            <a:ext cx="3636264" cy="2962656"/>
          </a:xfrm>
          <a:prstGeom prst="roundRect">
            <a:avLst>
              <a:gd name="adj" fmla="val 401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57400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07_019_cardtitle"/>
          <p:cNvSpPr txBox="1"/>
          <p:nvPr/>
        </p:nvSpPr>
        <p:spPr>
          <a:xfrm>
            <a:off x="4632960" y="2084831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故障盘容错</a:t>
            </a:r>
          </a:p>
        </p:txBody>
      </p:sp>
      <p:sp>
        <p:nvSpPr>
          <p:cNvPr id="21" name="txt_07_020_cardbody"/>
          <p:cNvSpPr txBox="1"/>
          <p:nvPr/>
        </p:nvSpPr>
        <p:spPr>
          <a:xfrm>
            <a:off x="4514088" y="2591816"/>
            <a:ext cx="3160776" cy="20990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坏扇区自动重试与跳过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暂停 / 继续 / 中止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速度、进度与错误区域展示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892807"/>
            <a:ext cx="3636264" cy="2962656"/>
          </a:xfrm>
          <a:prstGeom prst="roundRect">
            <a:avLst>
              <a:gd name="adj" fmla="val 401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57400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07_023_cardtitle"/>
          <p:cNvSpPr txBox="1"/>
          <p:nvPr/>
        </p:nvSpPr>
        <p:spPr>
          <a:xfrm>
            <a:off x="8452104" y="2084831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完整性验证</a:t>
            </a:r>
          </a:p>
        </p:txBody>
      </p:sp>
      <p:sp>
        <p:nvSpPr>
          <p:cNvPr id="25" name="txt_07_024_cardbody"/>
          <p:cNvSpPr txBox="1"/>
          <p:nvPr/>
        </p:nvSpPr>
        <p:spPr>
          <a:xfrm>
            <a:off x="8333232" y="2591816"/>
            <a:ext cx="3160776" cy="20990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MD5 / SHA256同步校验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可选写后读回校验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目标盘预检、强确认与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校验记录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148072"/>
            <a:ext cx="2079345" cy="1005840"/>
          </a:xfrm>
          <a:prstGeom prst="roundRect">
            <a:avLst>
              <a:gd name="adj" fmla="val 11818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07_026_flowtitle"/>
          <p:cNvSpPr txBox="1"/>
          <p:nvPr/>
        </p:nvSpPr>
        <p:spPr>
          <a:xfrm>
            <a:off x="566928" y="528523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读取</a:t>
            </a:r>
          </a:p>
        </p:txBody>
      </p:sp>
      <p:sp>
        <p:nvSpPr>
          <p:cNvPr id="28" name="txt_07_027_flowsub"/>
          <p:cNvSpPr txBox="1"/>
          <p:nvPr/>
        </p:nvSpPr>
        <p:spPr>
          <a:xfrm>
            <a:off x="548640" y="5715000"/>
            <a:ext cx="1896465" cy="37490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源盘 / 区间</a:t>
            </a:r>
          </a:p>
        </p:txBody>
      </p:sp>
      <p:sp>
        <p:nvSpPr>
          <p:cNvPr id="29" name="txt_07_028_arrow"/>
          <p:cNvSpPr txBox="1"/>
          <p:nvPr/>
        </p:nvSpPr>
        <p:spPr>
          <a:xfrm>
            <a:off x="2550261" y="543153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756001" y="5148072"/>
            <a:ext cx="2079345" cy="1005840"/>
          </a:xfrm>
          <a:prstGeom prst="roundRect">
            <a:avLst>
              <a:gd name="adj" fmla="val 11818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07_030_flowtitle"/>
          <p:cNvSpPr txBox="1"/>
          <p:nvPr/>
        </p:nvSpPr>
        <p:spPr>
          <a:xfrm>
            <a:off x="2865729" y="528523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容错</a:t>
            </a:r>
          </a:p>
        </p:txBody>
      </p:sp>
      <p:sp>
        <p:nvSpPr>
          <p:cNvPr id="32" name="txt_07_031_flowsub"/>
          <p:cNvSpPr txBox="1"/>
          <p:nvPr/>
        </p:nvSpPr>
        <p:spPr>
          <a:xfrm>
            <a:off x="2847441" y="5715000"/>
            <a:ext cx="1896465" cy="37490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坏区处理</a:t>
            </a:r>
          </a:p>
        </p:txBody>
      </p:sp>
      <p:sp>
        <p:nvSpPr>
          <p:cNvPr id="33" name="txt_07_032_arrow"/>
          <p:cNvSpPr txBox="1"/>
          <p:nvPr/>
        </p:nvSpPr>
        <p:spPr>
          <a:xfrm>
            <a:off x="4849063" y="543153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54803" y="5148072"/>
            <a:ext cx="2079345" cy="1005840"/>
          </a:xfrm>
          <a:prstGeom prst="roundRect">
            <a:avLst>
              <a:gd name="adj" fmla="val 11818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07_034_flowtitle"/>
          <p:cNvSpPr txBox="1"/>
          <p:nvPr/>
        </p:nvSpPr>
        <p:spPr>
          <a:xfrm>
            <a:off x="5164531" y="528523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写入</a:t>
            </a:r>
          </a:p>
        </p:txBody>
      </p:sp>
      <p:sp>
        <p:nvSpPr>
          <p:cNvPr id="36" name="txt_07_035_flowsub"/>
          <p:cNvSpPr txBox="1"/>
          <p:nvPr/>
        </p:nvSpPr>
        <p:spPr>
          <a:xfrm>
            <a:off x="5146243" y="5715000"/>
            <a:ext cx="1896465" cy="37490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Raw / VHDX</a:t>
            </a:r>
          </a:p>
        </p:txBody>
      </p:sp>
      <p:sp>
        <p:nvSpPr>
          <p:cNvPr id="37" name="txt_07_036_arrow"/>
          <p:cNvSpPr txBox="1"/>
          <p:nvPr/>
        </p:nvSpPr>
        <p:spPr>
          <a:xfrm>
            <a:off x="7147864" y="543153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353604" y="5148072"/>
            <a:ext cx="2079345" cy="1005840"/>
          </a:xfrm>
          <a:prstGeom prst="roundRect">
            <a:avLst>
              <a:gd name="adj" fmla="val 11818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07_038_flowtitle"/>
          <p:cNvSpPr txBox="1"/>
          <p:nvPr/>
        </p:nvSpPr>
        <p:spPr>
          <a:xfrm>
            <a:off x="7463332" y="528523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校验</a:t>
            </a:r>
          </a:p>
        </p:txBody>
      </p:sp>
      <p:sp>
        <p:nvSpPr>
          <p:cNvPr id="40" name="txt_07_039_flowsub"/>
          <p:cNvSpPr txBox="1"/>
          <p:nvPr/>
        </p:nvSpPr>
        <p:spPr>
          <a:xfrm>
            <a:off x="7445044" y="5715000"/>
            <a:ext cx="1896465" cy="37490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MD5 / SHA256</a:t>
            </a:r>
          </a:p>
        </p:txBody>
      </p:sp>
      <p:sp>
        <p:nvSpPr>
          <p:cNvPr id="41" name="txt_07_040_arrow"/>
          <p:cNvSpPr txBox="1"/>
          <p:nvPr/>
        </p:nvSpPr>
        <p:spPr>
          <a:xfrm>
            <a:off x="9446666" y="543153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652406" y="5148072"/>
            <a:ext cx="2079345" cy="1005840"/>
          </a:xfrm>
          <a:prstGeom prst="roundRect">
            <a:avLst>
              <a:gd name="adj" fmla="val 11818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xt_07_042_flowtitle"/>
          <p:cNvSpPr txBox="1"/>
          <p:nvPr/>
        </p:nvSpPr>
        <p:spPr>
          <a:xfrm>
            <a:off x="9762134" y="5285232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复核</a:t>
            </a:r>
          </a:p>
        </p:txBody>
      </p:sp>
      <p:sp>
        <p:nvSpPr>
          <p:cNvPr id="44" name="txt_07_043_flowsub"/>
          <p:cNvSpPr txBox="1"/>
          <p:nvPr/>
        </p:nvSpPr>
        <p:spPr>
          <a:xfrm>
            <a:off x="9743846" y="5715000"/>
            <a:ext cx="1896465" cy="37490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写后读回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08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Fusion平台概览</a:t>
            </a:r>
          </a:p>
        </p:txBody>
      </p:sp>
      <p:sp>
        <p:nvSpPr>
          <p:cNvPr id="6" name="txt_08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08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D-Recovery Fusion：从底层重构到专业交付</a:t>
            </a:r>
          </a:p>
        </p:txBody>
      </p:sp>
      <p:sp>
        <p:nvSpPr>
          <p:cNvPr id="8" name="txt_08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将不同介质与存储结果统一纳入同一套分层递进的数据恢复体系。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08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08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08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5989320" cy="225856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08_015_cardtitle"/>
          <p:cNvSpPr txBox="1"/>
          <p:nvPr/>
        </p:nvSpPr>
        <p:spPr>
          <a:xfrm>
            <a:off x="813816" y="2093976"/>
            <a:ext cx="5431536" cy="4052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9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统一数据源 · 分层递进</a:t>
            </a:r>
          </a:p>
        </p:txBody>
      </p:sp>
      <p:sp>
        <p:nvSpPr>
          <p:cNvPr id="17" name="txt_08_016_cardbody"/>
          <p:cNvSpPr txBox="1"/>
          <p:nvPr/>
        </p:nvSpPr>
        <p:spPr>
          <a:xfrm>
            <a:off x="694944" y="2645537"/>
            <a:ext cx="5513831" cy="135039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物理盘、镜像、RAID、NAS、存储池、加密</a:t>
            </a:r>
          </a:p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卷、虚拟化与企业级存储统一处理。</a:t>
            </a:r>
          </a:p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重组结果继续作为虚拟磁盘进入下一</a:t>
            </a:r>
          </a:p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层分析。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75120" y="1901952"/>
            <a:ext cx="5056632" cy="225856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oftware_s17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611" y="2093976"/>
            <a:ext cx="3725648" cy="164592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457200" y="4425696"/>
            <a:ext cx="2715768" cy="822960"/>
          </a:xfrm>
          <a:prstGeom prst="roundRect">
            <a:avLst>
              <a:gd name="adj" fmla="val 14444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xt_08_020_metric"/>
          <p:cNvSpPr txBox="1"/>
          <p:nvPr/>
        </p:nvSpPr>
        <p:spPr>
          <a:xfrm>
            <a:off x="621792" y="4507992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20+</a:t>
            </a:r>
          </a:p>
        </p:txBody>
      </p:sp>
      <p:sp>
        <p:nvSpPr>
          <p:cNvPr id="22" name="txt_08_021_metriclabel"/>
          <p:cNvSpPr txBox="1"/>
          <p:nvPr/>
        </p:nvSpPr>
        <p:spPr>
          <a:xfrm>
            <a:off x="621792" y="4919472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独立文件系统引擎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10128" y="4425696"/>
            <a:ext cx="2715768" cy="822960"/>
          </a:xfrm>
          <a:prstGeom prst="roundRect">
            <a:avLst>
              <a:gd name="adj" fmla="val 14444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08_023_metric"/>
          <p:cNvSpPr txBox="1"/>
          <p:nvPr/>
        </p:nvSpPr>
        <p:spPr>
          <a:xfrm>
            <a:off x="3474720" y="4507992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348</a:t>
            </a:r>
          </a:p>
        </p:txBody>
      </p:sp>
      <p:sp>
        <p:nvSpPr>
          <p:cNvPr id="25" name="txt_08_024_metriclabel"/>
          <p:cNvSpPr txBox="1"/>
          <p:nvPr/>
        </p:nvSpPr>
        <p:spPr>
          <a:xfrm>
            <a:off x="3474720" y="4919472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文件类型签名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63056" y="4425696"/>
            <a:ext cx="2715768" cy="822960"/>
          </a:xfrm>
          <a:prstGeom prst="roundRect">
            <a:avLst>
              <a:gd name="adj" fmla="val 14444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08_026_metric"/>
          <p:cNvSpPr txBox="1"/>
          <p:nvPr/>
        </p:nvSpPr>
        <p:spPr>
          <a:xfrm>
            <a:off x="6327648" y="4507992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28" name="txt_08_027_metriclabel"/>
          <p:cNvSpPr txBox="1"/>
          <p:nvPr/>
        </p:nvSpPr>
        <p:spPr>
          <a:xfrm>
            <a:off x="6327648" y="4919472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RAID模式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015984" y="4425696"/>
            <a:ext cx="2715768" cy="822960"/>
          </a:xfrm>
          <a:prstGeom prst="roundRect">
            <a:avLst>
              <a:gd name="adj" fmla="val 14444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xt_08_029_metric"/>
          <p:cNvSpPr txBox="1"/>
          <p:nvPr/>
        </p:nvSpPr>
        <p:spPr>
          <a:xfrm>
            <a:off x="9180576" y="4507992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4类</a:t>
            </a:r>
          </a:p>
        </p:txBody>
      </p:sp>
      <p:sp>
        <p:nvSpPr>
          <p:cNvPr id="31" name="txt_08_030_metriclabel"/>
          <p:cNvSpPr txBox="1"/>
          <p:nvPr/>
        </p:nvSpPr>
        <p:spPr>
          <a:xfrm>
            <a:off x="9180576" y="4919472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企业级存储恢复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57200" y="5577840"/>
            <a:ext cx="11274552" cy="512064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xt_08_032_strip"/>
          <p:cNvSpPr txBox="1"/>
          <p:nvPr/>
        </p:nvSpPr>
        <p:spPr>
          <a:xfrm>
            <a:off x="640080" y="5618988"/>
            <a:ext cx="10908792" cy="45720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“软件统一恢复能力”与“DRE-1002国产化硬件基线”分别说明、深度结合。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09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技术发展历程</a:t>
            </a:r>
          </a:p>
        </p:txBody>
      </p:sp>
      <p:sp>
        <p:nvSpPr>
          <p:cNvPr id="6" name="txt_09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09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二十年专注，凝聚新一代数据恢复平台</a:t>
            </a:r>
          </a:p>
        </p:txBody>
      </p:sp>
      <p:sp>
        <p:nvSpPr>
          <p:cNvPr id="8" name="txt_09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从专业恢复软件、数据库修复与保密检查，走向企业级存储重构。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09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09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09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84832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09_015_cardtitle"/>
          <p:cNvSpPr txBox="1"/>
          <p:nvPr/>
        </p:nvSpPr>
        <p:spPr>
          <a:xfrm>
            <a:off x="813816" y="2112264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2007｜达思科技成立</a:t>
            </a:r>
          </a:p>
        </p:txBody>
      </p:sp>
      <p:sp>
        <p:nvSpPr>
          <p:cNvPr id="17" name="txt_09_016_cardbody"/>
          <p:cNvSpPr txBox="1"/>
          <p:nvPr/>
        </p:nvSpPr>
        <p:spPr>
          <a:xfrm>
            <a:off x="694944" y="2619248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开启专业数据恢复技术研发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与服务。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920240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84832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09_019_cardtitle"/>
          <p:cNvSpPr txBox="1"/>
          <p:nvPr/>
        </p:nvSpPr>
        <p:spPr>
          <a:xfrm>
            <a:off x="4632960" y="2112264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2008｜恢复软件标准版</a:t>
            </a:r>
          </a:p>
        </p:txBody>
      </p:sp>
      <p:sp>
        <p:nvSpPr>
          <p:cNvPr id="21" name="txt_09_020_cardbody"/>
          <p:cNvSpPr txBox="1"/>
          <p:nvPr/>
        </p:nvSpPr>
        <p:spPr>
          <a:xfrm>
            <a:off x="4514088" y="2619248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逐步建立专业数据恢复软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件体系。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920240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84832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09_023_cardtitle"/>
          <p:cNvSpPr txBox="1"/>
          <p:nvPr/>
        </p:nvSpPr>
        <p:spPr>
          <a:xfrm>
            <a:off x="8452104" y="2112264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2012｜SQL数据库修复</a:t>
            </a:r>
          </a:p>
        </p:txBody>
      </p:sp>
      <p:sp>
        <p:nvSpPr>
          <p:cNvPr id="25" name="txt_09_024_cardbody"/>
          <p:cNvSpPr txBox="1"/>
          <p:nvPr/>
        </p:nvSpPr>
        <p:spPr>
          <a:xfrm>
            <a:off x="8333232" y="2619248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面向数据库损坏、无法附加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与勒索破坏。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4037076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4201668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09_027_cardtitle"/>
          <p:cNvSpPr txBox="1"/>
          <p:nvPr/>
        </p:nvSpPr>
        <p:spPr>
          <a:xfrm>
            <a:off x="813816" y="4229100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2018｜复印机保密检查</a:t>
            </a:r>
          </a:p>
        </p:txBody>
      </p:sp>
      <p:sp>
        <p:nvSpPr>
          <p:cNvPr id="29" name="txt_09_028_cardbody"/>
          <p:cNvSpPr txBox="1"/>
          <p:nvPr/>
        </p:nvSpPr>
        <p:spPr>
          <a:xfrm>
            <a:off x="694944" y="4736084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服务政府与涉密单位的办公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设备数据安全。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76344" y="4037076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40936" y="4201668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xt_09_031_cardtitle"/>
          <p:cNvSpPr txBox="1"/>
          <p:nvPr/>
        </p:nvSpPr>
        <p:spPr>
          <a:xfrm>
            <a:off x="4632960" y="4229100"/>
            <a:ext cx="3078480" cy="65786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2026｜</a:t>
            </a:r>
          </a:p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D-RecoveryFusion</a:t>
            </a:r>
          </a:p>
        </p:txBody>
      </p:sp>
      <p:sp>
        <p:nvSpPr>
          <p:cNvPr id="33" name="txt_09_032_cardbody"/>
          <p:cNvSpPr txBox="1"/>
          <p:nvPr/>
        </p:nvSpPr>
        <p:spPr>
          <a:xfrm>
            <a:off x="4514088" y="5033264"/>
            <a:ext cx="3160776" cy="7731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进入企业级复杂存储恢复与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多层重构领域。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95488" y="4037076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60080" y="4201668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xt_09_035_cardtitle"/>
          <p:cNvSpPr txBox="1"/>
          <p:nvPr/>
        </p:nvSpPr>
        <p:spPr>
          <a:xfrm>
            <a:off x="8452104" y="4229100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2027｜职业教育系统</a:t>
            </a:r>
          </a:p>
        </p:txBody>
      </p:sp>
      <p:sp>
        <p:nvSpPr>
          <p:cNvPr id="37" name="txt_09_036_cardbody"/>
          <p:cNvSpPr txBox="1"/>
          <p:nvPr/>
        </p:nvSpPr>
        <p:spPr>
          <a:xfrm>
            <a:off x="8333232" y="4736084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面向数据恢复人才培养的产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品方向。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0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分层递进架构</a:t>
            </a:r>
          </a:p>
        </p:txBody>
      </p:sp>
      <p:sp>
        <p:nvSpPr>
          <p:cNvPr id="6" name="txt_10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0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一切皆数据源，重组结果继续向上分析</a:t>
            </a:r>
          </a:p>
        </p:txBody>
      </p:sp>
      <p:sp>
        <p:nvSpPr>
          <p:cNvPr id="8" name="txt_10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每一层输出都可成为下一层输入，减少重复导出大容量中间镜像。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0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0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0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6720840" cy="4050791"/>
          </a:xfrm>
          <a:prstGeom prst="roundRect">
            <a:avLst>
              <a:gd name="adj" fmla="val 203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57200" y="1920240"/>
            <a:ext cx="6720840" cy="429768"/>
          </a:xfrm>
          <a:prstGeom prst="roundRect">
            <a:avLst>
              <a:gd name="adj" fmla="val 19148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10_015_tablehead"/>
          <p:cNvSpPr txBox="1"/>
          <p:nvPr/>
        </p:nvSpPr>
        <p:spPr>
          <a:xfrm>
            <a:off x="621792" y="2007108"/>
            <a:ext cx="1581911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层级</a:t>
            </a:r>
          </a:p>
        </p:txBody>
      </p:sp>
      <p:sp>
        <p:nvSpPr>
          <p:cNvPr id="17" name="txt_10_016_tablehead"/>
          <p:cNvSpPr txBox="1"/>
          <p:nvPr/>
        </p:nvSpPr>
        <p:spPr>
          <a:xfrm>
            <a:off x="2478024" y="2007108"/>
            <a:ext cx="4553712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处理对象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5488" y="2350008"/>
            <a:ext cx="6684264" cy="724204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10_018_tablelabel"/>
          <p:cNvSpPr txBox="1"/>
          <p:nvPr/>
        </p:nvSpPr>
        <p:spPr>
          <a:xfrm>
            <a:off x="621792" y="2459736"/>
            <a:ext cx="1600199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01 数据源</a:t>
            </a:r>
          </a:p>
        </p:txBody>
      </p:sp>
      <p:sp>
        <p:nvSpPr>
          <p:cNvPr id="20" name="txt_10_019_tablebody"/>
          <p:cNvSpPr txBox="1"/>
          <p:nvPr/>
        </p:nvSpPr>
        <p:spPr>
          <a:xfrm>
            <a:off x="2478024" y="2459736"/>
            <a:ext cx="4535424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物理磁盘、分区、镜像文件、虚拟磁盘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66928" y="3074212"/>
            <a:ext cx="6501384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xt_10_021_tablelabel"/>
          <p:cNvSpPr txBox="1"/>
          <p:nvPr/>
        </p:nvSpPr>
        <p:spPr>
          <a:xfrm>
            <a:off x="621792" y="3183940"/>
            <a:ext cx="1600199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02 存储重构</a:t>
            </a:r>
          </a:p>
        </p:txBody>
      </p:sp>
      <p:sp>
        <p:nvSpPr>
          <p:cNvPr id="23" name="txt_10_022_tablebody"/>
          <p:cNvSpPr txBox="1"/>
          <p:nvPr/>
        </p:nvSpPr>
        <p:spPr>
          <a:xfrm>
            <a:off x="2478024" y="3183940"/>
            <a:ext cx="4535424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RAID、NAS、存储池、企业存储与加密卷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66928" y="3798417"/>
            <a:ext cx="6501384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75488" y="3798417"/>
            <a:ext cx="6684264" cy="724204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xt_10_025_tablelabel"/>
          <p:cNvSpPr txBox="1"/>
          <p:nvPr/>
        </p:nvSpPr>
        <p:spPr>
          <a:xfrm>
            <a:off x="621792" y="3908145"/>
            <a:ext cx="1600199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03 分区与卷</a:t>
            </a:r>
          </a:p>
        </p:txBody>
      </p:sp>
      <p:sp>
        <p:nvSpPr>
          <p:cNvPr id="27" name="txt_10_026_tablebody"/>
          <p:cNvSpPr txBox="1"/>
          <p:nvPr/>
        </p:nvSpPr>
        <p:spPr>
          <a:xfrm>
            <a:off x="2478024" y="3908145"/>
            <a:ext cx="4535424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GPT、MBR、LVM、LDM等结构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66928" y="4522622"/>
            <a:ext cx="6501384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xt_10_028_tablelabel"/>
          <p:cNvSpPr txBox="1"/>
          <p:nvPr/>
        </p:nvSpPr>
        <p:spPr>
          <a:xfrm>
            <a:off x="621792" y="4632350"/>
            <a:ext cx="1600199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04 文件系统</a:t>
            </a:r>
          </a:p>
        </p:txBody>
      </p:sp>
      <p:sp>
        <p:nvSpPr>
          <p:cNvPr id="30" name="txt_10_029_tablebody"/>
          <p:cNvSpPr txBox="1"/>
          <p:nvPr/>
        </p:nvSpPr>
        <p:spPr>
          <a:xfrm>
            <a:off x="2478024" y="4632350"/>
            <a:ext cx="4535424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20+独立解析引擎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5246827"/>
            <a:ext cx="6501384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75488" y="5246827"/>
            <a:ext cx="6684264" cy="724204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xt_10_032_tablelabel"/>
          <p:cNvSpPr txBox="1"/>
          <p:nvPr/>
        </p:nvSpPr>
        <p:spPr>
          <a:xfrm>
            <a:off x="621792" y="5356555"/>
            <a:ext cx="1600199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05 恢复输出</a:t>
            </a:r>
          </a:p>
        </p:txBody>
      </p:sp>
      <p:sp>
        <p:nvSpPr>
          <p:cNvPr id="34" name="txt_10_033_tablebody"/>
          <p:cNvSpPr txBox="1"/>
          <p:nvPr/>
        </p:nvSpPr>
        <p:spPr>
          <a:xfrm>
            <a:off x="2478024" y="5356555"/>
            <a:ext cx="4535424" cy="5504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导出、哈希校验、清单、统计与报告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406640" y="1920240"/>
            <a:ext cx="4325112" cy="4050791"/>
          </a:xfrm>
          <a:prstGeom prst="roundRect">
            <a:avLst>
              <a:gd name="adj" fmla="val 293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571231" y="2084832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xt_10_036_cardtitle"/>
          <p:cNvSpPr txBox="1"/>
          <p:nvPr/>
        </p:nvSpPr>
        <p:spPr>
          <a:xfrm>
            <a:off x="7763256" y="2112264"/>
            <a:ext cx="3767328" cy="37553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457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典型嵌套链路</a:t>
            </a:r>
          </a:p>
        </p:txBody>
      </p:sp>
      <p:sp>
        <p:nvSpPr>
          <p:cNvPr id="38" name="txt_10_037_cardbody"/>
          <p:cNvSpPr txBox="1"/>
          <p:nvPr/>
        </p:nvSpPr>
        <p:spPr>
          <a:xfrm>
            <a:off x="7644383" y="2634107"/>
            <a:ext cx="3849624" cy="317233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728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IBM V7000成员盘</a:t>
            </a:r>
          </a:p>
          <a:p>
            <a:pPr algn="l">
              <a:lnSpc>
                <a:spcPts val="2728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↓ 企业存储LUN</a:t>
            </a:r>
          </a:p>
          <a:p>
            <a:pPr algn="l">
              <a:lnSpc>
                <a:spcPts val="2728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↓ VMFS文件系统</a:t>
            </a:r>
          </a:p>
          <a:p>
            <a:pPr algn="l">
              <a:lnSpc>
                <a:spcPts val="2728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↓ VMDK虚拟磁盘</a:t>
            </a:r>
          </a:p>
          <a:p>
            <a:pPr algn="l">
              <a:lnSpc>
                <a:spcPts val="2728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↓ NTFS与用户文件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1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恢复策略与引擎</a:t>
            </a:r>
          </a:p>
        </p:txBody>
      </p:sp>
      <p:sp>
        <p:nvSpPr>
          <p:cNvPr id="6" name="txt_11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1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三级恢复策略，双引擎协同</a:t>
            </a:r>
          </a:p>
        </p:txBody>
      </p:sp>
      <p:sp>
        <p:nvSpPr>
          <p:cNvPr id="8" name="txt_11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根据元数据与文件系统损坏程度选择路径，而不是所有故障都先做全盘扫描。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1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1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1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3636264" cy="2478024"/>
          </a:xfrm>
          <a:prstGeom prst="roundRect">
            <a:avLst>
              <a:gd name="adj" fmla="val 479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11_015_cardtitle"/>
          <p:cNvSpPr txBox="1"/>
          <p:nvPr/>
        </p:nvSpPr>
        <p:spPr>
          <a:xfrm>
            <a:off x="813816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01 懒加载浏览</a:t>
            </a:r>
          </a:p>
        </p:txBody>
      </p:sp>
      <p:sp>
        <p:nvSpPr>
          <p:cNvPr id="17" name="txt_11_016_cardbody"/>
          <p:cNvSpPr txBox="1"/>
          <p:nvPr/>
        </p:nvSpPr>
        <p:spPr>
          <a:xfrm>
            <a:off x="694944" y="2600960"/>
            <a:ext cx="3160776" cy="161442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元数据基本完整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按需展开目录树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无需全盘扫描，快速确认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901952"/>
            <a:ext cx="3636264" cy="2478024"/>
          </a:xfrm>
          <a:prstGeom prst="roundRect">
            <a:avLst>
              <a:gd name="adj" fmla="val 479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11_019_cardtitle"/>
          <p:cNvSpPr txBox="1"/>
          <p:nvPr/>
        </p:nvSpPr>
        <p:spPr>
          <a:xfrm>
            <a:off x="4632960" y="209397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02 全量深度扫描</a:t>
            </a:r>
          </a:p>
        </p:txBody>
      </p:sp>
      <p:sp>
        <p:nvSpPr>
          <p:cNvPr id="21" name="txt_11_020_cardbody"/>
          <p:cNvSpPr txBox="1"/>
          <p:nvPr/>
        </p:nvSpPr>
        <p:spPr>
          <a:xfrm>
            <a:off x="4514088" y="2600960"/>
            <a:ext cx="3160776" cy="161442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文件删除或目录损坏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扫描MFT、inode和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日志残留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重建目录与可恢复清单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901952"/>
            <a:ext cx="3636264" cy="2478024"/>
          </a:xfrm>
          <a:prstGeom prst="roundRect">
            <a:avLst>
              <a:gd name="adj" fmla="val 479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6654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11_023_cardtitle"/>
          <p:cNvSpPr txBox="1"/>
          <p:nvPr/>
        </p:nvSpPr>
        <p:spPr>
          <a:xfrm>
            <a:off x="8452104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03 签名雕刻</a:t>
            </a:r>
          </a:p>
        </p:txBody>
      </p:sp>
      <p:sp>
        <p:nvSpPr>
          <p:cNvPr id="25" name="txt_11_024_cardbody"/>
          <p:cNvSpPr txBox="1"/>
          <p:nvPr/>
        </p:nvSpPr>
        <p:spPr>
          <a:xfrm>
            <a:off x="8333232" y="2600960"/>
            <a:ext cx="3160776" cy="161442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文件系统严重损坏或未知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绕过原目录结构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按348种文件类型特征识别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4626864"/>
            <a:ext cx="5532120" cy="1463040"/>
          </a:xfrm>
          <a:prstGeom prst="roundRect">
            <a:avLst>
              <a:gd name="adj" fmla="val 8125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4791455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11_027_cardtitle"/>
          <p:cNvSpPr txBox="1"/>
          <p:nvPr/>
        </p:nvSpPr>
        <p:spPr>
          <a:xfrm>
            <a:off x="813816" y="4818888"/>
            <a:ext cx="4974336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自研深度引擎</a:t>
            </a:r>
          </a:p>
        </p:txBody>
      </p:sp>
      <p:sp>
        <p:nvSpPr>
          <p:cNvPr id="29" name="txt_11_028_cardbody"/>
          <p:cNvSpPr txBox="1"/>
          <p:nvPr/>
        </p:nvSpPr>
        <p:spPr>
          <a:xfrm>
            <a:off x="694944" y="5325872"/>
            <a:ext cx="5056631" cy="59943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20+独立文件系统扫描器：深度解析、删除恢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复、目录重建与批量提取。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08776" y="4626864"/>
            <a:ext cx="5522976" cy="1463040"/>
          </a:xfrm>
          <a:prstGeom prst="roundRect">
            <a:avLst>
              <a:gd name="adj" fmla="val 8125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73368" y="4791455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xt_11_031_cardtitle"/>
          <p:cNvSpPr txBox="1"/>
          <p:nvPr/>
        </p:nvSpPr>
        <p:spPr>
          <a:xfrm>
            <a:off x="6565392" y="4818888"/>
            <a:ext cx="496519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TestDisk / PhotoRec技术基座</a:t>
            </a:r>
          </a:p>
        </p:txBody>
      </p:sp>
      <p:sp>
        <p:nvSpPr>
          <p:cNvPr id="33" name="txt_11_032_cardbody"/>
          <p:cNvSpPr txBox="1"/>
          <p:nvPr/>
        </p:nvSpPr>
        <p:spPr>
          <a:xfrm>
            <a:off x="6446520" y="5325872"/>
            <a:ext cx="5047488" cy="59943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分区识别兜底、磁盘抽象与348种文件签名；通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过C++适配层统一接入Qt界面。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2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分区与卷恢复</a:t>
            </a:r>
          </a:p>
        </p:txBody>
      </p:sp>
      <p:sp>
        <p:nvSpPr>
          <p:cNvPr id="6" name="txt_12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2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分区、卷管理与历史卷重建</a:t>
            </a:r>
          </a:p>
        </p:txBody>
      </p:sp>
      <p:sp>
        <p:nvSpPr>
          <p:cNvPr id="8" name="txt_12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覆盖分区误删、分区表损坏、GPT/MBR互转失败、Ghost误操作及RAW分区。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2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2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2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5545836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12_015_cardtitle"/>
          <p:cNvSpPr txBox="1"/>
          <p:nvPr/>
        </p:nvSpPr>
        <p:spPr>
          <a:xfrm>
            <a:off x="813816" y="2093976"/>
            <a:ext cx="498805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多种分区与卷管理</a:t>
            </a:r>
          </a:p>
        </p:txBody>
      </p:sp>
      <p:sp>
        <p:nvSpPr>
          <p:cNvPr id="17" name="txt_12_016_cardbody"/>
          <p:cNvSpPr txBox="1"/>
          <p:nvPr/>
        </p:nvSpPr>
        <p:spPr>
          <a:xfrm>
            <a:off x="694944" y="2600960"/>
            <a:ext cx="5070348" cy="10749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MBR、GPT、APM、Sun、Xbox、Humax；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LDM、LVM/LVM2、BSD Disklabel与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AIXLVM。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5916" y="1901952"/>
            <a:ext cx="5545836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350508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12_019_cardtitle"/>
          <p:cNvSpPr txBox="1"/>
          <p:nvPr/>
        </p:nvSpPr>
        <p:spPr>
          <a:xfrm>
            <a:off x="6542532" y="2093976"/>
            <a:ext cx="498805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GPT / MBR仲裁</a:t>
            </a:r>
          </a:p>
        </p:txBody>
      </p:sp>
      <p:sp>
        <p:nvSpPr>
          <p:cNvPr id="21" name="txt_12_020_cardbody"/>
          <p:cNvSpPr txBox="1"/>
          <p:nvPr/>
        </p:nvSpPr>
        <p:spPr>
          <a:xfrm>
            <a:off x="6423660" y="2600960"/>
            <a:ext cx="5070348" cy="10749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主GPT损坏时比对备份GPT与残留MBR；保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留残留分区候选，由工程师选择。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4023360"/>
            <a:ext cx="5545836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" y="4187952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12_023_cardtitle"/>
          <p:cNvSpPr txBox="1"/>
          <p:nvPr/>
        </p:nvSpPr>
        <p:spPr>
          <a:xfrm>
            <a:off x="813816" y="4215384"/>
            <a:ext cx="498805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分层历史卷搜索</a:t>
            </a:r>
          </a:p>
        </p:txBody>
      </p:sp>
      <p:sp>
        <p:nvSpPr>
          <p:cNvPr id="25" name="txt_12_024_cardbody"/>
          <p:cNvSpPr txBox="1"/>
          <p:nvPr/>
        </p:nvSpPr>
        <p:spPr>
          <a:xfrm>
            <a:off x="694944" y="4722368"/>
            <a:ext cx="5070348" cy="107492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按签名有界重建；未分配空间探测历史卷；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从盘头、盘尾反推整盘历史卷。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85916" y="4023360"/>
            <a:ext cx="5545836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50508" y="4187952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12_027_cardtitle"/>
          <p:cNvSpPr txBox="1"/>
          <p:nvPr/>
        </p:nvSpPr>
        <p:spPr>
          <a:xfrm>
            <a:off x="6542532" y="4215384"/>
            <a:ext cx="498805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裸文件系统检测</a:t>
            </a:r>
          </a:p>
        </p:txBody>
      </p:sp>
      <p:sp>
        <p:nvSpPr>
          <p:cNvPr id="29" name="txt_12_028_cardbody"/>
          <p:cNvSpPr txBox="1"/>
          <p:nvPr/>
        </p:nvSpPr>
        <p:spPr>
          <a:xfrm>
            <a:off x="6423660" y="4722368"/>
            <a:ext cx="5070348" cy="107492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覆盖40+文件系统特征；无分区表的RAID或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LVM虚拟盘也可直接识别。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3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</a:p>
        </p:txBody>
      </p:sp>
      <p:sp>
        <p:nvSpPr>
          <p:cNvPr id="6" name="txt_13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3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20+独立引擎，覆盖六大技术生态</a:t>
            </a:r>
          </a:p>
        </p:txBody>
      </p:sp>
      <p:sp>
        <p:nvSpPr>
          <p:cNvPr id="8" name="txt_13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目录树浏览、文件预览、深度扫描、删除恢复与批量提取统一衔接。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3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3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3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3636264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13_015_cardtitle"/>
          <p:cNvSpPr txBox="1"/>
          <p:nvPr/>
        </p:nvSpPr>
        <p:spPr>
          <a:xfrm>
            <a:off x="813816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Windows</a:t>
            </a:r>
          </a:p>
        </p:txBody>
      </p:sp>
      <p:sp>
        <p:nvSpPr>
          <p:cNvPr id="17" name="txt_13_016_cardbody"/>
          <p:cNvSpPr txBox="1"/>
          <p:nvPr/>
        </p:nvSpPr>
        <p:spPr>
          <a:xfrm>
            <a:off x="694944" y="2600960"/>
            <a:ext cx="3160776" cy="10749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NTFS · ReFS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FAT12/16/32 · exFAT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901952"/>
            <a:ext cx="3636264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13_019_cardtitle"/>
          <p:cNvSpPr txBox="1"/>
          <p:nvPr/>
        </p:nvSpPr>
        <p:spPr>
          <a:xfrm>
            <a:off x="4632960" y="209397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Linux</a:t>
            </a:r>
          </a:p>
        </p:txBody>
      </p:sp>
      <p:sp>
        <p:nvSpPr>
          <p:cNvPr id="21" name="txt_13_020_cardbody"/>
          <p:cNvSpPr txBox="1"/>
          <p:nvPr/>
        </p:nvSpPr>
        <p:spPr>
          <a:xfrm>
            <a:off x="4514088" y="2600960"/>
            <a:ext cx="3160776" cy="10749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Ext2/3/4 · XFS ·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Btrfs ·ZFS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JFS · F2FS · ReiserFS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901952"/>
            <a:ext cx="3636264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6654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13_023_cardtitle"/>
          <p:cNvSpPr txBox="1"/>
          <p:nvPr/>
        </p:nvSpPr>
        <p:spPr>
          <a:xfrm>
            <a:off x="8452104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macOS</a:t>
            </a:r>
          </a:p>
        </p:txBody>
      </p:sp>
      <p:sp>
        <p:nvSpPr>
          <p:cNvPr id="25" name="txt_13_024_cardbody"/>
          <p:cNvSpPr txBox="1"/>
          <p:nvPr/>
        </p:nvSpPr>
        <p:spPr>
          <a:xfrm>
            <a:off x="8333232" y="2600960"/>
            <a:ext cx="3160776" cy="10749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APFS · HFS/HFS+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APFS历史快照 · FileVault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4023360"/>
            <a:ext cx="3636264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4187952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13_027_cardtitle"/>
          <p:cNvSpPr txBox="1"/>
          <p:nvPr/>
        </p:nvSpPr>
        <p:spPr>
          <a:xfrm>
            <a:off x="813816" y="4215384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Unix / BSD</a:t>
            </a:r>
          </a:p>
        </p:txBody>
      </p:sp>
      <p:sp>
        <p:nvSpPr>
          <p:cNvPr id="29" name="txt_13_028_cardbody"/>
          <p:cNvSpPr txBox="1"/>
          <p:nvPr/>
        </p:nvSpPr>
        <p:spPr>
          <a:xfrm>
            <a:off x="694944" y="4722368"/>
            <a:ext cx="3160776" cy="107492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UFS/UFS2 · AIX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JFS1/JFS2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VxFS 2-7 · 大小端兼容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76344" y="4023360"/>
            <a:ext cx="3636264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40936" y="4187952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xt_13_031_cardtitle"/>
          <p:cNvSpPr txBox="1"/>
          <p:nvPr/>
        </p:nvSpPr>
        <p:spPr>
          <a:xfrm>
            <a:off x="4632960" y="4215384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虚拟化 / 集群</a:t>
            </a:r>
          </a:p>
        </p:txBody>
      </p:sp>
      <p:sp>
        <p:nvSpPr>
          <p:cNvPr id="33" name="txt_13_032_cardbody"/>
          <p:cNvSpPr txBox="1"/>
          <p:nvPr/>
        </p:nvSpPr>
        <p:spPr>
          <a:xfrm>
            <a:off x="4514088" y="4722368"/>
            <a:ext cx="3160776" cy="107492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VMFS5/6 · GFS2 ·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OCFS1/2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重组虚拟盘继续解析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95488" y="4023360"/>
            <a:ext cx="3636264" cy="1938528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60080" y="4187952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xt_13_035_cardtitle"/>
          <p:cNvSpPr txBox="1"/>
          <p:nvPr/>
        </p:nvSpPr>
        <p:spPr>
          <a:xfrm>
            <a:off x="8452104" y="4215384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光盘 / 兜底</a:t>
            </a:r>
          </a:p>
        </p:txBody>
      </p:sp>
      <p:sp>
        <p:nvSpPr>
          <p:cNvPr id="37" name="txt_13_036_cardbody"/>
          <p:cNvSpPr txBox="1"/>
          <p:nvPr/>
        </p:nvSpPr>
        <p:spPr>
          <a:xfrm>
            <a:off x="8333232" y="4722368"/>
            <a:ext cx="3160776" cy="107492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ISO9660 · UDF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40+裸文件系统特征 ·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348签名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4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删除与历史数据</a:t>
            </a:r>
          </a:p>
        </p:txBody>
      </p:sp>
      <p:sp>
        <p:nvSpPr>
          <p:cNvPr id="6" name="txt_14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4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围绕元数据、日志和写时复制深度恢复</a:t>
            </a:r>
          </a:p>
        </p:txBody>
      </p:sp>
      <p:sp>
        <p:nvSpPr>
          <p:cNvPr id="8" name="txt_14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不同文件系统采用对应恢复路径，不把格式识别等同于全部恢复能力。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4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4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4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3636264" cy="1979676"/>
          </a:xfrm>
          <a:prstGeom prst="roundRect">
            <a:avLst>
              <a:gd name="adj" fmla="val 600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14_015_cardtitle"/>
          <p:cNvSpPr txBox="1"/>
          <p:nvPr/>
        </p:nvSpPr>
        <p:spPr>
          <a:xfrm>
            <a:off x="813816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NTFS</a:t>
            </a:r>
          </a:p>
        </p:txBody>
      </p:sp>
      <p:sp>
        <p:nvSpPr>
          <p:cNvPr id="17" name="txt_14_016_cardbody"/>
          <p:cNvSpPr txBox="1"/>
          <p:nvPr/>
        </p:nvSpPr>
        <p:spPr>
          <a:xfrm>
            <a:off x="694944" y="2600960"/>
            <a:ext cx="3160776" cy="11160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扫描已释放MFT与INDX残留；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引导损坏时，从备份引导、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MFT定位、MFT镜像及日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志重建。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901952"/>
            <a:ext cx="3636264" cy="1979676"/>
          </a:xfrm>
          <a:prstGeom prst="roundRect">
            <a:avLst>
              <a:gd name="adj" fmla="val 600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14_019_cardtitle"/>
          <p:cNvSpPr txBox="1"/>
          <p:nvPr/>
        </p:nvSpPr>
        <p:spPr>
          <a:xfrm>
            <a:off x="4632960" y="209397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FAT / exFAT</a:t>
            </a:r>
          </a:p>
        </p:txBody>
      </p:sp>
      <p:sp>
        <p:nvSpPr>
          <p:cNvPr id="21" name="txt_14_020_cardbody"/>
          <p:cNvSpPr txBox="1"/>
          <p:nvPr/>
        </p:nvSpPr>
        <p:spPr>
          <a:xfrm>
            <a:off x="4514088" y="2600960"/>
            <a:ext cx="3160776" cy="11160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扫描删除目录项、孤儿目录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树，支持重新格式化后的文件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系统残骸重建。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901952"/>
            <a:ext cx="3636264" cy="1979676"/>
          </a:xfrm>
          <a:prstGeom prst="roundRect">
            <a:avLst>
              <a:gd name="adj" fmla="val 600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6654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14_023_cardtitle"/>
          <p:cNvSpPr txBox="1"/>
          <p:nvPr/>
        </p:nvSpPr>
        <p:spPr>
          <a:xfrm>
            <a:off x="8452104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Ext2/3/4</a:t>
            </a:r>
          </a:p>
        </p:txBody>
      </p:sp>
      <p:sp>
        <p:nvSpPr>
          <p:cNvPr id="25" name="txt_14_024_cardbody"/>
          <p:cNvSpPr txBox="1"/>
          <p:nvPr/>
        </p:nvSpPr>
        <p:spPr>
          <a:xfrm>
            <a:off x="8333232" y="2600960"/>
            <a:ext cx="3160776" cy="11160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分析目录块残留与JBD2日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志，把旧元数据重建为可浏览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的日志历史树。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4064508"/>
            <a:ext cx="3636264" cy="1979676"/>
          </a:xfrm>
          <a:prstGeom prst="roundRect">
            <a:avLst>
              <a:gd name="adj" fmla="val 600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4229100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14_027_cardtitle"/>
          <p:cNvSpPr txBox="1"/>
          <p:nvPr/>
        </p:nvSpPr>
        <p:spPr>
          <a:xfrm>
            <a:off x="813816" y="425653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XFS</a:t>
            </a:r>
          </a:p>
        </p:txBody>
      </p:sp>
      <p:sp>
        <p:nvSpPr>
          <p:cNvPr id="29" name="txt_14_028_cardbody"/>
          <p:cNvSpPr txBox="1"/>
          <p:nvPr/>
        </p:nvSpPr>
        <p:spPr>
          <a:xfrm>
            <a:off x="694944" y="4763516"/>
            <a:ext cx="3160776" cy="111607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重建删除与孤儿文件虚拟目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录；抢救日志中的inode并注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册导出。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76344" y="4064508"/>
            <a:ext cx="3636264" cy="1979676"/>
          </a:xfrm>
          <a:prstGeom prst="roundRect">
            <a:avLst>
              <a:gd name="adj" fmla="val 600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40936" y="4229100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xt_14_031_cardtitle"/>
          <p:cNvSpPr txBox="1"/>
          <p:nvPr/>
        </p:nvSpPr>
        <p:spPr>
          <a:xfrm>
            <a:off x="4632960" y="4256532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ReFS</a:t>
            </a:r>
          </a:p>
        </p:txBody>
      </p:sp>
      <p:sp>
        <p:nvSpPr>
          <p:cNvPr id="33" name="txt_14_032_cardbody"/>
          <p:cNvSpPr txBox="1"/>
          <p:nvPr/>
        </p:nvSpPr>
        <p:spPr>
          <a:xfrm>
            <a:off x="4514088" y="4763516"/>
            <a:ext cx="3160776" cy="111607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从已释放的元数据页查找删除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记录，并在界面中分类标记。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95488" y="4064508"/>
            <a:ext cx="3636264" cy="1979676"/>
          </a:xfrm>
          <a:prstGeom prst="roundRect">
            <a:avLst>
              <a:gd name="adj" fmla="val 600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60080" y="4229100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xt_14_035_cardtitle"/>
          <p:cNvSpPr txBox="1"/>
          <p:nvPr/>
        </p:nvSpPr>
        <p:spPr>
          <a:xfrm>
            <a:off x="8452104" y="425653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Btrfs</a:t>
            </a:r>
          </a:p>
        </p:txBody>
      </p:sp>
      <p:sp>
        <p:nvSpPr>
          <p:cNvPr id="37" name="txt_14_036_cardbody"/>
          <p:cNvSpPr txBox="1"/>
          <p:nvPr/>
        </p:nvSpPr>
        <p:spPr>
          <a:xfrm>
            <a:off x="8333232" y="4763516"/>
            <a:ext cx="3160776" cy="111607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利用写时复制，识别并挂载已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删除或孤儿子卷，浏览历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史数据。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5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文件签名雕刻</a:t>
            </a:r>
          </a:p>
        </p:txBody>
      </p:sp>
      <p:sp>
        <p:nvSpPr>
          <p:cNvPr id="6" name="txt_15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5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348种文件签名，为严重损坏场景提供兜底</a:t>
            </a:r>
          </a:p>
        </p:txBody>
      </p:sp>
      <p:sp>
        <p:nvSpPr>
          <p:cNvPr id="8" name="txt_15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文件系统彻底损坏时，依据底层扇区中的类型特征寻找可恢复文件。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5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5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5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892807"/>
            <a:ext cx="3200400" cy="4160520"/>
          </a:xfrm>
          <a:prstGeom prst="roundRect">
            <a:avLst>
              <a:gd name="adj" fmla="val 3714"/>
            </a:avLst>
          </a:prstGeom>
          <a:solidFill>
            <a:srgbClr val="061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15_014_metric"/>
          <p:cNvSpPr txBox="1"/>
          <p:nvPr/>
        </p:nvSpPr>
        <p:spPr>
          <a:xfrm>
            <a:off x="731520" y="2221992"/>
            <a:ext cx="2651760" cy="87782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6136"/>
              </a:lnSpc>
              <a:spcBef>
                <a:spcPts val="0"/>
              </a:spcBef>
              <a:spcAft>
                <a:spcPts val="0"/>
              </a:spcAft>
            </a:pPr>
            <a:r>
              <a:rPr sz="59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348</a:t>
            </a:r>
          </a:p>
        </p:txBody>
      </p:sp>
      <p:sp>
        <p:nvSpPr>
          <p:cNvPr id="16" name="txt_15_015_cardtitle"/>
          <p:cNvSpPr txBox="1"/>
          <p:nvPr/>
        </p:nvSpPr>
        <p:spPr>
          <a:xfrm>
            <a:off x="713232" y="3209544"/>
            <a:ext cx="2724912" cy="6400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728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文件类型签名模块</a:t>
            </a:r>
          </a:p>
        </p:txBody>
      </p:sp>
      <p:sp>
        <p:nvSpPr>
          <p:cNvPr id="17" name="txt_15_016_body"/>
          <p:cNvSpPr txBox="1"/>
          <p:nvPr/>
        </p:nvSpPr>
        <p:spPr>
          <a:xfrm>
            <a:off x="749808" y="4096512"/>
            <a:ext cx="2596896" cy="16916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不依赖目录结构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单遍I/O融合结构与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签名扫描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扇区地图支持查看、定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位与重扫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7912" y="1892807"/>
            <a:ext cx="3831336" cy="1298448"/>
          </a:xfrm>
          <a:prstGeom prst="roundRect">
            <a:avLst>
              <a:gd name="adj" fmla="val 915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032504" y="2057400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15_019_cardtitle"/>
          <p:cNvSpPr txBox="1"/>
          <p:nvPr/>
        </p:nvSpPr>
        <p:spPr>
          <a:xfrm>
            <a:off x="4224528" y="2084831"/>
            <a:ext cx="3273552" cy="3458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22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办公与归档</a:t>
            </a:r>
          </a:p>
        </p:txBody>
      </p:sp>
      <p:sp>
        <p:nvSpPr>
          <p:cNvPr id="21" name="txt_15_020_cardbody"/>
          <p:cNvSpPr txBox="1"/>
          <p:nvPr/>
        </p:nvSpPr>
        <p:spPr>
          <a:xfrm>
            <a:off x="4105656" y="2576957"/>
            <a:ext cx="3355848" cy="44970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DOCX / XLSX / PDF / ZIP / 7Z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891272" y="1892807"/>
            <a:ext cx="3831336" cy="1298448"/>
          </a:xfrm>
          <a:prstGeom prst="roundRect">
            <a:avLst>
              <a:gd name="adj" fmla="val 915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55864" y="2057400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15_023_cardtitle"/>
          <p:cNvSpPr txBox="1"/>
          <p:nvPr/>
        </p:nvSpPr>
        <p:spPr>
          <a:xfrm>
            <a:off x="8247888" y="2084831"/>
            <a:ext cx="3273551" cy="3458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22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图像与相机RAW</a:t>
            </a:r>
          </a:p>
        </p:txBody>
      </p:sp>
      <p:sp>
        <p:nvSpPr>
          <p:cNvPr id="25" name="txt_15_024_cardbody"/>
          <p:cNvSpPr txBox="1"/>
          <p:nvPr/>
        </p:nvSpPr>
        <p:spPr>
          <a:xfrm>
            <a:off x="8129016" y="2576957"/>
            <a:ext cx="3355848" cy="44970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JPG / PNG / PSD / CR2 / NEF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867912" y="3319272"/>
            <a:ext cx="3831336" cy="1298448"/>
          </a:xfrm>
          <a:prstGeom prst="roundRect">
            <a:avLst>
              <a:gd name="adj" fmla="val 915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032504" y="348386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15_027_cardtitle"/>
          <p:cNvSpPr txBox="1"/>
          <p:nvPr/>
        </p:nvSpPr>
        <p:spPr>
          <a:xfrm>
            <a:off x="4224528" y="3511296"/>
            <a:ext cx="3273552" cy="3458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22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音视频</a:t>
            </a:r>
          </a:p>
        </p:txBody>
      </p:sp>
      <p:sp>
        <p:nvSpPr>
          <p:cNvPr id="29" name="txt_15_028_cardbody"/>
          <p:cNvSpPr txBox="1"/>
          <p:nvPr/>
        </p:nvSpPr>
        <p:spPr>
          <a:xfrm>
            <a:off x="4105656" y="4003421"/>
            <a:ext cx="3355848" cy="44970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MP4 / MOV / AVI / WAV / MP3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91272" y="3319272"/>
            <a:ext cx="3831336" cy="1298448"/>
          </a:xfrm>
          <a:prstGeom prst="roundRect">
            <a:avLst>
              <a:gd name="adj" fmla="val 915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55864" y="3483864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xt_15_031_cardtitle"/>
          <p:cNvSpPr txBox="1"/>
          <p:nvPr/>
        </p:nvSpPr>
        <p:spPr>
          <a:xfrm>
            <a:off x="8247888" y="3511296"/>
            <a:ext cx="3273551" cy="3458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22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数据库与邮件</a:t>
            </a:r>
          </a:p>
        </p:txBody>
      </p:sp>
      <p:sp>
        <p:nvSpPr>
          <p:cNvPr id="33" name="txt_15_032_cardbody"/>
          <p:cNvSpPr txBox="1"/>
          <p:nvPr/>
        </p:nvSpPr>
        <p:spPr>
          <a:xfrm>
            <a:off x="8129016" y="4003421"/>
            <a:ext cx="3355848" cy="44970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MDF / IBD / SQLite / PST / EML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867912" y="4745736"/>
            <a:ext cx="3831336" cy="1298448"/>
          </a:xfrm>
          <a:prstGeom prst="roundRect">
            <a:avLst>
              <a:gd name="adj" fmla="val 915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032504" y="4910327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xt_15_035_cardtitle"/>
          <p:cNvSpPr txBox="1"/>
          <p:nvPr/>
        </p:nvSpPr>
        <p:spPr>
          <a:xfrm>
            <a:off x="4224528" y="4937759"/>
            <a:ext cx="3273552" cy="3458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22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工程设计</a:t>
            </a:r>
          </a:p>
        </p:txBody>
      </p:sp>
      <p:sp>
        <p:nvSpPr>
          <p:cNvPr id="37" name="txt_15_036_cardbody"/>
          <p:cNvSpPr txBox="1"/>
          <p:nvPr/>
        </p:nvSpPr>
        <p:spPr>
          <a:xfrm>
            <a:off x="4105656" y="5429885"/>
            <a:ext cx="3355848" cy="44970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DWG / 3DS / SKP / CAD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891272" y="4745736"/>
            <a:ext cx="3831336" cy="1298448"/>
          </a:xfrm>
          <a:prstGeom prst="roundRect">
            <a:avLst>
              <a:gd name="adj" fmla="val 915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055864" y="4910327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xt_15_039_cardtitle"/>
          <p:cNvSpPr txBox="1"/>
          <p:nvPr/>
        </p:nvSpPr>
        <p:spPr>
          <a:xfrm>
            <a:off x="8247888" y="4937759"/>
            <a:ext cx="3273551" cy="3458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22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医疗与科学</a:t>
            </a:r>
          </a:p>
        </p:txBody>
      </p:sp>
      <p:sp>
        <p:nvSpPr>
          <p:cNvPr id="41" name="txt_15_040_cardbody"/>
          <p:cNvSpPr txBox="1"/>
          <p:nvPr/>
        </p:nvSpPr>
        <p:spPr>
          <a:xfrm>
            <a:off x="8129016" y="5429885"/>
            <a:ext cx="3355848" cy="44970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DICOM / HDF5 / 专业仪器格式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6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镜像与虚拟磁盘</a:t>
            </a:r>
          </a:p>
        </p:txBody>
      </p:sp>
      <p:sp>
        <p:nvSpPr>
          <p:cNvPr id="6" name="txt_16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6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多格式镜像透明加载，继续参与复杂重组</a:t>
            </a:r>
          </a:p>
        </p:txBody>
      </p:sp>
      <p:sp>
        <p:nvSpPr>
          <p:cNvPr id="8" name="txt_16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自研块映射解析器完成“逻辑偏移 → 文件偏移”转换，加载后与物理盘同等对待。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6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6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6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892807"/>
            <a:ext cx="7571231" cy="4197096"/>
          </a:xfrm>
          <a:prstGeom prst="roundRect">
            <a:avLst>
              <a:gd name="adj" fmla="val 196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57200" y="1892807"/>
            <a:ext cx="7571231" cy="429768"/>
          </a:xfrm>
          <a:prstGeom prst="roundRect">
            <a:avLst>
              <a:gd name="adj" fmla="val 19148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16_015_tablehead"/>
          <p:cNvSpPr txBox="1"/>
          <p:nvPr/>
        </p:nvSpPr>
        <p:spPr>
          <a:xfrm>
            <a:off x="621792" y="1979676"/>
            <a:ext cx="1828799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格式</a:t>
            </a:r>
          </a:p>
        </p:txBody>
      </p:sp>
      <p:sp>
        <p:nvSpPr>
          <p:cNvPr id="17" name="txt_16_016_tablehead"/>
          <p:cNvSpPr txBox="1"/>
          <p:nvPr/>
        </p:nvSpPr>
        <p:spPr>
          <a:xfrm>
            <a:off x="2724912" y="1979676"/>
            <a:ext cx="5157216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解析能力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5488" y="2322576"/>
            <a:ext cx="7534656" cy="538189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16_018_tablelabel"/>
          <p:cNvSpPr txBox="1"/>
          <p:nvPr/>
        </p:nvSpPr>
        <p:spPr>
          <a:xfrm>
            <a:off x="621792" y="2432304"/>
            <a:ext cx="184708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Raw / DD</a:t>
            </a:r>
          </a:p>
        </p:txBody>
      </p:sp>
      <p:sp>
        <p:nvSpPr>
          <p:cNvPr id="20" name="txt_16_019_tablebody"/>
          <p:cNvSpPr txBox="1"/>
          <p:nvPr/>
        </p:nvSpPr>
        <p:spPr>
          <a:xfrm>
            <a:off x="2724912" y="2432304"/>
            <a:ext cx="513892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IMG、RAW、DD、BIN、DSK；直接映射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66928" y="2860765"/>
            <a:ext cx="735177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xt_16_021_tablelabel"/>
          <p:cNvSpPr txBox="1"/>
          <p:nvPr/>
        </p:nvSpPr>
        <p:spPr>
          <a:xfrm>
            <a:off x="621792" y="2970493"/>
            <a:ext cx="184708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E01 / EWF</a:t>
            </a:r>
          </a:p>
        </p:txBody>
      </p:sp>
      <p:sp>
        <p:nvSpPr>
          <p:cNvPr id="23" name="txt_16_022_tablebody"/>
          <p:cNvSpPr txBox="1"/>
          <p:nvPr/>
        </p:nvSpPr>
        <p:spPr>
          <a:xfrm>
            <a:off x="2724912" y="2970493"/>
            <a:ext cx="513892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Section与Chunk映射，压缩块透明解压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66928" y="3398955"/>
            <a:ext cx="735177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75488" y="3398955"/>
            <a:ext cx="7534656" cy="538189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xt_16_025_tablelabel"/>
          <p:cNvSpPr txBox="1"/>
          <p:nvPr/>
        </p:nvSpPr>
        <p:spPr>
          <a:xfrm>
            <a:off x="621792" y="3508683"/>
            <a:ext cx="184708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VMDK</a:t>
            </a:r>
          </a:p>
        </p:txBody>
      </p:sp>
      <p:sp>
        <p:nvSpPr>
          <p:cNvPr id="27" name="txt_16_026_tablebody"/>
          <p:cNvSpPr txBox="1"/>
          <p:nvPr/>
        </p:nvSpPr>
        <p:spPr>
          <a:xfrm>
            <a:off x="2724912" y="3508683"/>
            <a:ext cx="513892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Sparse及多Extent自动拼接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66928" y="3937145"/>
            <a:ext cx="735177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xt_16_028_tablelabel"/>
          <p:cNvSpPr txBox="1"/>
          <p:nvPr/>
        </p:nvSpPr>
        <p:spPr>
          <a:xfrm>
            <a:off x="621792" y="4046873"/>
            <a:ext cx="184708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VHD / VHDX</a:t>
            </a:r>
          </a:p>
        </p:txBody>
      </p:sp>
      <p:sp>
        <p:nvSpPr>
          <p:cNvPr id="30" name="txt_16_029_tablebody"/>
          <p:cNvSpPr txBox="1"/>
          <p:nvPr/>
        </p:nvSpPr>
        <p:spPr>
          <a:xfrm>
            <a:off x="2724912" y="4046873"/>
            <a:ext cx="513892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Fixed / Dynamic；BAT映射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475334"/>
            <a:ext cx="735177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75488" y="4475334"/>
            <a:ext cx="7534656" cy="538189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xt_16_032_tablelabel"/>
          <p:cNvSpPr txBox="1"/>
          <p:nvPr/>
        </p:nvSpPr>
        <p:spPr>
          <a:xfrm>
            <a:off x="621792" y="4585062"/>
            <a:ext cx="184708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QCOW / QCOW2</a:t>
            </a:r>
          </a:p>
        </p:txBody>
      </p:sp>
      <p:sp>
        <p:nvSpPr>
          <p:cNvPr id="34" name="txt_16_033_tablebody"/>
          <p:cNvSpPr txBox="1"/>
          <p:nvPr/>
        </p:nvSpPr>
        <p:spPr>
          <a:xfrm>
            <a:off x="2724912" y="4585062"/>
            <a:ext cx="513892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v1/v2/v3；L1/L2映射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66928" y="5013524"/>
            <a:ext cx="735177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xt_16_035_tablelabel"/>
          <p:cNvSpPr txBox="1"/>
          <p:nvPr/>
        </p:nvSpPr>
        <p:spPr>
          <a:xfrm>
            <a:off x="621792" y="5123252"/>
            <a:ext cx="184708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DMG</a:t>
            </a:r>
          </a:p>
        </p:txBody>
      </p:sp>
      <p:sp>
        <p:nvSpPr>
          <p:cNvPr id="37" name="txt_16_036_tablebody"/>
          <p:cNvSpPr txBox="1"/>
          <p:nvPr/>
        </p:nvSpPr>
        <p:spPr>
          <a:xfrm>
            <a:off x="2724912" y="5123252"/>
            <a:ext cx="513892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UDIF / blkx / zlib透明解压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566928" y="5551714"/>
            <a:ext cx="735177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75488" y="5551714"/>
            <a:ext cx="7534656" cy="538189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xt_16_039_tablelabel"/>
          <p:cNvSpPr txBox="1"/>
          <p:nvPr/>
        </p:nvSpPr>
        <p:spPr>
          <a:xfrm>
            <a:off x="621792" y="5661442"/>
            <a:ext cx="184708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其他容器</a:t>
            </a:r>
          </a:p>
        </p:txBody>
      </p:sp>
      <p:sp>
        <p:nvSpPr>
          <p:cNvPr id="41" name="txt_16_040_tablebody"/>
          <p:cNvSpPr txBox="1"/>
          <p:nvPr/>
        </p:nvSpPr>
        <p:spPr>
          <a:xfrm>
            <a:off x="2724912" y="5661442"/>
            <a:ext cx="5138927" cy="36445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59"/>
              </a:lnSpc>
              <a:spcBef>
                <a:spcPts val="0"/>
              </a:spcBef>
              <a:spcAft>
                <a:spcPts val="0"/>
              </a:spcAft>
            </a:pPr>
            <a:r>
              <a:rPr sz="15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PHDI、AFF、SMRAW、ODRAW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247888" y="1901952"/>
            <a:ext cx="3483864" cy="1371600"/>
          </a:xfrm>
          <a:prstGeom prst="roundRect">
            <a:avLst>
              <a:gd name="adj" fmla="val 866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412480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xt_16_043_cardtitle"/>
          <p:cNvSpPr txBox="1"/>
          <p:nvPr/>
        </p:nvSpPr>
        <p:spPr>
          <a:xfrm>
            <a:off x="8604504" y="2093976"/>
            <a:ext cx="2926079" cy="33096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加载即识别</a:t>
            </a:r>
          </a:p>
        </p:txBody>
      </p:sp>
      <p:sp>
        <p:nvSpPr>
          <p:cNvPr id="45" name="txt_16_044_cardbody"/>
          <p:cNvSpPr txBox="1"/>
          <p:nvPr/>
        </p:nvSpPr>
        <p:spPr>
          <a:xfrm>
            <a:off x="8485632" y="2571242"/>
            <a:ext cx="3008376" cy="53771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自动检测RAID、存储池与卷管</a:t>
            </a:r>
          </a:p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理元数据。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247888" y="3355848"/>
            <a:ext cx="3483864" cy="1371600"/>
          </a:xfrm>
          <a:prstGeom prst="roundRect">
            <a:avLst>
              <a:gd name="adj" fmla="val 866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412480" y="3520440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xt_16_047_cardtitle"/>
          <p:cNvSpPr txBox="1"/>
          <p:nvPr/>
        </p:nvSpPr>
        <p:spPr>
          <a:xfrm>
            <a:off x="8604504" y="3547872"/>
            <a:ext cx="2926079" cy="33096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原生扇区声明</a:t>
            </a:r>
          </a:p>
        </p:txBody>
      </p:sp>
      <p:sp>
        <p:nvSpPr>
          <p:cNvPr id="49" name="txt_16_048_cardbody"/>
          <p:cNvSpPr txBox="1"/>
          <p:nvPr/>
        </p:nvSpPr>
        <p:spPr>
          <a:xfrm>
            <a:off x="8485632" y="4025138"/>
            <a:ext cx="3008376" cy="53771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520 / 528 / 4112</a:t>
            </a:r>
          </a:p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4160 / 4224字节镜像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247888" y="4809744"/>
            <a:ext cx="3483864" cy="1371600"/>
          </a:xfrm>
          <a:prstGeom prst="roundRect">
            <a:avLst>
              <a:gd name="adj" fmla="val 866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412480" y="4974336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xt_16_051_cardtitle"/>
          <p:cNvSpPr txBox="1"/>
          <p:nvPr/>
        </p:nvSpPr>
        <p:spPr>
          <a:xfrm>
            <a:off x="8604504" y="5001768"/>
            <a:ext cx="2926079" cy="33096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继续参与重组</a:t>
            </a:r>
          </a:p>
        </p:txBody>
      </p:sp>
      <p:sp>
        <p:nvSpPr>
          <p:cNvPr id="53" name="txt_16_052_cardbody"/>
          <p:cNvSpPr txBox="1"/>
          <p:nvPr/>
        </p:nvSpPr>
        <p:spPr>
          <a:xfrm>
            <a:off x="8485632" y="5479034"/>
            <a:ext cx="3008376" cy="53771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作为RAID、NAS或存储池成员</a:t>
            </a:r>
          </a:p>
          <a:p>
            <a:pPr algn="l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继续分析。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7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VMware虚拟化恢复</a:t>
            </a:r>
          </a:p>
        </p:txBody>
      </p:sp>
      <p:sp>
        <p:nvSpPr>
          <p:cNvPr id="6" name="txt_17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7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按时间点装配快照链，恢复历史状态</a:t>
            </a:r>
          </a:p>
        </p:txBody>
      </p:sp>
      <p:sp>
        <p:nvSpPr>
          <p:cNvPr id="8" name="txt_17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无需原VMware环境，无需合并生成完整大文件，选定状态后直接分析。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7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7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7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17_014_flowtitle"/>
          <p:cNvSpPr txBox="1"/>
          <p:nvPr/>
        </p:nvSpPr>
        <p:spPr>
          <a:xfrm>
            <a:off x="566928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基础盘</a:t>
            </a:r>
          </a:p>
        </p:txBody>
      </p:sp>
      <p:sp>
        <p:nvSpPr>
          <p:cNvPr id="16" name="txt_17_015_flowsub"/>
          <p:cNvSpPr txBox="1"/>
          <p:nvPr/>
        </p:nvSpPr>
        <p:spPr>
          <a:xfrm>
            <a:off x="548640" y="2487168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base.vmdk</a:t>
            </a:r>
          </a:p>
        </p:txBody>
      </p:sp>
      <p:sp>
        <p:nvSpPr>
          <p:cNvPr id="17" name="txt_17_016_arrow"/>
          <p:cNvSpPr txBox="1"/>
          <p:nvPr/>
        </p:nvSpPr>
        <p:spPr>
          <a:xfrm>
            <a:off x="2550261" y="2185415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56001" y="1920240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17_018_flowtitle"/>
          <p:cNvSpPr txBox="1"/>
          <p:nvPr/>
        </p:nvSpPr>
        <p:spPr>
          <a:xfrm>
            <a:off x="2865729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增量快照01</a:t>
            </a:r>
          </a:p>
        </p:txBody>
      </p:sp>
      <p:sp>
        <p:nvSpPr>
          <p:cNvPr id="20" name="txt_17_019_flowsub"/>
          <p:cNvSpPr txBox="1"/>
          <p:nvPr/>
        </p:nvSpPr>
        <p:spPr>
          <a:xfrm>
            <a:off x="2847441" y="2487168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-000001</a:t>
            </a:r>
          </a:p>
        </p:txBody>
      </p:sp>
      <p:sp>
        <p:nvSpPr>
          <p:cNvPr id="21" name="txt_17_020_arrow"/>
          <p:cNvSpPr txBox="1"/>
          <p:nvPr/>
        </p:nvSpPr>
        <p:spPr>
          <a:xfrm>
            <a:off x="4849063" y="2185415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54803" y="1920240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17_022_flowtitle"/>
          <p:cNvSpPr txBox="1"/>
          <p:nvPr/>
        </p:nvSpPr>
        <p:spPr>
          <a:xfrm>
            <a:off x="5164531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增量快照02</a:t>
            </a:r>
          </a:p>
        </p:txBody>
      </p:sp>
      <p:sp>
        <p:nvSpPr>
          <p:cNvPr id="24" name="txt_17_023_flowsub"/>
          <p:cNvSpPr txBox="1"/>
          <p:nvPr/>
        </p:nvSpPr>
        <p:spPr>
          <a:xfrm>
            <a:off x="5146243" y="2487168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-000002</a:t>
            </a:r>
          </a:p>
        </p:txBody>
      </p:sp>
      <p:sp>
        <p:nvSpPr>
          <p:cNvPr id="25" name="txt_17_024_arrow"/>
          <p:cNvSpPr txBox="1"/>
          <p:nvPr/>
        </p:nvSpPr>
        <p:spPr>
          <a:xfrm>
            <a:off x="7147864" y="2185415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53604" y="1920240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17_026_flowtitle"/>
          <p:cNvSpPr txBox="1"/>
          <p:nvPr/>
        </p:nvSpPr>
        <p:spPr>
          <a:xfrm>
            <a:off x="7463332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选择时间点</a:t>
            </a:r>
          </a:p>
        </p:txBody>
      </p:sp>
      <p:sp>
        <p:nvSpPr>
          <p:cNvPr id="28" name="txt_17_027_flowsub"/>
          <p:cNvSpPr txBox="1"/>
          <p:nvPr/>
        </p:nvSpPr>
        <p:spPr>
          <a:xfrm>
            <a:off x="7445044" y="2487168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崩溃前 / 误删前</a:t>
            </a:r>
          </a:p>
        </p:txBody>
      </p:sp>
      <p:sp>
        <p:nvSpPr>
          <p:cNvPr id="29" name="txt_17_028_arrow"/>
          <p:cNvSpPr txBox="1"/>
          <p:nvPr/>
        </p:nvSpPr>
        <p:spPr>
          <a:xfrm>
            <a:off x="9446666" y="2185415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652406" y="1920240"/>
            <a:ext cx="2079345" cy="969264"/>
          </a:xfrm>
          <a:prstGeom prst="roundRect">
            <a:avLst>
              <a:gd name="adj" fmla="val 1226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17_030_flowtitle"/>
          <p:cNvSpPr txBox="1"/>
          <p:nvPr/>
        </p:nvSpPr>
        <p:spPr>
          <a:xfrm>
            <a:off x="9762134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只读虚拟盘</a:t>
            </a:r>
          </a:p>
        </p:txBody>
      </p:sp>
      <p:sp>
        <p:nvSpPr>
          <p:cNvPr id="32" name="txt_17_031_flowsub"/>
          <p:cNvSpPr txBox="1"/>
          <p:nvPr/>
        </p:nvSpPr>
        <p:spPr>
          <a:xfrm>
            <a:off x="9743846" y="2487168"/>
            <a:ext cx="1896465" cy="33832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扫描 / 浏览 / 恢复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3136392"/>
            <a:ext cx="2681478" cy="2514600"/>
          </a:xfrm>
          <a:prstGeom prst="roundRect">
            <a:avLst>
              <a:gd name="adj" fmla="val 472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21792" y="330098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17_034_cardtitle"/>
          <p:cNvSpPr txBox="1"/>
          <p:nvPr/>
        </p:nvSpPr>
        <p:spPr>
          <a:xfrm>
            <a:off x="813816" y="3328416"/>
            <a:ext cx="2123694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自动识别快照链</a:t>
            </a:r>
          </a:p>
        </p:txBody>
      </p:sp>
      <p:sp>
        <p:nvSpPr>
          <p:cNvPr id="36" name="txt_17_035_cardbody"/>
          <p:cNvSpPr txBox="1"/>
          <p:nvPr/>
        </p:nvSpPr>
        <p:spPr>
          <a:xfrm>
            <a:off x="694944" y="3835400"/>
            <a:ext cx="2205990" cy="165100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打开.vmsd、任意增</a:t>
            </a:r>
          </a:p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量VMDK或基础盘，</a:t>
            </a:r>
          </a:p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发现同目录完整快</a:t>
            </a:r>
          </a:p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照关系。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321558" y="3136392"/>
            <a:ext cx="2681478" cy="2514600"/>
          </a:xfrm>
          <a:prstGeom prst="roundRect">
            <a:avLst>
              <a:gd name="adj" fmla="val 472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486150" y="330098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17_038_cardtitle"/>
          <p:cNvSpPr txBox="1"/>
          <p:nvPr/>
        </p:nvSpPr>
        <p:spPr>
          <a:xfrm>
            <a:off x="3678174" y="3328416"/>
            <a:ext cx="2123694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按时间点选择</a:t>
            </a:r>
          </a:p>
        </p:txBody>
      </p:sp>
      <p:sp>
        <p:nvSpPr>
          <p:cNvPr id="40" name="txt_17_039_cardbody"/>
          <p:cNvSpPr txBox="1"/>
          <p:nvPr/>
        </p:nvSpPr>
        <p:spPr>
          <a:xfrm>
            <a:off x="3559302" y="3835400"/>
            <a:ext cx="2205990" cy="165100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列出快照节点、标签</a:t>
            </a:r>
          </a:p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和容量，选择需要恢</a:t>
            </a:r>
          </a:p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复的历史状态。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185916" y="3136392"/>
            <a:ext cx="2681478" cy="2514600"/>
          </a:xfrm>
          <a:prstGeom prst="roundRect">
            <a:avLst>
              <a:gd name="adj" fmla="val 472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350508" y="330098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xt_17_042_cardtitle"/>
          <p:cNvSpPr txBox="1"/>
          <p:nvPr/>
        </p:nvSpPr>
        <p:spPr>
          <a:xfrm>
            <a:off x="6542532" y="3328416"/>
            <a:ext cx="2123694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COW叠加装配</a:t>
            </a:r>
          </a:p>
        </p:txBody>
      </p:sp>
      <p:sp>
        <p:nvSpPr>
          <p:cNvPr id="44" name="txt_17_043_cardbody"/>
          <p:cNvSpPr txBox="1"/>
          <p:nvPr/>
        </p:nvSpPr>
        <p:spPr>
          <a:xfrm>
            <a:off x="6423660" y="3835400"/>
            <a:ext cx="2205990" cy="165100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最新增量优先，在内</a:t>
            </a:r>
          </a:p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存中逐层回溯，不生</a:t>
            </a:r>
          </a:p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成新的完整镜像。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050274" y="3136392"/>
            <a:ext cx="2681478" cy="2514600"/>
          </a:xfrm>
          <a:prstGeom prst="roundRect">
            <a:avLst>
              <a:gd name="adj" fmla="val 472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214866" y="3300984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xt_17_046_cardtitle"/>
          <p:cNvSpPr txBox="1"/>
          <p:nvPr/>
        </p:nvSpPr>
        <p:spPr>
          <a:xfrm>
            <a:off x="9406890" y="3328416"/>
            <a:ext cx="2123693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装配即挂载</a:t>
            </a:r>
          </a:p>
        </p:txBody>
      </p:sp>
      <p:sp>
        <p:nvSpPr>
          <p:cNvPr id="48" name="txt_17_047_cardbody"/>
          <p:cNvSpPr txBox="1"/>
          <p:nvPr/>
        </p:nvSpPr>
        <p:spPr>
          <a:xfrm>
            <a:off x="9288018" y="3835400"/>
            <a:ext cx="2205990" cy="165100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注册只读虚拟盘，进</a:t>
            </a:r>
          </a:p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入分区扫描、文件系</a:t>
            </a:r>
          </a:p>
          <a:p>
            <a:pPr algn="l">
              <a:lnSpc>
                <a:spcPts val="2008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统浏览与文件提取。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57200" y="5870448"/>
            <a:ext cx="11274552" cy="384048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xt_17_049_strip"/>
          <p:cNvSpPr txBox="1"/>
          <p:nvPr/>
        </p:nvSpPr>
        <p:spPr>
          <a:xfrm>
            <a:off x="640080" y="5911596"/>
            <a:ext cx="10908792" cy="3291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66"/>
              </a:lnSpc>
              <a:spcBef>
                <a:spcPts val="0"/>
              </a:spcBef>
              <a:spcAft>
                <a:spcPts val="0"/>
              </a:spcAft>
            </a:pPr>
            <a:r>
              <a:rPr sz="14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APFS也可按快照XID枚举和挂载历史快照，查找对应时间点的文件版本。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8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结果管理与交付</a:t>
            </a:r>
          </a:p>
        </p:txBody>
      </p:sp>
      <p:sp>
        <p:nvSpPr>
          <p:cNvPr id="6" name="txt_18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8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从海量文件浏览，到交互式恢复报告</a:t>
            </a:r>
          </a:p>
        </p:txBody>
      </p:sp>
      <p:sp>
        <p:nvSpPr>
          <p:cNvPr id="8" name="txt_18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筛选、预览、校验、统计与客户确认贯穿恢复结果交付。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8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8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8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11095"/>
            <a:ext cx="5870448" cy="2130552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oftware_s17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505" y="2112264"/>
            <a:ext cx="3849836" cy="17007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547104" y="1911095"/>
            <a:ext cx="5184648" cy="2130552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711696" y="2075688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xt_18_017_cardtitle"/>
          <p:cNvSpPr txBox="1"/>
          <p:nvPr/>
        </p:nvSpPr>
        <p:spPr>
          <a:xfrm>
            <a:off x="6903720" y="2103120"/>
            <a:ext cx="4626864" cy="37553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457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千万级文件树</a:t>
            </a:r>
          </a:p>
        </p:txBody>
      </p:sp>
      <p:sp>
        <p:nvSpPr>
          <p:cNvPr id="19" name="txt_18_018_cardbody"/>
          <p:cNvSpPr txBox="1"/>
          <p:nvPr/>
        </p:nvSpPr>
        <p:spPr>
          <a:xfrm>
            <a:off x="6784848" y="2624963"/>
            <a:ext cx="4709160" cy="125209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虚拟化渲染与流式索引；组合筛选支持通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配、正则、扩展名、大小、时间及仅删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除文件。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288536"/>
            <a:ext cx="5532120" cy="1527048"/>
          </a:xfrm>
          <a:prstGeom prst="roundRect">
            <a:avLst>
              <a:gd name="adj" fmla="val 778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1792" y="4453128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xt_18_021_cardtitle"/>
          <p:cNvSpPr txBox="1"/>
          <p:nvPr/>
        </p:nvSpPr>
        <p:spPr>
          <a:xfrm>
            <a:off x="813816" y="4480560"/>
            <a:ext cx="4974336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多格式预览与导航</a:t>
            </a:r>
          </a:p>
        </p:txBody>
      </p:sp>
      <p:sp>
        <p:nvSpPr>
          <p:cNvPr id="23" name="txt_18_022_cardbody"/>
          <p:cNvSpPr txBox="1"/>
          <p:nvPr/>
        </p:nvSpPr>
        <p:spPr>
          <a:xfrm>
            <a:off x="694944" y="4987544"/>
            <a:ext cx="5056631" cy="66344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70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图片、文本与Hex转储；查找、标记导航和实</a:t>
            </a:r>
          </a:p>
          <a:p>
            <a:pPr algn="l">
              <a:lnSpc>
                <a:spcPts val="2170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时统计辅助快速定位关键文件。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08776" y="4288536"/>
            <a:ext cx="5522976" cy="1527048"/>
          </a:xfrm>
          <a:prstGeom prst="roundRect">
            <a:avLst>
              <a:gd name="adj" fmla="val 778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73368" y="4453128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xt_18_025_cardtitle"/>
          <p:cNvSpPr txBox="1"/>
          <p:nvPr/>
        </p:nvSpPr>
        <p:spPr>
          <a:xfrm>
            <a:off x="6565392" y="4480560"/>
            <a:ext cx="496519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交互式HTML报告</a:t>
            </a:r>
          </a:p>
        </p:txBody>
      </p:sp>
      <p:sp>
        <p:nvSpPr>
          <p:cNvPr id="27" name="txt_18_026_cardbody"/>
          <p:cNvSpPr txBox="1"/>
          <p:nvPr/>
        </p:nvSpPr>
        <p:spPr>
          <a:xfrm>
            <a:off x="6446520" y="4987544"/>
            <a:ext cx="5047488" cy="66344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70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客户可在浏览器中浏览目录、过滤、统计并勾</a:t>
            </a:r>
          </a:p>
          <a:p>
            <a:pPr algn="l">
              <a:lnSpc>
                <a:spcPts val="2170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选所需文件，便于确认交付范围。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5989320"/>
            <a:ext cx="11274552" cy="292608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xt_18_028_strip"/>
          <p:cNvSpPr txBox="1"/>
          <p:nvPr/>
        </p:nvSpPr>
        <p:spPr>
          <a:xfrm>
            <a:off x="640080" y="6030468"/>
            <a:ext cx="10908792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sz="13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MD5 / SHA1 / SHA256 / SHA512逐文件校验 · CSV恢复清单 · HTML报告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B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0A2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0B2B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102F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19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专业级RAID恢复</a:t>
            </a:r>
          </a:p>
        </p:txBody>
      </p:sp>
      <p:sp>
        <p:nvSpPr>
          <p:cNvPr id="6" name="txt_19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19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18种RAID模式：重构、降级与参数推断</a:t>
            </a:r>
          </a:p>
        </p:txBody>
      </p:sp>
      <p:sp>
        <p:nvSpPr>
          <p:cNvPr id="8" name="txt_19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面向服务器、NAS、厂商控制器变体与自定义数据分布，重组结果继续成为虚拟盘。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1B3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19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19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19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85216" y="2185416"/>
            <a:ext cx="484632" cy="1609344"/>
          </a:xfrm>
          <a:prstGeom prst="roundRect">
            <a:avLst>
              <a:gd name="adj" fmla="val 1886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19_014_disklabel"/>
          <p:cNvSpPr txBox="1"/>
          <p:nvPr/>
        </p:nvSpPr>
        <p:spPr>
          <a:xfrm>
            <a:off x="576072" y="1920240"/>
            <a:ext cx="502920" cy="2651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6656" y="2377440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76656" y="2670048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6656" y="2962656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76656" y="3255264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1252728" y="2185416"/>
            <a:ext cx="484632" cy="1609344"/>
          </a:xfrm>
          <a:prstGeom prst="roundRect">
            <a:avLst>
              <a:gd name="adj" fmla="val 1886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xt_19_020_disklabel"/>
          <p:cNvSpPr txBox="1"/>
          <p:nvPr/>
        </p:nvSpPr>
        <p:spPr>
          <a:xfrm>
            <a:off x="1243584" y="1920240"/>
            <a:ext cx="502920" cy="2651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44168" y="2377440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344168" y="2670048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344168" y="2962656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344168" y="3255264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920240" y="2185416"/>
            <a:ext cx="484632" cy="1609344"/>
          </a:xfrm>
          <a:prstGeom prst="roundRect">
            <a:avLst>
              <a:gd name="adj" fmla="val 1886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19_026_disklabel"/>
          <p:cNvSpPr txBox="1"/>
          <p:nvPr/>
        </p:nvSpPr>
        <p:spPr>
          <a:xfrm>
            <a:off x="1911096" y="1920240"/>
            <a:ext cx="502920" cy="2651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011680" y="2377440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2011680" y="2670048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2011680" y="2962656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2011680" y="3255264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2587752" y="2185416"/>
            <a:ext cx="484632" cy="1609344"/>
          </a:xfrm>
          <a:prstGeom prst="roundRect">
            <a:avLst>
              <a:gd name="adj" fmla="val 1886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xt_19_032_disklabel"/>
          <p:cNvSpPr txBox="1"/>
          <p:nvPr/>
        </p:nvSpPr>
        <p:spPr>
          <a:xfrm>
            <a:off x="2578608" y="1920240"/>
            <a:ext cx="502920" cy="2651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D4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679192" y="2377440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2679192" y="2670048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2679192" y="2962656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2679192" y="3255264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255264" y="2185416"/>
            <a:ext cx="484632" cy="1609344"/>
          </a:xfrm>
          <a:prstGeom prst="roundRect">
            <a:avLst>
              <a:gd name="adj" fmla="val 18867"/>
            </a:avLst>
          </a:prstGeom>
          <a:solidFill>
            <a:srgbClr val="102F58"/>
          </a:solidFill>
          <a:ln w="8890">
            <a:solidFill>
              <a:srgbClr val="D950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19_038_disklabel"/>
          <p:cNvSpPr txBox="1"/>
          <p:nvPr/>
        </p:nvSpPr>
        <p:spPr>
          <a:xfrm>
            <a:off x="3246120" y="1920240"/>
            <a:ext cx="502920" cy="2651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D95068"/>
                </a:solidFill>
                <a:latin typeface="Microsoft YaHei"/>
                <a:ea typeface="Microsoft YaHei"/>
                <a:cs typeface="Microsoft YaHei"/>
              </a:rPr>
              <a:t>缺盘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346704" y="2377440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3346704" y="2670048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3346704" y="2962656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3346704" y="3255264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3922776" y="2185416"/>
            <a:ext cx="484632" cy="1609344"/>
          </a:xfrm>
          <a:prstGeom prst="roundRect">
            <a:avLst>
              <a:gd name="adj" fmla="val 1886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xt_19_044_disklabel"/>
          <p:cNvSpPr txBox="1"/>
          <p:nvPr/>
        </p:nvSpPr>
        <p:spPr>
          <a:xfrm>
            <a:off x="3913632" y="1920240"/>
            <a:ext cx="502920" cy="2651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D6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014215" y="2377440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4014215" y="2670048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4014215" y="2962656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4014215" y="3255264"/>
            <a:ext cx="301752" cy="155448"/>
          </a:xfrm>
          <a:prstGeom prst="roundRect">
            <a:avLst>
              <a:gd name="adj" fmla="val 17647"/>
            </a:avLst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xt_19_049_arrow"/>
          <p:cNvSpPr txBox="1"/>
          <p:nvPr/>
        </p:nvSpPr>
        <p:spPr>
          <a:xfrm>
            <a:off x="4672584" y="2697480"/>
            <a:ext cx="457200" cy="64922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4368"/>
              </a:lnSpc>
              <a:spcBef>
                <a:spcPts val="0"/>
              </a:spcBef>
              <a:spcAft>
                <a:spcPts val="0"/>
              </a:spcAft>
            </a:pPr>
            <a:r>
              <a:rPr sz="42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349240" y="2258568"/>
            <a:ext cx="2898648" cy="1426464"/>
          </a:xfrm>
          <a:prstGeom prst="roundRect">
            <a:avLst>
              <a:gd name="adj" fmla="val 8333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xt_19_051_cardtitle"/>
          <p:cNvSpPr txBox="1"/>
          <p:nvPr/>
        </p:nvSpPr>
        <p:spPr>
          <a:xfrm>
            <a:off x="5504688" y="2523744"/>
            <a:ext cx="2587752" cy="53035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3472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虚拟RAID</a:t>
            </a:r>
          </a:p>
        </p:txBody>
      </p:sp>
      <p:sp>
        <p:nvSpPr>
          <p:cNvPr id="53" name="txt_19_052_cardbody"/>
          <p:cNvSpPr txBox="1"/>
          <p:nvPr/>
        </p:nvSpPr>
        <p:spPr>
          <a:xfrm>
            <a:off x="5504688" y="3099816"/>
            <a:ext cx="2587752" cy="29260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实时校验重建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485632" y="2249424"/>
            <a:ext cx="1554480" cy="1371600"/>
          </a:xfrm>
          <a:prstGeom prst="roundRect">
            <a:avLst>
              <a:gd name="adj" fmla="val 8666"/>
            </a:avLst>
          </a:prstGeom>
          <a:solidFill>
            <a:srgbClr val="102F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xt_19_054_metric"/>
          <p:cNvSpPr txBox="1"/>
          <p:nvPr/>
        </p:nvSpPr>
        <p:spPr>
          <a:xfrm>
            <a:off x="8650224" y="2331720"/>
            <a:ext cx="1225295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78BAFF"/>
                </a:solidFill>
                <a:latin typeface="Microsoft YaHei"/>
                <a:ea typeface="Microsoft YaHei"/>
                <a:cs typeface="Microsoft YaHei"/>
              </a:rPr>
              <a:t>缺1盘</a:t>
            </a:r>
          </a:p>
        </p:txBody>
      </p:sp>
      <p:sp>
        <p:nvSpPr>
          <p:cNvPr id="56" name="txt_19_055_metriclabel"/>
          <p:cNvSpPr txBox="1"/>
          <p:nvPr/>
        </p:nvSpPr>
        <p:spPr>
          <a:xfrm>
            <a:off x="8650224" y="2743200"/>
            <a:ext cx="1225295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RAID 5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0177272" y="2249424"/>
            <a:ext cx="1554480" cy="1371600"/>
          </a:xfrm>
          <a:prstGeom prst="roundRect">
            <a:avLst>
              <a:gd name="adj" fmla="val 8666"/>
            </a:avLst>
          </a:prstGeom>
          <a:solidFill>
            <a:srgbClr val="102F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xt_19_057_metric"/>
          <p:cNvSpPr txBox="1"/>
          <p:nvPr/>
        </p:nvSpPr>
        <p:spPr>
          <a:xfrm>
            <a:off x="10341863" y="2331720"/>
            <a:ext cx="1225295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65D8BF"/>
                </a:solidFill>
                <a:latin typeface="Microsoft YaHei"/>
                <a:ea typeface="Microsoft YaHei"/>
                <a:cs typeface="Microsoft YaHei"/>
              </a:rPr>
              <a:t>缺2盘</a:t>
            </a:r>
          </a:p>
        </p:txBody>
      </p:sp>
      <p:sp>
        <p:nvSpPr>
          <p:cNvPr id="59" name="txt_19_058_metriclabel"/>
          <p:cNvSpPr txBox="1"/>
          <p:nvPr/>
        </p:nvSpPr>
        <p:spPr>
          <a:xfrm>
            <a:off x="10341863" y="2743200"/>
            <a:ext cx="1225295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RAID 6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57200" y="4133087"/>
            <a:ext cx="3636264" cy="1901952"/>
          </a:xfrm>
          <a:prstGeom prst="roundRect">
            <a:avLst>
              <a:gd name="adj" fmla="val 6250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21792" y="4297679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xt_19_061_cardtitle"/>
          <p:cNvSpPr txBox="1"/>
          <p:nvPr/>
        </p:nvSpPr>
        <p:spPr>
          <a:xfrm>
            <a:off x="813816" y="432511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全参数手动重组</a:t>
            </a:r>
          </a:p>
        </p:txBody>
      </p:sp>
      <p:sp>
        <p:nvSpPr>
          <p:cNvPr id="63" name="txt_19_062_cardbody"/>
          <p:cNvSpPr txBox="1"/>
          <p:nvPr/>
        </p:nvSpPr>
        <p:spPr>
          <a:xfrm>
            <a:off x="694944" y="4832096"/>
            <a:ext cx="3160776" cy="103835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盘序、条带、成员范围、旋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转、延迟校验、P/Q顺序、GF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与RS系数。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276344" y="4133087"/>
            <a:ext cx="3636264" cy="1901952"/>
          </a:xfrm>
          <a:prstGeom prst="roundRect">
            <a:avLst>
              <a:gd name="adj" fmla="val 6250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440936" y="4297679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xt_19_065_cardtitle"/>
          <p:cNvSpPr txBox="1"/>
          <p:nvPr/>
        </p:nvSpPr>
        <p:spPr>
          <a:xfrm>
            <a:off x="4632960" y="4325112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条带可视化验证</a:t>
            </a:r>
          </a:p>
        </p:txBody>
      </p:sp>
      <p:sp>
        <p:nvSpPr>
          <p:cNvPr id="67" name="txt_19_066_cardbody"/>
          <p:cNvSpPr txBox="1"/>
          <p:nvPr/>
        </p:nvSpPr>
        <p:spPr>
          <a:xfrm>
            <a:off x="4514088" y="4832096"/>
            <a:ext cx="3160776" cy="103835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数据、校验、镜像块与缺盘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列可视化，辅助工程师验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证盘序。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095488" y="4133087"/>
            <a:ext cx="3636264" cy="1901952"/>
          </a:xfrm>
          <a:prstGeom prst="roundRect">
            <a:avLst>
              <a:gd name="adj" fmla="val 6250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260080" y="4297679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xt_19_069_cardtitle"/>
          <p:cNvSpPr txBox="1"/>
          <p:nvPr/>
        </p:nvSpPr>
        <p:spPr>
          <a:xfrm>
            <a:off x="8452104" y="432511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反向生成缺失成员</a:t>
            </a:r>
          </a:p>
        </p:txBody>
      </p:sp>
      <p:sp>
        <p:nvSpPr>
          <p:cNvPr id="71" name="txt_19_070_cardbody"/>
          <p:cNvSpPr txBox="1"/>
          <p:nvPr/>
        </p:nvSpPr>
        <p:spPr>
          <a:xfrm>
            <a:off x="8333232" y="4832096"/>
            <a:ext cx="3160776" cy="103835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除降级读取外，可反向生成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缺失成员盘完整镜像；配置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支持JSON复用。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0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RAID高级参数</a:t>
            </a:r>
          </a:p>
        </p:txBody>
      </p:sp>
      <p:sp>
        <p:nvSpPr>
          <p:cNvPr id="6" name="txt_20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0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精确复现复杂RAID与厂商控制器变体</a:t>
            </a:r>
          </a:p>
        </p:txBody>
      </p:sp>
      <p:sp>
        <p:nvSpPr>
          <p:cNvPr id="8" name="txt_20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当标准参数不能解释数据分布时，继续调整寻址、校验和副本布局。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0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0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0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20_015_cardtitle"/>
          <p:cNvSpPr txBox="1"/>
          <p:nvPr/>
        </p:nvSpPr>
        <p:spPr>
          <a:xfrm>
            <a:off x="813816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成员与范围</a:t>
            </a:r>
          </a:p>
        </p:txBody>
      </p:sp>
      <p:sp>
        <p:nvSpPr>
          <p:cNvPr id="17" name="txt_20_016_cardbody"/>
          <p:cNvSpPr txBox="1"/>
          <p:nvPr/>
        </p:nvSpPr>
        <p:spPr>
          <a:xfrm>
            <a:off x="694944" y="2600960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盘序拖拽、上下移、撤销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起止扇区、成员范围与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数据偏移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901952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20_019_cardtitle"/>
          <p:cNvSpPr txBox="1"/>
          <p:nvPr/>
        </p:nvSpPr>
        <p:spPr>
          <a:xfrm>
            <a:off x="4632960" y="209397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条带与布局</a:t>
            </a:r>
          </a:p>
        </p:txBody>
      </p:sp>
      <p:sp>
        <p:nvSpPr>
          <p:cNvPr id="21" name="txt_20_020_cardbody"/>
          <p:cNvSpPr txBox="1"/>
          <p:nvPr/>
        </p:nvSpPr>
        <p:spPr>
          <a:xfrm>
            <a:off x="4514088" y="2600960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512B-16MB条带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左/右对称、非对称、Parity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First/Last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901952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6654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20_023_cardtitle"/>
          <p:cNvSpPr txBox="1"/>
          <p:nvPr/>
        </p:nvSpPr>
        <p:spPr>
          <a:xfrm>
            <a:off x="8452104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RAID 6算法</a:t>
            </a:r>
          </a:p>
        </p:txBody>
      </p:sp>
      <p:sp>
        <p:nvSpPr>
          <p:cNvPr id="25" name="txt_20_024_cardbody"/>
          <p:cNvSpPr txBox="1"/>
          <p:nvPr/>
        </p:nvSpPr>
        <p:spPr>
          <a:xfrm>
            <a:off x="8333232" y="2600960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Reed-Solomon / XOR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P/Q顺序、GF多项式、RS系数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4018787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4183379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20_027_cardtitle"/>
          <p:cNvSpPr txBox="1"/>
          <p:nvPr/>
        </p:nvSpPr>
        <p:spPr>
          <a:xfrm>
            <a:off x="813816" y="421081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RAID 10副本</a:t>
            </a:r>
          </a:p>
        </p:txBody>
      </p:sp>
      <p:sp>
        <p:nvSpPr>
          <p:cNvPr id="29" name="txt_20_028_cardbody"/>
          <p:cNvSpPr txBox="1"/>
          <p:nvPr/>
        </p:nvSpPr>
        <p:spPr>
          <a:xfrm>
            <a:off x="694944" y="4717796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Near / Far / Offset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1E交错 / 0+1等子布局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76344" y="4018787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40936" y="4183379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xt_20_031_cardtitle"/>
          <p:cNvSpPr txBox="1"/>
          <p:nvPr/>
        </p:nvSpPr>
        <p:spPr>
          <a:xfrm>
            <a:off x="4632960" y="4210812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延迟校验</a:t>
            </a:r>
          </a:p>
        </p:txBody>
      </p:sp>
      <p:sp>
        <p:nvSpPr>
          <p:cNvPr id="33" name="txt_20_032_cardbody"/>
          <p:cNvSpPr txBox="1"/>
          <p:nvPr/>
        </p:nvSpPr>
        <p:spPr>
          <a:xfrm>
            <a:off x="4514088" y="4717796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parity delay / rotation shift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复现私有控制器条带旋转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95488" y="4018787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60080" y="4183379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xt_20_035_cardtitle"/>
          <p:cNvSpPr txBox="1"/>
          <p:nvPr/>
        </p:nvSpPr>
        <p:spPr>
          <a:xfrm>
            <a:off x="8452104" y="421081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厂商预设</a:t>
            </a:r>
          </a:p>
        </p:txBody>
      </p:sp>
      <p:sp>
        <p:nvSpPr>
          <p:cNvPr id="37" name="txt_20_036_cardbody"/>
          <p:cNvSpPr txBox="1"/>
          <p:nvPr/>
        </p:nvSpPr>
        <p:spPr>
          <a:xfrm>
            <a:off x="8333232" y="4717796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mdadm、DDF、LSI PERC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HP、IBM、Adaptec、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Synology/QNAP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1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RAID与卷管理元数据</a:t>
            </a:r>
          </a:p>
        </p:txBody>
      </p:sp>
      <p:sp>
        <p:nvSpPr>
          <p:cNvPr id="6" name="txt_21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1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接入磁盘或镜像，即可识别阵列关系</a:t>
            </a:r>
          </a:p>
        </p:txBody>
      </p:sp>
      <p:sp>
        <p:nvSpPr>
          <p:cNvPr id="8" name="txt_21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命中元数据后提示装配；无元数据时，参数推断引擎辅助构建候选阵列。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1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1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1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11274552" cy="3749039"/>
          </a:xfrm>
          <a:prstGeom prst="roundRect">
            <a:avLst>
              <a:gd name="adj" fmla="val 2195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57200" y="1920240"/>
            <a:ext cx="11274552" cy="429768"/>
          </a:xfrm>
          <a:prstGeom prst="roundRect">
            <a:avLst>
              <a:gd name="adj" fmla="val 19148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21_015_tablehead"/>
          <p:cNvSpPr txBox="1"/>
          <p:nvPr/>
        </p:nvSpPr>
        <p:spPr>
          <a:xfrm>
            <a:off x="621792" y="2007108"/>
            <a:ext cx="2523744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类别</a:t>
            </a:r>
          </a:p>
        </p:txBody>
      </p:sp>
      <p:sp>
        <p:nvSpPr>
          <p:cNvPr id="17" name="txt_21_016_tablehead"/>
          <p:cNvSpPr txBox="1"/>
          <p:nvPr/>
        </p:nvSpPr>
        <p:spPr>
          <a:xfrm>
            <a:off x="3419856" y="2007108"/>
            <a:ext cx="8165592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识别范围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5488" y="2350008"/>
            <a:ext cx="11237976" cy="553212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21_018_tablelabel"/>
          <p:cNvSpPr txBox="1"/>
          <p:nvPr/>
        </p:nvSpPr>
        <p:spPr>
          <a:xfrm>
            <a:off x="621792" y="2459736"/>
            <a:ext cx="2542032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Linux软RAID</a:t>
            </a:r>
          </a:p>
        </p:txBody>
      </p:sp>
      <p:sp>
        <p:nvSpPr>
          <p:cNvPr id="20" name="txt_21_019_tablebody"/>
          <p:cNvSpPr txBox="1"/>
          <p:nvPr/>
        </p:nvSpPr>
        <p:spPr>
          <a:xfrm>
            <a:off x="3419856" y="2459736"/>
            <a:ext cx="8147304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mdadm多版本superblock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66928" y="2903220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xt_21_021_tablelabel"/>
          <p:cNvSpPr txBox="1"/>
          <p:nvPr/>
        </p:nvSpPr>
        <p:spPr>
          <a:xfrm>
            <a:off x="621792" y="3012948"/>
            <a:ext cx="2542032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Linux卷管理</a:t>
            </a:r>
          </a:p>
        </p:txBody>
      </p:sp>
      <p:sp>
        <p:nvSpPr>
          <p:cNvPr id="23" name="txt_21_022_tablebody"/>
          <p:cNvSpPr txBox="1"/>
          <p:nvPr/>
        </p:nvSpPr>
        <p:spPr>
          <a:xfrm>
            <a:off x="3419856" y="3012948"/>
            <a:ext cx="8147304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LVM / LVM2；逻辑卷进入磁盘树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66928" y="3456432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75488" y="3456432"/>
            <a:ext cx="11237976" cy="553212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xt_21_025_tablelabel"/>
          <p:cNvSpPr txBox="1"/>
          <p:nvPr/>
        </p:nvSpPr>
        <p:spPr>
          <a:xfrm>
            <a:off x="621792" y="3566160"/>
            <a:ext cx="2542032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Windows动态磁盘</a:t>
            </a:r>
          </a:p>
        </p:txBody>
      </p:sp>
      <p:sp>
        <p:nvSpPr>
          <p:cNvPr id="27" name="txt_21_026_tablebody"/>
          <p:cNvSpPr txBox="1"/>
          <p:nvPr/>
        </p:nvSpPr>
        <p:spPr>
          <a:xfrm>
            <a:off x="3419856" y="3566160"/>
            <a:ext cx="8147304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LDM卷组与成员关系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66928" y="4009644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xt_21_028_tablelabel"/>
          <p:cNvSpPr txBox="1"/>
          <p:nvPr/>
        </p:nvSpPr>
        <p:spPr>
          <a:xfrm>
            <a:off x="621792" y="4119372"/>
            <a:ext cx="2542032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硬件RAID通用</a:t>
            </a:r>
          </a:p>
        </p:txBody>
      </p:sp>
      <p:sp>
        <p:nvSpPr>
          <p:cNvPr id="30" name="txt_21_029_tablebody"/>
          <p:cNvSpPr txBox="1"/>
          <p:nvPr/>
        </p:nvSpPr>
        <p:spPr>
          <a:xfrm>
            <a:off x="3419856" y="4119372"/>
            <a:ext cx="8147304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SNIA DDF；覆盖多类主流控制器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562856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75488" y="4562856"/>
            <a:ext cx="11237976" cy="553212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xt_21_032_tablelabel"/>
          <p:cNvSpPr txBox="1"/>
          <p:nvPr/>
        </p:nvSpPr>
        <p:spPr>
          <a:xfrm>
            <a:off x="621792" y="4672584"/>
            <a:ext cx="2542032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Intel主板RAID</a:t>
            </a:r>
          </a:p>
        </p:txBody>
      </p:sp>
      <p:sp>
        <p:nvSpPr>
          <p:cNvPr id="34" name="txt_21_033_tablebody"/>
          <p:cNvSpPr txBox="1"/>
          <p:nvPr/>
        </p:nvSpPr>
        <p:spPr>
          <a:xfrm>
            <a:off x="3419856" y="4672584"/>
            <a:ext cx="8147304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IMSM / Matrix RAID；同盘多卷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66928" y="5116068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xt_21_035_tablelabel"/>
          <p:cNvSpPr txBox="1"/>
          <p:nvPr/>
        </p:nvSpPr>
        <p:spPr>
          <a:xfrm>
            <a:off x="621792" y="5225796"/>
            <a:ext cx="2542032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其他与推断</a:t>
            </a:r>
          </a:p>
        </p:txBody>
      </p:sp>
      <p:sp>
        <p:nvSpPr>
          <p:cNvPr id="37" name="txt_21_036_tablebody"/>
          <p:cNvSpPr txBox="1"/>
          <p:nvPr/>
        </p:nvSpPr>
        <p:spPr>
          <a:xfrm>
            <a:off x="3419856" y="5225796"/>
            <a:ext cx="8147304" cy="3794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Apple RAID、HPSA、IBM IPR、raid_infer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57200" y="5888736"/>
            <a:ext cx="11274552" cy="384048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21_038_strip"/>
          <p:cNvSpPr txBox="1"/>
          <p:nvPr/>
        </p:nvSpPr>
        <p:spPr>
          <a:xfrm>
            <a:off x="640080" y="5929884"/>
            <a:ext cx="10908792" cy="3291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674"/>
              </a:lnSpc>
              <a:spcBef>
                <a:spcPts val="0"/>
              </a:spcBef>
              <a:spcAft>
                <a:spcPts val="0"/>
              </a:spcAft>
            </a:pPr>
            <a:r>
              <a:rPr sz="15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支持同一组盘上的多个RAID卷、盘尾元数据校验和内容锚点定盘序。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2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软件定义存储</a:t>
            </a:r>
          </a:p>
        </p:txBody>
      </p:sp>
      <p:sp>
        <p:nvSpPr>
          <p:cNvPr id="6" name="txt_22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2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ZFS、Storage Spaces与Btrfs存储池恢复</a:t>
            </a:r>
          </a:p>
        </p:txBody>
      </p:sp>
      <p:sp>
        <p:nvSpPr>
          <p:cNvPr id="8" name="txt_22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逐层归集成员、解析地址映射与装配逻辑卷，不止识别单一RAID。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2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2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2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3636264" cy="3054096"/>
          </a:xfrm>
          <a:prstGeom prst="roundRect">
            <a:avLst>
              <a:gd name="adj" fmla="val 389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22_015_cardtitle"/>
          <p:cNvSpPr txBox="1"/>
          <p:nvPr/>
        </p:nvSpPr>
        <p:spPr>
          <a:xfrm>
            <a:off x="813816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ZFS存储池</a:t>
            </a:r>
          </a:p>
        </p:txBody>
      </p:sp>
      <p:sp>
        <p:nvSpPr>
          <p:cNvPr id="17" name="txt_22_016_cardbody"/>
          <p:cNvSpPr txBox="1"/>
          <p:nvPr/>
        </p:nvSpPr>
        <p:spPr>
          <a:xfrm>
            <a:off x="694944" y="2600960"/>
            <a:ext cx="3160776" cy="219049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自动 / 手动 / 推断三种模式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RAID-Z1/Z2/Z3、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dRAID、Mirror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多vdev池、缺盘恢复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与拓扑树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901952"/>
            <a:ext cx="3636264" cy="3054096"/>
          </a:xfrm>
          <a:prstGeom prst="roundRect">
            <a:avLst>
              <a:gd name="adj" fmla="val 389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22_019_cardtitle"/>
          <p:cNvSpPr txBox="1"/>
          <p:nvPr/>
        </p:nvSpPr>
        <p:spPr>
          <a:xfrm>
            <a:off x="4632960" y="209397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Storage Spaces</a:t>
            </a:r>
          </a:p>
        </p:txBody>
      </p:sp>
      <p:sp>
        <p:nvSpPr>
          <p:cNvPr id="21" name="txt_22_020_cardbody"/>
          <p:cNvSpPr txBox="1"/>
          <p:nvPr/>
        </p:nvSpPr>
        <p:spPr>
          <a:xfrm>
            <a:off x="4514088" y="2600960"/>
            <a:ext cx="3160776" cy="219049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解析SpaceDB池元数据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Simple / Mirror /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Parity布局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接入成员盘后自动检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测和装配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901952"/>
            <a:ext cx="3636264" cy="3054096"/>
          </a:xfrm>
          <a:prstGeom prst="roundRect">
            <a:avLst>
              <a:gd name="adj" fmla="val 389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6654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22_023_cardtitle"/>
          <p:cNvSpPr txBox="1"/>
          <p:nvPr/>
        </p:nvSpPr>
        <p:spPr>
          <a:xfrm>
            <a:off x="8452104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Btrfs多设备池</a:t>
            </a:r>
          </a:p>
        </p:txBody>
      </p:sp>
      <p:sp>
        <p:nvSpPr>
          <p:cNvPr id="25" name="txt_22_024_cardbody"/>
          <p:cNvSpPr txBox="1"/>
          <p:nvPr/>
        </p:nvSpPr>
        <p:spPr>
          <a:xfrm>
            <a:off x="8333232" y="2600960"/>
            <a:ext cx="3160776" cy="219049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按FSID / devid归集成员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解析Chunk Tree多盘映射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成员诊断、风险评估与报告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184648"/>
            <a:ext cx="2654046" cy="960120"/>
          </a:xfrm>
          <a:prstGeom prst="roundRect">
            <a:avLst>
              <a:gd name="adj" fmla="val 1238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22_026_flowtitle"/>
          <p:cNvSpPr txBox="1"/>
          <p:nvPr/>
        </p:nvSpPr>
        <p:spPr>
          <a:xfrm>
            <a:off x="566928" y="5321808"/>
            <a:ext cx="24345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成员识别</a:t>
            </a:r>
          </a:p>
        </p:txBody>
      </p:sp>
      <p:sp>
        <p:nvSpPr>
          <p:cNvPr id="28" name="txt_22_027_flowsub"/>
          <p:cNvSpPr txBox="1"/>
          <p:nvPr/>
        </p:nvSpPr>
        <p:spPr>
          <a:xfrm>
            <a:off x="548640" y="5751576"/>
            <a:ext cx="2471165" cy="3291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盘集 / 元数据</a:t>
            </a:r>
          </a:p>
        </p:txBody>
      </p:sp>
      <p:sp>
        <p:nvSpPr>
          <p:cNvPr id="29" name="txt_22_028_arrow"/>
          <p:cNvSpPr txBox="1"/>
          <p:nvPr/>
        </p:nvSpPr>
        <p:spPr>
          <a:xfrm>
            <a:off x="3124962" y="5445252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330702" y="5184648"/>
            <a:ext cx="2654046" cy="960120"/>
          </a:xfrm>
          <a:prstGeom prst="roundRect">
            <a:avLst>
              <a:gd name="adj" fmla="val 1238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22_030_flowtitle"/>
          <p:cNvSpPr txBox="1"/>
          <p:nvPr/>
        </p:nvSpPr>
        <p:spPr>
          <a:xfrm>
            <a:off x="3440430" y="5321808"/>
            <a:ext cx="24345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自动归集</a:t>
            </a:r>
          </a:p>
        </p:txBody>
      </p:sp>
      <p:sp>
        <p:nvSpPr>
          <p:cNvPr id="32" name="txt_22_031_flowsub"/>
          <p:cNvSpPr txBox="1"/>
          <p:nvPr/>
        </p:nvSpPr>
        <p:spPr>
          <a:xfrm>
            <a:off x="3422142" y="5751576"/>
            <a:ext cx="2471165" cy="3291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池与阵列关系</a:t>
            </a:r>
          </a:p>
        </p:txBody>
      </p:sp>
      <p:sp>
        <p:nvSpPr>
          <p:cNvPr id="33" name="txt_22_032_arrow"/>
          <p:cNvSpPr txBox="1"/>
          <p:nvPr/>
        </p:nvSpPr>
        <p:spPr>
          <a:xfrm>
            <a:off x="5998464" y="5445252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04204" y="5184648"/>
            <a:ext cx="2654046" cy="960120"/>
          </a:xfrm>
          <a:prstGeom prst="roundRect">
            <a:avLst>
              <a:gd name="adj" fmla="val 1238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22_034_flowtitle"/>
          <p:cNvSpPr txBox="1"/>
          <p:nvPr/>
        </p:nvSpPr>
        <p:spPr>
          <a:xfrm>
            <a:off x="6313932" y="5321808"/>
            <a:ext cx="24345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分层装配</a:t>
            </a:r>
          </a:p>
        </p:txBody>
      </p:sp>
      <p:sp>
        <p:nvSpPr>
          <p:cNvPr id="36" name="txt_22_035_flowsub"/>
          <p:cNvSpPr txBox="1"/>
          <p:nvPr/>
        </p:nvSpPr>
        <p:spPr>
          <a:xfrm>
            <a:off x="6295644" y="5751576"/>
            <a:ext cx="2471165" cy="3291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虚拟盘 / 逻辑卷</a:t>
            </a:r>
          </a:p>
        </p:txBody>
      </p:sp>
      <p:sp>
        <p:nvSpPr>
          <p:cNvPr id="37" name="txt_22_036_arrow"/>
          <p:cNvSpPr txBox="1"/>
          <p:nvPr/>
        </p:nvSpPr>
        <p:spPr>
          <a:xfrm>
            <a:off x="8871966" y="5445252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077706" y="5184648"/>
            <a:ext cx="2654046" cy="960120"/>
          </a:xfrm>
          <a:prstGeom prst="roundRect">
            <a:avLst>
              <a:gd name="adj" fmla="val 1238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22_038_flowtitle"/>
          <p:cNvSpPr txBox="1"/>
          <p:nvPr/>
        </p:nvSpPr>
        <p:spPr>
          <a:xfrm>
            <a:off x="9187434" y="5321808"/>
            <a:ext cx="24345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直接浏览</a:t>
            </a:r>
          </a:p>
        </p:txBody>
      </p:sp>
      <p:sp>
        <p:nvSpPr>
          <p:cNvPr id="40" name="txt_22_039_flowsub"/>
          <p:cNvSpPr txBox="1"/>
          <p:nvPr/>
        </p:nvSpPr>
        <p:spPr>
          <a:xfrm>
            <a:off x="9169146" y="5751576"/>
            <a:ext cx="2471165" cy="3291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文件系统 / 数据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3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NAS自动重组</a:t>
            </a:r>
          </a:p>
        </p:txBody>
      </p:sp>
      <p:sp>
        <p:nvSpPr>
          <p:cNvPr id="6" name="txt_23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3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从多层堆叠结构，直接进入用户数据</a:t>
            </a:r>
          </a:p>
        </p:txBody>
      </p:sp>
      <p:sp>
        <p:nvSpPr>
          <p:cNvPr id="8" name="txt_23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将NAS中的软RAID、卷管理、精简池与文件系统纳入统一恢复链路。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3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3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3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11095"/>
            <a:ext cx="11274552" cy="1600200"/>
          </a:xfrm>
          <a:prstGeom prst="roundRect">
            <a:avLst>
              <a:gd name="adj" fmla="val 7428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75688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23_015_cardtitle"/>
          <p:cNvSpPr txBox="1"/>
          <p:nvPr/>
        </p:nvSpPr>
        <p:spPr>
          <a:xfrm>
            <a:off x="813816" y="2103120"/>
            <a:ext cx="10716767" cy="4052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9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威联通QNAP</a:t>
            </a:r>
          </a:p>
        </p:txBody>
      </p:sp>
      <p:sp>
        <p:nvSpPr>
          <p:cNvPr id="17" name="txt_23_016_cardbody"/>
          <p:cNvSpPr txBox="1"/>
          <p:nvPr/>
        </p:nvSpPr>
        <p:spPr>
          <a:xfrm>
            <a:off x="694944" y="2654681"/>
            <a:ext cx="10799064" cy="69202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mdadm阵列 → LVM → dm-thin精简池 → ext4</a:t>
            </a:r>
          </a:p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通过成员盘自动识别与逐层装配，呈现可继续恢复的文件系统。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3749039"/>
            <a:ext cx="11274552" cy="1600200"/>
          </a:xfrm>
          <a:prstGeom prst="roundRect">
            <a:avLst>
              <a:gd name="adj" fmla="val 7428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" y="3913631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23_019_cardtitle"/>
          <p:cNvSpPr txBox="1"/>
          <p:nvPr/>
        </p:nvSpPr>
        <p:spPr>
          <a:xfrm>
            <a:off x="813816" y="3941063"/>
            <a:ext cx="10716767" cy="4052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9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群晖Synology</a:t>
            </a:r>
          </a:p>
        </p:txBody>
      </p:sp>
      <p:sp>
        <p:nvSpPr>
          <p:cNvPr id="21" name="txt_23_020_cardbody"/>
          <p:cNvSpPr txBox="1"/>
          <p:nvPr/>
        </p:nvSpPr>
        <p:spPr>
          <a:xfrm>
            <a:off x="694944" y="4492624"/>
            <a:ext cx="10799064" cy="692023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mdadm → LVM → SHR</a:t>
            </a:r>
          </a:p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识别多层成员关系；RAID构建器同时提供Synology RAID-F1模式。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5705856"/>
            <a:ext cx="11274552" cy="45720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23_022_strip"/>
          <p:cNvSpPr txBox="1"/>
          <p:nvPr/>
        </p:nvSpPr>
        <p:spPr>
          <a:xfrm>
            <a:off x="640080" y="5747004"/>
            <a:ext cx="10908792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成员盘 → 软RAID → 卷管理 → 存储池 → 文件系统 → 用户数据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4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加密卷恢复</a:t>
            </a:r>
          </a:p>
        </p:txBody>
      </p:sp>
      <p:sp>
        <p:nvSpPr>
          <p:cNvPr id="6" name="txt_24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4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先合法解锁，再进行透明分析与恢复</a:t>
            </a:r>
          </a:p>
        </p:txBody>
      </p:sp>
      <p:sp>
        <p:nvSpPr>
          <p:cNvPr id="8" name="txt_24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在用户提供合法密码、恢复密钥或密钥材料后，建立透明解密虚拟盘。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4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4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4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11095"/>
            <a:ext cx="2079345" cy="95097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24_014_flowtitle"/>
          <p:cNvSpPr txBox="1"/>
          <p:nvPr/>
        </p:nvSpPr>
        <p:spPr>
          <a:xfrm>
            <a:off x="566928" y="2048255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识别加密头</a:t>
            </a:r>
          </a:p>
        </p:txBody>
      </p:sp>
      <p:sp>
        <p:nvSpPr>
          <p:cNvPr id="16" name="txt_24_015_flowsub"/>
          <p:cNvSpPr txBox="1"/>
          <p:nvPr/>
        </p:nvSpPr>
        <p:spPr>
          <a:xfrm>
            <a:off x="548640" y="2478024"/>
            <a:ext cx="1896465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检测加密方案</a:t>
            </a:r>
          </a:p>
        </p:txBody>
      </p:sp>
      <p:sp>
        <p:nvSpPr>
          <p:cNvPr id="17" name="txt_24_016_arrow"/>
          <p:cNvSpPr txBox="1"/>
          <p:nvPr/>
        </p:nvSpPr>
        <p:spPr>
          <a:xfrm>
            <a:off x="2550261" y="216712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56001" y="1911095"/>
            <a:ext cx="2079345" cy="95097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24_018_flowtitle"/>
          <p:cNvSpPr txBox="1"/>
          <p:nvPr/>
        </p:nvSpPr>
        <p:spPr>
          <a:xfrm>
            <a:off x="2865729" y="2048255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提供密钥</a:t>
            </a:r>
          </a:p>
        </p:txBody>
      </p:sp>
      <p:sp>
        <p:nvSpPr>
          <p:cNvPr id="20" name="txt_24_019_flowsub"/>
          <p:cNvSpPr txBox="1"/>
          <p:nvPr/>
        </p:nvSpPr>
        <p:spPr>
          <a:xfrm>
            <a:off x="2847441" y="2478024"/>
            <a:ext cx="1896465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密码 / 恢复密钥</a:t>
            </a:r>
          </a:p>
        </p:txBody>
      </p:sp>
      <p:sp>
        <p:nvSpPr>
          <p:cNvPr id="21" name="txt_24_020_arrow"/>
          <p:cNvSpPr txBox="1"/>
          <p:nvPr/>
        </p:nvSpPr>
        <p:spPr>
          <a:xfrm>
            <a:off x="4849063" y="216712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54803" y="1911095"/>
            <a:ext cx="2079345" cy="95097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24_022_flowtitle"/>
          <p:cNvSpPr txBox="1"/>
          <p:nvPr/>
        </p:nvSpPr>
        <p:spPr>
          <a:xfrm>
            <a:off x="5164531" y="2048255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透明解密</a:t>
            </a:r>
          </a:p>
        </p:txBody>
      </p:sp>
      <p:sp>
        <p:nvSpPr>
          <p:cNvPr id="24" name="txt_24_023_flowsub"/>
          <p:cNvSpPr txBox="1"/>
          <p:nvPr/>
        </p:nvSpPr>
        <p:spPr>
          <a:xfrm>
            <a:off x="5146243" y="2478024"/>
            <a:ext cx="1896465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建立虚拟盘面</a:t>
            </a:r>
          </a:p>
        </p:txBody>
      </p:sp>
      <p:sp>
        <p:nvSpPr>
          <p:cNvPr id="25" name="txt_24_024_arrow"/>
          <p:cNvSpPr txBox="1"/>
          <p:nvPr/>
        </p:nvSpPr>
        <p:spPr>
          <a:xfrm>
            <a:off x="7147864" y="216712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53604" y="1911095"/>
            <a:ext cx="2079345" cy="95097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24_026_flowtitle"/>
          <p:cNvSpPr txBox="1"/>
          <p:nvPr/>
        </p:nvSpPr>
        <p:spPr>
          <a:xfrm>
            <a:off x="7463332" y="2048255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文件系统分析</a:t>
            </a:r>
          </a:p>
        </p:txBody>
      </p:sp>
      <p:sp>
        <p:nvSpPr>
          <p:cNvPr id="28" name="txt_24_027_flowsub"/>
          <p:cNvSpPr txBox="1"/>
          <p:nvPr/>
        </p:nvSpPr>
        <p:spPr>
          <a:xfrm>
            <a:off x="7445044" y="2478024"/>
            <a:ext cx="1896465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扫描 / 浏览</a:t>
            </a:r>
          </a:p>
        </p:txBody>
      </p:sp>
      <p:sp>
        <p:nvSpPr>
          <p:cNvPr id="29" name="txt_24_028_arrow"/>
          <p:cNvSpPr txBox="1"/>
          <p:nvPr/>
        </p:nvSpPr>
        <p:spPr>
          <a:xfrm>
            <a:off x="9446666" y="2167128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652406" y="1911095"/>
            <a:ext cx="2079345" cy="95097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24_030_flowtitle"/>
          <p:cNvSpPr txBox="1"/>
          <p:nvPr/>
        </p:nvSpPr>
        <p:spPr>
          <a:xfrm>
            <a:off x="9762134" y="2048255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安全导出</a:t>
            </a:r>
          </a:p>
        </p:txBody>
      </p:sp>
      <p:sp>
        <p:nvSpPr>
          <p:cNvPr id="32" name="txt_24_031_flowsub"/>
          <p:cNvSpPr txBox="1"/>
          <p:nvPr/>
        </p:nvSpPr>
        <p:spPr>
          <a:xfrm>
            <a:off x="9743846" y="2478024"/>
            <a:ext cx="1896465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校验 / 清单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3127248"/>
            <a:ext cx="3636264" cy="118871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21792" y="3291840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24_034_cardtitle"/>
          <p:cNvSpPr txBox="1"/>
          <p:nvPr/>
        </p:nvSpPr>
        <p:spPr>
          <a:xfrm>
            <a:off x="813816" y="331927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BitLocker</a:t>
            </a:r>
          </a:p>
        </p:txBody>
      </p:sp>
      <p:sp>
        <p:nvSpPr>
          <p:cNvPr id="36" name="txt_24_035_cardbody"/>
          <p:cNvSpPr txBox="1"/>
          <p:nvPr/>
        </p:nvSpPr>
        <p:spPr>
          <a:xfrm>
            <a:off x="694944" y="3826256"/>
            <a:ext cx="3160776" cy="32511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Windows全盘 / 分区加密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76344" y="3127248"/>
            <a:ext cx="3636264" cy="118871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440936" y="3291840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24_038_cardtitle"/>
          <p:cNvSpPr txBox="1"/>
          <p:nvPr/>
        </p:nvSpPr>
        <p:spPr>
          <a:xfrm>
            <a:off x="4632960" y="3319272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LUKS</a:t>
            </a:r>
          </a:p>
        </p:txBody>
      </p:sp>
      <p:sp>
        <p:nvSpPr>
          <p:cNvPr id="40" name="txt_24_039_cardbody"/>
          <p:cNvSpPr txBox="1"/>
          <p:nvPr/>
        </p:nvSpPr>
        <p:spPr>
          <a:xfrm>
            <a:off x="4514088" y="3826256"/>
            <a:ext cx="3160776" cy="32511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Linux全盘加密，含分离头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95488" y="3127248"/>
            <a:ext cx="3636264" cy="118871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260080" y="3291840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xt_24_042_cardtitle"/>
          <p:cNvSpPr txBox="1"/>
          <p:nvPr/>
        </p:nvSpPr>
        <p:spPr>
          <a:xfrm>
            <a:off x="8452104" y="331927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VeraCrypt</a:t>
            </a:r>
          </a:p>
        </p:txBody>
      </p:sp>
      <p:sp>
        <p:nvSpPr>
          <p:cNvPr id="44" name="txt_24_043_cardbody"/>
          <p:cNvSpPr txBox="1"/>
          <p:nvPr/>
        </p:nvSpPr>
        <p:spPr>
          <a:xfrm>
            <a:off x="8333232" y="3826256"/>
            <a:ext cx="3160776" cy="32511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跨平台容器与分区加密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7200" y="4498848"/>
            <a:ext cx="3636264" cy="118871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1792" y="4663440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xt_24_046_cardtitle"/>
          <p:cNvSpPr txBox="1"/>
          <p:nvPr/>
        </p:nvSpPr>
        <p:spPr>
          <a:xfrm>
            <a:off x="813816" y="469087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CoreStorage</a:t>
            </a:r>
          </a:p>
        </p:txBody>
      </p:sp>
      <p:sp>
        <p:nvSpPr>
          <p:cNvPr id="48" name="txt_24_047_cardbody"/>
          <p:cNvSpPr txBox="1"/>
          <p:nvPr/>
        </p:nvSpPr>
        <p:spPr>
          <a:xfrm>
            <a:off x="694944" y="5197856"/>
            <a:ext cx="3160776" cy="32511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旧版macOS FileVault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76344" y="4498848"/>
            <a:ext cx="3636264" cy="118871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440936" y="4663440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xt_24_050_cardtitle"/>
          <p:cNvSpPr txBox="1"/>
          <p:nvPr/>
        </p:nvSpPr>
        <p:spPr>
          <a:xfrm>
            <a:off x="4632960" y="4690872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APFS FileVault</a:t>
            </a:r>
          </a:p>
        </p:txBody>
      </p:sp>
      <p:sp>
        <p:nvSpPr>
          <p:cNvPr id="52" name="txt_24_051_cardbody"/>
          <p:cNvSpPr txBox="1"/>
          <p:nvPr/>
        </p:nvSpPr>
        <p:spPr>
          <a:xfrm>
            <a:off x="4514088" y="5197856"/>
            <a:ext cx="3160776" cy="32511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新版macOS加密卷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095488" y="4498848"/>
            <a:ext cx="3636264" cy="118871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260080" y="4663440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xt_24_054_cardtitle"/>
          <p:cNvSpPr txBox="1"/>
          <p:nvPr/>
        </p:nvSpPr>
        <p:spPr>
          <a:xfrm>
            <a:off x="8452104" y="469087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fscrypt / ZFS</a:t>
            </a:r>
          </a:p>
        </p:txBody>
      </p:sp>
      <p:sp>
        <p:nvSpPr>
          <p:cNvPr id="56" name="txt_24_055_cardbody"/>
          <p:cNvSpPr txBox="1"/>
          <p:nvPr/>
        </p:nvSpPr>
        <p:spPr>
          <a:xfrm>
            <a:off x="8333232" y="5197856"/>
            <a:ext cx="3160776" cy="32511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Linux文件级与ZFS原生加密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57200" y="5925312"/>
            <a:ext cx="11274552" cy="32004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xt_24_057_strip"/>
          <p:cNvSpPr txBox="1"/>
          <p:nvPr/>
        </p:nvSpPr>
        <p:spPr>
          <a:xfrm>
            <a:off x="640080" y="5966460"/>
            <a:ext cx="10908792" cy="2651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66"/>
              </a:lnSpc>
              <a:spcBef>
                <a:spcPts val="0"/>
              </a:spcBef>
              <a:spcAft>
                <a:spcPts val="0"/>
              </a:spcAft>
            </a:pPr>
            <a:r>
              <a:rPr sz="14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默认只读；需要可写工具时，使用COW覆盖文件保护原始介质与镜像。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B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0A2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0B2B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102F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5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系统级虚拟磁盘</a:t>
            </a:r>
          </a:p>
        </p:txBody>
      </p:sp>
      <p:sp>
        <p:nvSpPr>
          <p:cNvPr id="6" name="txt_25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5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让重组结果成为操作系统可见的磁盘</a:t>
            </a:r>
          </a:p>
        </p:txBody>
      </p:sp>
      <p:sp>
        <p:nvSpPr>
          <p:cNvPr id="8" name="txt_25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本机国产Linux通过NBD协同；Windows通道属于Fusion跨平台软件能力。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1B3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5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5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5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3657600" cy="2542032"/>
          </a:xfrm>
          <a:prstGeom prst="roundRect">
            <a:avLst>
              <a:gd name="adj" fmla="val 4676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84832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25_015_cardtitle"/>
          <p:cNvSpPr txBox="1"/>
          <p:nvPr/>
        </p:nvSpPr>
        <p:spPr>
          <a:xfrm>
            <a:off x="813816" y="2112264"/>
            <a:ext cx="3099815" cy="37553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457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可映射对象</a:t>
            </a:r>
          </a:p>
        </p:txBody>
      </p:sp>
      <p:sp>
        <p:nvSpPr>
          <p:cNvPr id="17" name="txt_25_016_cardbody"/>
          <p:cNvSpPr txBox="1"/>
          <p:nvPr/>
        </p:nvSpPr>
        <p:spPr>
          <a:xfrm>
            <a:off x="694944" y="2634107"/>
            <a:ext cx="3182112" cy="166357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物理磁盘、镜像文件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任意分区或连续区间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虚拟RAID、存储池、LUN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透明解密卷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70832" y="2414016"/>
            <a:ext cx="2761488" cy="1490472"/>
          </a:xfrm>
          <a:prstGeom prst="roundRect">
            <a:avLst>
              <a:gd name="adj" fmla="val 7975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25_018_cardtitle"/>
          <p:cNvSpPr txBox="1"/>
          <p:nvPr/>
        </p:nvSpPr>
        <p:spPr>
          <a:xfrm>
            <a:off x="4553712" y="2642616"/>
            <a:ext cx="2395728" cy="52120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3347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vdisk</a:t>
            </a:r>
          </a:p>
        </p:txBody>
      </p:sp>
      <p:sp>
        <p:nvSpPr>
          <p:cNvPr id="20" name="txt_25_019_cardbody"/>
          <p:cNvSpPr txBox="1"/>
          <p:nvPr/>
        </p:nvSpPr>
        <p:spPr>
          <a:xfrm>
            <a:off x="4553712" y="3300984"/>
            <a:ext cx="2395728" cy="3291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系统级虚拟磁盘引擎</a:t>
            </a:r>
          </a:p>
        </p:txBody>
      </p:sp>
      <p:sp>
        <p:nvSpPr>
          <p:cNvPr id="21" name="txt_25_020_arrow"/>
          <p:cNvSpPr txBox="1"/>
          <p:nvPr/>
        </p:nvSpPr>
        <p:spPr>
          <a:xfrm>
            <a:off x="4096512" y="2834640"/>
            <a:ext cx="265176" cy="5029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txt_25_021_arrow"/>
          <p:cNvSpPr txBox="1"/>
          <p:nvPr/>
        </p:nvSpPr>
        <p:spPr>
          <a:xfrm>
            <a:off x="7141464" y="2834640"/>
            <a:ext cx="265176" cy="5029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79792" y="1920240"/>
            <a:ext cx="4251960" cy="1188720"/>
          </a:xfrm>
          <a:prstGeom prst="roundRect">
            <a:avLst>
              <a:gd name="adj" fmla="val 10000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25_023_cardtitle"/>
          <p:cNvSpPr txBox="1"/>
          <p:nvPr/>
        </p:nvSpPr>
        <p:spPr>
          <a:xfrm>
            <a:off x="7690104" y="2039112"/>
            <a:ext cx="3831336" cy="34747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Linux / NBD</a:t>
            </a:r>
          </a:p>
        </p:txBody>
      </p:sp>
      <p:sp>
        <p:nvSpPr>
          <p:cNvPr id="25" name="txt_25_024_cardbody"/>
          <p:cNvSpPr txBox="1"/>
          <p:nvPr/>
        </p:nvSpPr>
        <p:spPr>
          <a:xfrm>
            <a:off x="7690104" y="2468880"/>
            <a:ext cx="3831336" cy="5577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/dev/nbdX · 标准块设备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mount / fdisk / dd / parted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479792" y="3273552"/>
            <a:ext cx="4251960" cy="1188720"/>
          </a:xfrm>
          <a:prstGeom prst="roundRect">
            <a:avLst>
              <a:gd name="adj" fmla="val 10000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25_026_cardtitle"/>
          <p:cNvSpPr txBox="1"/>
          <p:nvPr/>
        </p:nvSpPr>
        <p:spPr>
          <a:xfrm>
            <a:off x="7690104" y="3392424"/>
            <a:ext cx="3831336" cy="34747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Windows / WinSpd</a:t>
            </a:r>
          </a:p>
        </p:txBody>
      </p:sp>
      <p:sp>
        <p:nvSpPr>
          <p:cNvPr id="28" name="txt_25_027_cardbody"/>
          <p:cNvSpPr txBox="1"/>
          <p:nvPr/>
        </p:nvSpPr>
        <p:spPr>
          <a:xfrm>
            <a:off x="7690104" y="3822191"/>
            <a:ext cx="3831336" cy="5577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\\.\PhysicalDriveN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磁盘管理器、资源管理器与第三方工具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" y="4690872"/>
            <a:ext cx="3630168" cy="704088"/>
          </a:xfrm>
          <a:prstGeom prst="roundRect">
            <a:avLst>
              <a:gd name="adj" fmla="val 16883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xt_25_029_cardtitle"/>
          <p:cNvSpPr txBox="1"/>
          <p:nvPr/>
        </p:nvSpPr>
        <p:spPr>
          <a:xfrm>
            <a:off x="640080" y="4791456"/>
            <a:ext cx="3264408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78BAFF"/>
                </a:solidFill>
                <a:latin typeface="Microsoft YaHei"/>
                <a:ea typeface="Microsoft YaHei"/>
                <a:cs typeface="Microsoft YaHei"/>
              </a:rPr>
              <a:t>默认只读</a:t>
            </a:r>
          </a:p>
        </p:txBody>
      </p:sp>
      <p:sp>
        <p:nvSpPr>
          <p:cNvPr id="31" name="txt_25_030_cardbody"/>
          <p:cNvSpPr txBox="1"/>
          <p:nvPr/>
        </p:nvSpPr>
        <p:spPr>
          <a:xfrm>
            <a:off x="640080" y="5120640"/>
            <a:ext cx="3264408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保护源数据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79392" y="4690872"/>
            <a:ext cx="3630168" cy="704088"/>
          </a:xfrm>
          <a:prstGeom prst="roundRect">
            <a:avLst>
              <a:gd name="adj" fmla="val 16883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xt_25_032_cardtitle"/>
          <p:cNvSpPr txBox="1"/>
          <p:nvPr/>
        </p:nvSpPr>
        <p:spPr>
          <a:xfrm>
            <a:off x="4462272" y="4791456"/>
            <a:ext cx="3264408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65D8BF"/>
                </a:solidFill>
                <a:latin typeface="Microsoft YaHei"/>
                <a:ea typeface="Microsoft YaHei"/>
                <a:cs typeface="Microsoft YaHei"/>
              </a:rPr>
              <a:t>COW写保护</a:t>
            </a:r>
          </a:p>
        </p:txBody>
      </p:sp>
      <p:sp>
        <p:nvSpPr>
          <p:cNvPr id="34" name="txt_25_033_cardbody"/>
          <p:cNvSpPr txBox="1"/>
          <p:nvPr/>
        </p:nvSpPr>
        <p:spPr>
          <a:xfrm>
            <a:off x="4462272" y="5120640"/>
            <a:ext cx="3264408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写入独立覆盖文件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101583" y="4690872"/>
            <a:ext cx="3630168" cy="704088"/>
          </a:xfrm>
          <a:prstGeom prst="roundRect">
            <a:avLst>
              <a:gd name="adj" fmla="val 16883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xt_25_035_cardtitle"/>
          <p:cNvSpPr txBox="1"/>
          <p:nvPr/>
        </p:nvSpPr>
        <p:spPr>
          <a:xfrm>
            <a:off x="8284463" y="4791456"/>
            <a:ext cx="3264408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B9A6FF"/>
                </a:solidFill>
                <a:latin typeface="Microsoft YaHei"/>
                <a:ea typeface="Microsoft YaHei"/>
                <a:cs typeface="Microsoft YaHei"/>
              </a:rPr>
              <a:t>合成GPT</a:t>
            </a:r>
          </a:p>
        </p:txBody>
      </p:sp>
      <p:sp>
        <p:nvSpPr>
          <p:cNvPr id="37" name="txt_25_036_cardbody"/>
          <p:cNvSpPr txBox="1"/>
          <p:nvPr/>
        </p:nvSpPr>
        <p:spPr>
          <a:xfrm>
            <a:off x="8284463" y="5120640"/>
            <a:ext cx="3264408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裸卷包装为规范磁盘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57200" y="5486400"/>
            <a:ext cx="3630168" cy="704088"/>
          </a:xfrm>
          <a:prstGeom prst="roundRect">
            <a:avLst>
              <a:gd name="adj" fmla="val 16883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25_038_cardtitle"/>
          <p:cNvSpPr txBox="1"/>
          <p:nvPr/>
        </p:nvSpPr>
        <p:spPr>
          <a:xfrm>
            <a:off x="640080" y="5586984"/>
            <a:ext cx="3264408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F8CA79"/>
                </a:solidFill>
                <a:latin typeface="Microsoft YaHei"/>
                <a:ea typeface="Microsoft YaHei"/>
                <a:cs typeface="Microsoft YaHei"/>
              </a:rPr>
              <a:t>非标扇区转换</a:t>
            </a:r>
          </a:p>
        </p:txBody>
      </p:sp>
      <p:sp>
        <p:nvSpPr>
          <p:cNvPr id="40" name="txt_25_039_cardbody"/>
          <p:cNvSpPr txBox="1"/>
          <p:nvPr/>
        </p:nvSpPr>
        <p:spPr>
          <a:xfrm>
            <a:off x="640080" y="5916168"/>
            <a:ext cx="3264408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在线转换标准扇区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279392" y="5486400"/>
            <a:ext cx="3630168" cy="704088"/>
          </a:xfrm>
          <a:prstGeom prst="roundRect">
            <a:avLst>
              <a:gd name="adj" fmla="val 16883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xt_25_041_cardtitle"/>
          <p:cNvSpPr txBox="1"/>
          <p:nvPr/>
        </p:nvSpPr>
        <p:spPr>
          <a:xfrm>
            <a:off x="4462272" y="5586984"/>
            <a:ext cx="3264408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71DBF4"/>
                </a:solidFill>
                <a:latin typeface="Microsoft YaHei"/>
                <a:ea typeface="Microsoft YaHei"/>
                <a:cs typeface="Microsoft YaHei"/>
              </a:rPr>
              <a:t>坏区容忍</a:t>
            </a:r>
          </a:p>
        </p:txBody>
      </p:sp>
      <p:sp>
        <p:nvSpPr>
          <p:cNvPr id="43" name="txt_25_042_cardbody"/>
          <p:cNvSpPr txBox="1"/>
          <p:nvPr/>
        </p:nvSpPr>
        <p:spPr>
          <a:xfrm>
            <a:off x="4462272" y="5916168"/>
            <a:ext cx="3264408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局部错误不中断长任务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101583" y="5486400"/>
            <a:ext cx="3630168" cy="704088"/>
          </a:xfrm>
          <a:prstGeom prst="roundRect">
            <a:avLst>
              <a:gd name="adj" fmla="val 16883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xt_25_044_cardtitle"/>
          <p:cNvSpPr txBox="1"/>
          <p:nvPr/>
        </p:nvSpPr>
        <p:spPr>
          <a:xfrm>
            <a:off x="8284463" y="5586984"/>
            <a:ext cx="3264408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F48FA4"/>
                </a:solidFill>
                <a:latin typeface="Microsoft YaHei"/>
                <a:ea typeface="Microsoft YaHei"/>
                <a:cs typeface="Microsoft YaHei"/>
              </a:rPr>
              <a:t>自定义标识</a:t>
            </a:r>
          </a:p>
        </p:txBody>
      </p:sp>
      <p:sp>
        <p:nvSpPr>
          <p:cNvPr id="46" name="txt_25_045_cardbody"/>
          <p:cNvSpPr txBox="1"/>
          <p:nvPr/>
        </p:nvSpPr>
        <p:spPr>
          <a:xfrm>
            <a:off x="8284463" y="5916168"/>
            <a:ext cx="3264408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准确对应各映射源对象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B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0A2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0B2B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102F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6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企业级存储恢复</a:t>
            </a:r>
          </a:p>
        </p:txBody>
      </p:sp>
      <p:sp>
        <p:nvSpPr>
          <p:cNvPr id="6" name="txt_26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6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恢复厂商私有结构，而不只是扫描成员盘</a:t>
            </a:r>
          </a:p>
        </p:txBody>
      </p:sp>
      <p:sp>
        <p:nvSpPr>
          <p:cNvPr id="8" name="txt_26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以专用解析器、恢复界面与LUN虚拟盘映射，穿透多层存储虚拟化结构。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1B3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6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6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6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1696212" cy="987552"/>
          </a:xfrm>
          <a:prstGeom prst="roundRect">
            <a:avLst>
              <a:gd name="adj" fmla="val 1203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26_014_flowtitle"/>
          <p:cNvSpPr txBox="1"/>
          <p:nvPr/>
        </p:nvSpPr>
        <p:spPr>
          <a:xfrm>
            <a:off x="566928" y="2057400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78BAFF"/>
                </a:solidFill>
                <a:latin typeface="Microsoft YaHei"/>
                <a:ea typeface="Microsoft YaHei"/>
                <a:cs typeface="Microsoft YaHei"/>
              </a:rPr>
              <a:t>成员盘</a:t>
            </a:r>
          </a:p>
        </p:txBody>
      </p:sp>
      <p:sp>
        <p:nvSpPr>
          <p:cNvPr id="16" name="txt_26_015_flowsub"/>
          <p:cNvSpPr txBox="1"/>
          <p:nvPr/>
        </p:nvSpPr>
        <p:spPr>
          <a:xfrm>
            <a:off x="548640" y="2487168"/>
            <a:ext cx="1513332" cy="35661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物理介质</a:t>
            </a:r>
          </a:p>
        </p:txBody>
      </p:sp>
      <p:sp>
        <p:nvSpPr>
          <p:cNvPr id="17" name="txt_26_016_arrow"/>
          <p:cNvSpPr txBox="1"/>
          <p:nvPr/>
        </p:nvSpPr>
        <p:spPr>
          <a:xfrm>
            <a:off x="2167128" y="2194560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372868" y="1920240"/>
            <a:ext cx="1696212" cy="987552"/>
          </a:xfrm>
          <a:prstGeom prst="roundRect">
            <a:avLst>
              <a:gd name="adj" fmla="val 1203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26_018_flowtitle"/>
          <p:cNvSpPr txBox="1"/>
          <p:nvPr/>
        </p:nvSpPr>
        <p:spPr>
          <a:xfrm>
            <a:off x="2482596" y="2057400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65D8BF"/>
                </a:solidFill>
                <a:latin typeface="Microsoft YaHei"/>
                <a:ea typeface="Microsoft YaHei"/>
                <a:cs typeface="Microsoft YaHei"/>
              </a:rPr>
              <a:t>配置库</a:t>
            </a:r>
          </a:p>
        </p:txBody>
      </p:sp>
      <p:sp>
        <p:nvSpPr>
          <p:cNvPr id="20" name="txt_26_019_flowsub"/>
          <p:cNvSpPr txBox="1"/>
          <p:nvPr/>
        </p:nvSpPr>
        <p:spPr>
          <a:xfrm>
            <a:off x="2464308" y="2487168"/>
            <a:ext cx="1513332" cy="35661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私有元数据</a:t>
            </a:r>
          </a:p>
        </p:txBody>
      </p:sp>
      <p:sp>
        <p:nvSpPr>
          <p:cNvPr id="21" name="txt_26_020_arrow"/>
          <p:cNvSpPr txBox="1"/>
          <p:nvPr/>
        </p:nvSpPr>
        <p:spPr>
          <a:xfrm>
            <a:off x="4082796" y="2194560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88536" y="1920240"/>
            <a:ext cx="1696212" cy="987552"/>
          </a:xfrm>
          <a:prstGeom prst="roundRect">
            <a:avLst>
              <a:gd name="adj" fmla="val 1203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26_022_flowtitle"/>
          <p:cNvSpPr txBox="1"/>
          <p:nvPr/>
        </p:nvSpPr>
        <p:spPr>
          <a:xfrm>
            <a:off x="4398264" y="2057400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B9A6FF"/>
                </a:solidFill>
                <a:latin typeface="Microsoft YaHei"/>
                <a:ea typeface="Microsoft YaHei"/>
                <a:cs typeface="Microsoft YaHei"/>
              </a:rPr>
              <a:t>RAID / 页设备</a:t>
            </a:r>
          </a:p>
        </p:txBody>
      </p:sp>
      <p:sp>
        <p:nvSpPr>
          <p:cNvPr id="24" name="txt_26_023_flowsub"/>
          <p:cNvSpPr txBox="1"/>
          <p:nvPr/>
        </p:nvSpPr>
        <p:spPr>
          <a:xfrm>
            <a:off x="4379976" y="2487168"/>
            <a:ext cx="1513332" cy="35661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校验 / 寻址</a:t>
            </a:r>
          </a:p>
        </p:txBody>
      </p:sp>
      <p:sp>
        <p:nvSpPr>
          <p:cNvPr id="25" name="txt_26_024_arrow"/>
          <p:cNvSpPr txBox="1"/>
          <p:nvPr/>
        </p:nvSpPr>
        <p:spPr>
          <a:xfrm>
            <a:off x="5998464" y="2194560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04204" y="1920240"/>
            <a:ext cx="1696212" cy="987552"/>
          </a:xfrm>
          <a:prstGeom prst="roundRect">
            <a:avLst>
              <a:gd name="adj" fmla="val 1203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26_026_flowtitle"/>
          <p:cNvSpPr txBox="1"/>
          <p:nvPr/>
        </p:nvSpPr>
        <p:spPr>
          <a:xfrm>
            <a:off x="6313932" y="2057400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F8CA79"/>
                </a:solidFill>
                <a:latin typeface="Microsoft YaHei"/>
                <a:ea typeface="Microsoft YaHei"/>
                <a:cs typeface="Microsoft YaHei"/>
              </a:rPr>
              <a:t>Pool / Extent</a:t>
            </a:r>
          </a:p>
        </p:txBody>
      </p:sp>
      <p:sp>
        <p:nvSpPr>
          <p:cNvPr id="28" name="txt_26_027_flowsub"/>
          <p:cNvSpPr txBox="1"/>
          <p:nvPr/>
        </p:nvSpPr>
        <p:spPr>
          <a:xfrm>
            <a:off x="6295644" y="2487168"/>
            <a:ext cx="1513332" cy="35661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空间映射</a:t>
            </a:r>
          </a:p>
        </p:txBody>
      </p:sp>
      <p:sp>
        <p:nvSpPr>
          <p:cNvPr id="29" name="txt_26_028_arrow"/>
          <p:cNvSpPr txBox="1"/>
          <p:nvPr/>
        </p:nvSpPr>
        <p:spPr>
          <a:xfrm>
            <a:off x="7914132" y="2194560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19872" y="1920240"/>
            <a:ext cx="1696212" cy="987552"/>
          </a:xfrm>
          <a:prstGeom prst="roundRect">
            <a:avLst>
              <a:gd name="adj" fmla="val 1203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26_030_flowtitle"/>
          <p:cNvSpPr txBox="1"/>
          <p:nvPr/>
        </p:nvSpPr>
        <p:spPr>
          <a:xfrm>
            <a:off x="8229600" y="2057400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71DBF4"/>
                </a:solidFill>
                <a:latin typeface="Microsoft YaHei"/>
                <a:ea typeface="Microsoft YaHei"/>
                <a:cs typeface="Microsoft YaHei"/>
              </a:rPr>
              <a:t>LUN / VDisk</a:t>
            </a:r>
          </a:p>
        </p:txBody>
      </p:sp>
      <p:sp>
        <p:nvSpPr>
          <p:cNvPr id="32" name="txt_26_031_flowsub"/>
          <p:cNvSpPr txBox="1"/>
          <p:nvPr/>
        </p:nvSpPr>
        <p:spPr>
          <a:xfrm>
            <a:off x="8211312" y="2487168"/>
            <a:ext cx="1513332" cy="35661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逻辑存储</a:t>
            </a:r>
          </a:p>
        </p:txBody>
      </p:sp>
      <p:sp>
        <p:nvSpPr>
          <p:cNvPr id="33" name="txt_26_032_arrow"/>
          <p:cNvSpPr txBox="1"/>
          <p:nvPr/>
        </p:nvSpPr>
        <p:spPr>
          <a:xfrm>
            <a:off x="9829800" y="2194560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035540" y="1920240"/>
            <a:ext cx="1696212" cy="987552"/>
          </a:xfrm>
          <a:prstGeom prst="roundRect">
            <a:avLst>
              <a:gd name="adj" fmla="val 12037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26_034_flowtitle"/>
          <p:cNvSpPr txBox="1"/>
          <p:nvPr/>
        </p:nvSpPr>
        <p:spPr>
          <a:xfrm>
            <a:off x="10145268" y="2057400"/>
            <a:ext cx="1476756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F48FA4"/>
                </a:solidFill>
                <a:latin typeface="Microsoft YaHei"/>
                <a:ea typeface="Microsoft YaHei"/>
                <a:cs typeface="Microsoft YaHei"/>
              </a:rPr>
              <a:t>业务数据</a:t>
            </a:r>
          </a:p>
        </p:txBody>
      </p:sp>
      <p:sp>
        <p:nvSpPr>
          <p:cNvPr id="36" name="txt_26_035_flowsub"/>
          <p:cNvSpPr txBox="1"/>
          <p:nvPr/>
        </p:nvSpPr>
        <p:spPr>
          <a:xfrm>
            <a:off x="10126980" y="2487168"/>
            <a:ext cx="1513332" cy="35661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7200" y="3163824"/>
            <a:ext cx="5545836" cy="1184148"/>
          </a:xfrm>
          <a:prstGeom prst="roundRect">
            <a:avLst>
              <a:gd name="adj" fmla="val 10038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21792" y="3328416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26_038_cardtitle"/>
          <p:cNvSpPr txBox="1"/>
          <p:nvPr/>
        </p:nvSpPr>
        <p:spPr>
          <a:xfrm>
            <a:off x="813816" y="3355848"/>
            <a:ext cx="498805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华为OceanStor</a:t>
            </a:r>
          </a:p>
        </p:txBody>
      </p:sp>
      <p:sp>
        <p:nvSpPr>
          <p:cNvPr id="40" name="txt_26_039_cardbody"/>
          <p:cNvSpPr txBox="1"/>
          <p:nvPr/>
        </p:nvSpPr>
        <p:spPr>
          <a:xfrm>
            <a:off x="694944" y="3862832"/>
            <a:ext cx="5070348" cy="32054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RAID 2.0+ · CCDB · WushanFS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185916" y="3163824"/>
            <a:ext cx="5545836" cy="1184148"/>
          </a:xfrm>
          <a:prstGeom prst="roundRect">
            <a:avLst>
              <a:gd name="adj" fmla="val 10038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350508" y="3328416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xt_26_042_cardtitle"/>
          <p:cNvSpPr txBox="1"/>
          <p:nvPr/>
        </p:nvSpPr>
        <p:spPr>
          <a:xfrm>
            <a:off x="6542532" y="3355848"/>
            <a:ext cx="498805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Dell SC / Compellent</a:t>
            </a:r>
          </a:p>
        </p:txBody>
      </p:sp>
      <p:sp>
        <p:nvSpPr>
          <p:cNvPr id="44" name="txt_26_043_cardbody"/>
          <p:cNvSpPr txBox="1"/>
          <p:nvPr/>
        </p:nvSpPr>
        <p:spPr>
          <a:xfrm>
            <a:off x="6423660" y="3862832"/>
            <a:ext cx="5070348" cy="32054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FNOC · PITC B-Tree · RAID6/10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7200" y="4530852"/>
            <a:ext cx="5545836" cy="1184148"/>
          </a:xfrm>
          <a:prstGeom prst="roundRect">
            <a:avLst>
              <a:gd name="adj" fmla="val 10038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1792" y="469544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xt_26_046_cardtitle"/>
          <p:cNvSpPr txBox="1"/>
          <p:nvPr/>
        </p:nvSpPr>
        <p:spPr>
          <a:xfrm>
            <a:off x="813816" y="4722876"/>
            <a:ext cx="498805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IBM V系列</a:t>
            </a:r>
          </a:p>
        </p:txBody>
      </p:sp>
      <p:sp>
        <p:nvSpPr>
          <p:cNvPr id="48" name="txt_26_047_cardbody"/>
          <p:cNvSpPr txBox="1"/>
          <p:nvPr/>
        </p:nvSpPr>
        <p:spPr>
          <a:xfrm>
            <a:off x="694944" y="5229860"/>
            <a:ext cx="5070348" cy="32054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Drive · MDisk · Pool · VDisk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185916" y="4530852"/>
            <a:ext cx="5545836" cy="1184148"/>
          </a:xfrm>
          <a:prstGeom prst="roundRect">
            <a:avLst>
              <a:gd name="adj" fmla="val 10038"/>
            </a:avLst>
          </a:prstGeom>
          <a:solidFill>
            <a:srgbClr val="102F58"/>
          </a:solidFill>
          <a:ln w="8890">
            <a:solidFill>
              <a:srgbClr val="2748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350508" y="4695444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xt_26_050_cardtitle"/>
          <p:cNvSpPr txBox="1"/>
          <p:nvPr/>
        </p:nvSpPr>
        <p:spPr>
          <a:xfrm>
            <a:off x="6542532" y="4722876"/>
            <a:ext cx="498805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HP EVA</a:t>
            </a:r>
          </a:p>
        </p:txBody>
      </p:sp>
      <p:sp>
        <p:nvSpPr>
          <p:cNvPr id="52" name="txt_26_051_cardbody"/>
          <p:cNvSpPr txBox="1"/>
          <p:nvPr/>
        </p:nvSpPr>
        <p:spPr>
          <a:xfrm>
            <a:off x="6423660" y="5229860"/>
            <a:ext cx="5070348" cy="32054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PSEG · RSS · VRAID · RSEG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7200" y="5934456"/>
            <a:ext cx="11274552" cy="338328"/>
          </a:xfrm>
          <a:prstGeom prst="roundRect">
            <a:avLst>
              <a:gd name="adj" fmla="val 20000"/>
            </a:avLst>
          </a:prstGeom>
          <a:solidFill>
            <a:srgbClr val="102F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xt_26_053_strip"/>
          <p:cNvSpPr txBox="1"/>
          <p:nvPr/>
        </p:nvSpPr>
        <p:spPr>
          <a:xfrm>
            <a:off x="640080" y="5975604"/>
            <a:ext cx="10908792" cy="28346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566"/>
              </a:lnSpc>
              <a:spcBef>
                <a:spcPts val="0"/>
              </a:spcBef>
              <a:spcAft>
                <a:spcPts val="0"/>
              </a:spcAft>
            </a:pPr>
            <a:r>
              <a:rPr sz="145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四类专用能力：解析器 + 专用界面 + LUN映射。具体支持范围以版本与设备体系为准。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7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华为OceanStor</a:t>
            </a:r>
          </a:p>
        </p:txBody>
      </p:sp>
      <p:sp>
        <p:nvSpPr>
          <p:cNvPr id="6" name="txt_27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7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RAID 2.0+全链路：从成员盘到LUN与NAS</a:t>
            </a:r>
          </a:p>
        </p:txBody>
      </p:sp>
      <p:sp>
        <p:nvSpPr>
          <p:cNvPr id="8" name="txt_27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CCDB、CKG/CK与条带映射协同，覆盖SAN逻辑卷与WushanFS路径。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7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7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7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2654046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27_014_flowtitle"/>
          <p:cNvSpPr txBox="1"/>
          <p:nvPr/>
        </p:nvSpPr>
        <p:spPr>
          <a:xfrm>
            <a:off x="566928" y="2057400"/>
            <a:ext cx="24345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成员盘 / 配置</a:t>
            </a:r>
          </a:p>
        </p:txBody>
      </p:sp>
      <p:sp>
        <p:nvSpPr>
          <p:cNvPr id="16" name="txt_27_015_flowsub"/>
          <p:cNvSpPr txBox="1"/>
          <p:nvPr/>
        </p:nvSpPr>
        <p:spPr>
          <a:xfrm>
            <a:off x="548640" y="2487168"/>
            <a:ext cx="24711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盘集与CCDB</a:t>
            </a:r>
          </a:p>
        </p:txBody>
      </p:sp>
      <p:sp>
        <p:nvSpPr>
          <p:cNvPr id="17" name="txt_27_016_arrow"/>
          <p:cNvSpPr txBox="1"/>
          <p:nvPr/>
        </p:nvSpPr>
        <p:spPr>
          <a:xfrm>
            <a:off x="3124962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30702" y="1920240"/>
            <a:ext cx="2654046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27_018_flowtitle"/>
          <p:cNvSpPr txBox="1"/>
          <p:nvPr/>
        </p:nvSpPr>
        <p:spPr>
          <a:xfrm>
            <a:off x="3440430" y="2057400"/>
            <a:ext cx="24345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CKG / CK</a:t>
            </a:r>
          </a:p>
        </p:txBody>
      </p:sp>
      <p:sp>
        <p:nvSpPr>
          <p:cNvPr id="20" name="txt_27_019_flowsub"/>
          <p:cNvSpPr txBox="1"/>
          <p:nvPr/>
        </p:nvSpPr>
        <p:spPr>
          <a:xfrm>
            <a:off x="3422142" y="2487168"/>
            <a:ext cx="24711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4MB Extent / 64MB CK</a:t>
            </a:r>
          </a:p>
        </p:txBody>
      </p:sp>
      <p:sp>
        <p:nvSpPr>
          <p:cNvPr id="21" name="txt_27_020_arrow"/>
          <p:cNvSpPr txBox="1"/>
          <p:nvPr/>
        </p:nvSpPr>
        <p:spPr>
          <a:xfrm>
            <a:off x="5998464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04204" y="1920240"/>
            <a:ext cx="2654046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27_022_flowtitle"/>
          <p:cNvSpPr txBox="1"/>
          <p:nvPr/>
        </p:nvSpPr>
        <p:spPr>
          <a:xfrm>
            <a:off x="6313932" y="2057400"/>
            <a:ext cx="24345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LUN虚拟盘</a:t>
            </a:r>
          </a:p>
        </p:txBody>
      </p:sp>
      <p:sp>
        <p:nvSpPr>
          <p:cNvPr id="24" name="txt_27_023_flowsub"/>
          <p:cNvSpPr txBox="1"/>
          <p:nvPr/>
        </p:nvSpPr>
        <p:spPr>
          <a:xfrm>
            <a:off x="6295644" y="2487168"/>
            <a:ext cx="24711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 2.0+重构</a:t>
            </a:r>
          </a:p>
        </p:txBody>
      </p:sp>
      <p:sp>
        <p:nvSpPr>
          <p:cNvPr id="25" name="txt_27_024_arrow"/>
          <p:cNvSpPr txBox="1"/>
          <p:nvPr/>
        </p:nvSpPr>
        <p:spPr>
          <a:xfrm>
            <a:off x="8871966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77706" y="1920240"/>
            <a:ext cx="2654046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27_026_flowtitle"/>
          <p:cNvSpPr txBox="1"/>
          <p:nvPr/>
        </p:nvSpPr>
        <p:spPr>
          <a:xfrm>
            <a:off x="9187434" y="2057400"/>
            <a:ext cx="24345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WushanFS</a:t>
            </a:r>
          </a:p>
        </p:txBody>
      </p:sp>
      <p:sp>
        <p:nvSpPr>
          <p:cNvPr id="28" name="txt_27_027_flowsub"/>
          <p:cNvSpPr txBox="1"/>
          <p:nvPr/>
        </p:nvSpPr>
        <p:spPr>
          <a:xfrm>
            <a:off x="9169146" y="2487168"/>
            <a:ext cx="24711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NAS文件系统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" y="3182112"/>
            <a:ext cx="3636264" cy="1911095"/>
          </a:xfrm>
          <a:prstGeom prst="roundRect">
            <a:avLst>
              <a:gd name="adj" fmla="val 622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21792" y="334670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27_030_cardtitle"/>
          <p:cNvSpPr txBox="1"/>
          <p:nvPr/>
        </p:nvSpPr>
        <p:spPr>
          <a:xfrm>
            <a:off x="813816" y="33741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全链路解析</a:t>
            </a:r>
          </a:p>
        </p:txBody>
      </p:sp>
      <p:sp>
        <p:nvSpPr>
          <p:cNvPr id="32" name="txt_27_031_cardbody"/>
          <p:cNvSpPr txBox="1"/>
          <p:nvPr/>
        </p:nvSpPr>
        <p:spPr>
          <a:xfrm>
            <a:off x="694944" y="3881120"/>
            <a:ext cx="3160776" cy="104749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LUN → Extent → CKG →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CK→ 条带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CCDB配置库解析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76344" y="3182112"/>
            <a:ext cx="3636264" cy="1911095"/>
          </a:xfrm>
          <a:prstGeom prst="roundRect">
            <a:avLst>
              <a:gd name="adj" fmla="val 622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440936" y="334670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27_034_cardtitle"/>
          <p:cNvSpPr txBox="1"/>
          <p:nvPr/>
        </p:nvSpPr>
        <p:spPr>
          <a:xfrm>
            <a:off x="4632960" y="337413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企业级扇区处理</a:t>
            </a:r>
          </a:p>
        </p:txBody>
      </p:sp>
      <p:sp>
        <p:nvSpPr>
          <p:cNvPr id="36" name="txt_27_035_cardbody"/>
          <p:cNvSpPr txBox="1"/>
          <p:nvPr/>
        </p:nvSpPr>
        <p:spPr>
          <a:xfrm>
            <a:off x="4514088" y="3881120"/>
            <a:ext cx="3160776" cy="104749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520 / 4160字节DIF扇区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支持最多缺2盘重构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95488" y="3182112"/>
            <a:ext cx="3636264" cy="1911095"/>
          </a:xfrm>
          <a:prstGeom prst="roundRect">
            <a:avLst>
              <a:gd name="adj" fmla="val 622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260080" y="334670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27_038_cardtitle"/>
          <p:cNvSpPr txBox="1"/>
          <p:nvPr/>
        </p:nvSpPr>
        <p:spPr>
          <a:xfrm>
            <a:off x="8452104" y="33741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SAN与NAS双路径</a:t>
            </a:r>
          </a:p>
        </p:txBody>
      </p:sp>
      <p:sp>
        <p:nvSpPr>
          <p:cNvPr id="40" name="txt_27_039_cardbody"/>
          <p:cNvSpPr txBox="1"/>
          <p:nvPr/>
        </p:nvSpPr>
        <p:spPr>
          <a:xfrm>
            <a:off x="8333232" y="3881120"/>
            <a:ext cx="3160776" cy="104749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LUN虚拟盘继续分析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WushanFS直接浏览恢复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57200" y="5367528"/>
            <a:ext cx="2715768" cy="768096"/>
          </a:xfrm>
          <a:prstGeom prst="roundRect">
            <a:avLst>
              <a:gd name="adj" fmla="val 15476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xt_27_041_metric"/>
          <p:cNvSpPr txBox="1"/>
          <p:nvPr/>
        </p:nvSpPr>
        <p:spPr>
          <a:xfrm>
            <a:off x="621792" y="5449824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144/144</a:t>
            </a:r>
          </a:p>
        </p:txBody>
      </p:sp>
      <p:sp>
        <p:nvSpPr>
          <p:cNvPr id="43" name="txt_27_042_metriclabel"/>
          <p:cNvSpPr txBox="1"/>
          <p:nvPr/>
        </p:nvSpPr>
        <p:spPr>
          <a:xfrm>
            <a:off x="621792" y="5861304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LUN闭环验证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310128" y="5367528"/>
            <a:ext cx="2715768" cy="768096"/>
          </a:xfrm>
          <a:prstGeom prst="roundRect">
            <a:avLst>
              <a:gd name="adj" fmla="val 15476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xt_27_044_metric"/>
          <p:cNvSpPr txBox="1"/>
          <p:nvPr/>
        </p:nvSpPr>
        <p:spPr>
          <a:xfrm>
            <a:off x="3474720" y="5449824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350/350</a:t>
            </a:r>
          </a:p>
        </p:txBody>
      </p:sp>
      <p:sp>
        <p:nvSpPr>
          <p:cNvPr id="46" name="txt_27_045_metriclabel"/>
          <p:cNvSpPr txBox="1"/>
          <p:nvPr/>
        </p:nvSpPr>
        <p:spPr>
          <a:xfrm>
            <a:off x="3474720" y="5861304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NAS文件验证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163056" y="5367528"/>
            <a:ext cx="2715768" cy="768096"/>
          </a:xfrm>
          <a:prstGeom prst="roundRect">
            <a:avLst>
              <a:gd name="adj" fmla="val 15476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xt_27_047_metric"/>
          <p:cNvSpPr txBox="1"/>
          <p:nvPr/>
        </p:nvSpPr>
        <p:spPr>
          <a:xfrm>
            <a:off x="6327648" y="5449824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最多2盘</a:t>
            </a:r>
          </a:p>
        </p:txBody>
      </p:sp>
      <p:sp>
        <p:nvSpPr>
          <p:cNvPr id="49" name="txt_27_048_metriclabel"/>
          <p:cNvSpPr txBox="1"/>
          <p:nvPr/>
        </p:nvSpPr>
        <p:spPr>
          <a:xfrm>
            <a:off x="6327648" y="5861304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缺盘重构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015984" y="5367528"/>
            <a:ext cx="2715768" cy="768096"/>
          </a:xfrm>
          <a:prstGeom prst="roundRect">
            <a:avLst>
              <a:gd name="adj" fmla="val 15476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xt_27_050_metric"/>
          <p:cNvSpPr txBox="1"/>
          <p:nvPr/>
        </p:nvSpPr>
        <p:spPr>
          <a:xfrm>
            <a:off x="9180576" y="5449824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5110 V5</a:t>
            </a:r>
          </a:p>
        </p:txBody>
      </p:sp>
      <p:sp>
        <p:nvSpPr>
          <p:cNvPr id="52" name="txt_27_051_metriclabel"/>
          <p:cNvSpPr txBox="1"/>
          <p:nvPr/>
        </p:nvSpPr>
        <p:spPr>
          <a:xfrm>
            <a:off x="9180576" y="5861304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原资料实证型号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8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Dell SC / Compellent</a:t>
            </a:r>
          </a:p>
        </p:txBody>
      </p:sp>
      <p:sp>
        <p:nvSpPr>
          <p:cNvPr id="6" name="txt_28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8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从FNOC对象库到PITC页映射</a:t>
            </a:r>
          </a:p>
        </p:txBody>
      </p:sp>
      <p:sp>
        <p:nvSpPr>
          <p:cNvPr id="8" name="txt_28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重构RAID页设备与LUN的离线路径，继续验证上层文件系统。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8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8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8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28_014_flowtitle"/>
          <p:cNvSpPr txBox="1"/>
          <p:nvPr/>
        </p:nvSpPr>
        <p:spPr>
          <a:xfrm>
            <a:off x="566928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成员盘</a:t>
            </a:r>
          </a:p>
        </p:txBody>
      </p:sp>
      <p:sp>
        <p:nvSpPr>
          <p:cNvPr id="16" name="txt_28_015_flowsub"/>
          <p:cNvSpPr txBox="1"/>
          <p:nvPr/>
        </p:nvSpPr>
        <p:spPr>
          <a:xfrm>
            <a:off x="548640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自动归位</a:t>
            </a:r>
          </a:p>
        </p:txBody>
      </p:sp>
      <p:sp>
        <p:nvSpPr>
          <p:cNvPr id="17" name="txt_28_016_arrow"/>
          <p:cNvSpPr txBox="1"/>
          <p:nvPr/>
        </p:nvSpPr>
        <p:spPr>
          <a:xfrm>
            <a:off x="2550261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56001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28_018_flowtitle"/>
          <p:cNvSpPr txBox="1"/>
          <p:nvPr/>
        </p:nvSpPr>
        <p:spPr>
          <a:xfrm>
            <a:off x="2865729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FNOC对象库</a:t>
            </a:r>
          </a:p>
        </p:txBody>
      </p:sp>
      <p:sp>
        <p:nvSpPr>
          <p:cNvPr id="20" name="txt_28_019_flowsub"/>
          <p:cNvSpPr txBox="1"/>
          <p:nvPr/>
        </p:nvSpPr>
        <p:spPr>
          <a:xfrm>
            <a:off x="2847441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配置解析</a:t>
            </a:r>
          </a:p>
        </p:txBody>
      </p:sp>
      <p:sp>
        <p:nvSpPr>
          <p:cNvPr id="21" name="txt_28_020_arrow"/>
          <p:cNvSpPr txBox="1"/>
          <p:nvPr/>
        </p:nvSpPr>
        <p:spPr>
          <a:xfrm>
            <a:off x="4849063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54803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28_022_flowtitle"/>
          <p:cNvSpPr txBox="1"/>
          <p:nvPr/>
        </p:nvSpPr>
        <p:spPr>
          <a:xfrm>
            <a:off x="5164531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RAID / 页设备</a:t>
            </a:r>
          </a:p>
        </p:txBody>
      </p:sp>
      <p:sp>
        <p:nvSpPr>
          <p:cNvPr id="24" name="txt_28_023_flowsub"/>
          <p:cNvSpPr txBox="1"/>
          <p:nvPr/>
        </p:nvSpPr>
        <p:spPr>
          <a:xfrm>
            <a:off x="5146243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RAID6/10寻址</a:t>
            </a:r>
          </a:p>
        </p:txBody>
      </p:sp>
      <p:sp>
        <p:nvSpPr>
          <p:cNvPr id="25" name="txt_28_024_arrow"/>
          <p:cNvSpPr txBox="1"/>
          <p:nvPr/>
        </p:nvSpPr>
        <p:spPr>
          <a:xfrm>
            <a:off x="7147864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53604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28_026_flowtitle"/>
          <p:cNvSpPr txBox="1"/>
          <p:nvPr/>
        </p:nvSpPr>
        <p:spPr>
          <a:xfrm>
            <a:off x="7463332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PITC B-Tree</a:t>
            </a:r>
          </a:p>
        </p:txBody>
      </p:sp>
      <p:sp>
        <p:nvSpPr>
          <p:cNvPr id="28" name="txt_28_027_flowsub"/>
          <p:cNvSpPr txBox="1"/>
          <p:nvPr/>
        </p:nvSpPr>
        <p:spPr>
          <a:xfrm>
            <a:off x="7445044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页映射</a:t>
            </a:r>
          </a:p>
        </p:txBody>
      </p:sp>
      <p:sp>
        <p:nvSpPr>
          <p:cNvPr id="29" name="txt_28_028_arrow"/>
          <p:cNvSpPr txBox="1"/>
          <p:nvPr/>
        </p:nvSpPr>
        <p:spPr>
          <a:xfrm>
            <a:off x="9446666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652406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28_030_flowtitle"/>
          <p:cNvSpPr txBox="1"/>
          <p:nvPr/>
        </p:nvSpPr>
        <p:spPr>
          <a:xfrm>
            <a:off x="9762134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83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LUN</a:t>
            </a:r>
          </a:p>
        </p:txBody>
      </p:sp>
      <p:sp>
        <p:nvSpPr>
          <p:cNvPr id="32" name="txt_28_031_flowsub"/>
          <p:cNvSpPr txBox="1"/>
          <p:nvPr/>
        </p:nvSpPr>
        <p:spPr>
          <a:xfrm>
            <a:off x="9743846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3182112"/>
            <a:ext cx="3636264" cy="1929384"/>
          </a:xfrm>
          <a:prstGeom prst="roundRect">
            <a:avLst>
              <a:gd name="adj" fmla="val 616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21792" y="334670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28_034_cardtitle"/>
          <p:cNvSpPr txBox="1"/>
          <p:nvPr/>
        </p:nvSpPr>
        <p:spPr>
          <a:xfrm>
            <a:off x="813816" y="33741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FNOC配置解析</a:t>
            </a:r>
          </a:p>
        </p:txBody>
      </p:sp>
      <p:sp>
        <p:nvSpPr>
          <p:cNvPr id="36" name="txt_28_035_cardbody"/>
          <p:cNvSpPr txBox="1"/>
          <p:nvPr/>
        </p:nvSpPr>
        <p:spPr>
          <a:xfrm>
            <a:off x="694944" y="3881120"/>
            <a:ext cx="3160776" cy="10657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盘头对象库与成员关系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同型号同容量成员盘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自动归位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76344" y="3182112"/>
            <a:ext cx="3636264" cy="1929384"/>
          </a:xfrm>
          <a:prstGeom prst="roundRect">
            <a:avLst>
              <a:gd name="adj" fmla="val 616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440936" y="334670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28_038_cardtitle"/>
          <p:cNvSpPr txBox="1"/>
          <p:nvPr/>
        </p:nvSpPr>
        <p:spPr>
          <a:xfrm>
            <a:off x="4632960" y="337413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PITC页映射</a:t>
            </a:r>
          </a:p>
        </p:txBody>
      </p:sp>
      <p:sp>
        <p:nvSpPr>
          <p:cNvPr id="40" name="txt_28_039_cardbody"/>
          <p:cNvSpPr txBox="1"/>
          <p:nvPr/>
        </p:nvSpPr>
        <p:spPr>
          <a:xfrm>
            <a:off x="4514088" y="3881120"/>
            <a:ext cx="3160776" cy="10657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B-Tree页面映射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RAID6/10离线寻址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95488" y="3182112"/>
            <a:ext cx="3636264" cy="1929384"/>
          </a:xfrm>
          <a:prstGeom prst="roundRect">
            <a:avLst>
              <a:gd name="adj" fmla="val 616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260080" y="334670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xt_28_042_cardtitle"/>
          <p:cNvSpPr txBox="1"/>
          <p:nvPr/>
        </p:nvSpPr>
        <p:spPr>
          <a:xfrm>
            <a:off x="8452104" y="33741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LUN恢复闭环</a:t>
            </a:r>
          </a:p>
        </p:txBody>
      </p:sp>
      <p:sp>
        <p:nvSpPr>
          <p:cNvPr id="44" name="txt_28_043_cardbody"/>
          <p:cNvSpPr txBox="1"/>
          <p:nvPr/>
        </p:nvSpPr>
        <p:spPr>
          <a:xfrm>
            <a:off x="8333232" y="3881120"/>
            <a:ext cx="3160776" cy="106578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案例镜像挂出LUN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LUN内XFS文件系统验证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7200" y="5376672"/>
            <a:ext cx="2715768" cy="758952"/>
          </a:xfrm>
          <a:prstGeom prst="roundRect">
            <a:avLst>
              <a:gd name="adj" fmla="val 15662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xt_28_045_metric"/>
          <p:cNvSpPr txBox="1"/>
          <p:nvPr/>
        </p:nvSpPr>
        <p:spPr>
          <a:xfrm>
            <a:off x="621792" y="545896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离线</a:t>
            </a:r>
          </a:p>
        </p:txBody>
      </p:sp>
      <p:sp>
        <p:nvSpPr>
          <p:cNvPr id="47" name="txt_28_046_metriclabel"/>
          <p:cNvSpPr txBox="1"/>
          <p:nvPr/>
        </p:nvSpPr>
        <p:spPr>
          <a:xfrm>
            <a:off x="621792" y="587044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无需原控制器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310128" y="5376672"/>
            <a:ext cx="2715768" cy="758952"/>
          </a:xfrm>
          <a:prstGeom prst="roundRect">
            <a:avLst>
              <a:gd name="adj" fmla="val 15662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xt_28_048_metric"/>
          <p:cNvSpPr txBox="1"/>
          <p:nvPr/>
        </p:nvSpPr>
        <p:spPr>
          <a:xfrm>
            <a:off x="3474720" y="545896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RAID6/10</a:t>
            </a:r>
          </a:p>
        </p:txBody>
      </p:sp>
      <p:sp>
        <p:nvSpPr>
          <p:cNvPr id="50" name="txt_28_049_metriclabel"/>
          <p:cNvSpPr txBox="1"/>
          <p:nvPr/>
        </p:nvSpPr>
        <p:spPr>
          <a:xfrm>
            <a:off x="3474720" y="587044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寻址恢复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163056" y="5376672"/>
            <a:ext cx="2715768" cy="758952"/>
          </a:xfrm>
          <a:prstGeom prst="roundRect">
            <a:avLst>
              <a:gd name="adj" fmla="val 15662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xt_28_051_metric"/>
          <p:cNvSpPr txBox="1"/>
          <p:nvPr/>
        </p:nvSpPr>
        <p:spPr>
          <a:xfrm>
            <a:off x="6327648" y="545896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XFS</a:t>
            </a:r>
          </a:p>
        </p:txBody>
      </p:sp>
      <p:sp>
        <p:nvSpPr>
          <p:cNvPr id="53" name="txt_28_052_metriclabel"/>
          <p:cNvSpPr txBox="1"/>
          <p:nvPr/>
        </p:nvSpPr>
        <p:spPr>
          <a:xfrm>
            <a:off x="6327648" y="587044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LUN内容验证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015984" y="5376672"/>
            <a:ext cx="2715768" cy="758952"/>
          </a:xfrm>
          <a:prstGeom prst="roundRect">
            <a:avLst>
              <a:gd name="adj" fmla="val 15662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xt_28_054_metric"/>
          <p:cNvSpPr txBox="1"/>
          <p:nvPr/>
        </p:nvSpPr>
        <p:spPr>
          <a:xfrm>
            <a:off x="9180576" y="545896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SC2000</a:t>
            </a:r>
          </a:p>
        </p:txBody>
      </p:sp>
      <p:sp>
        <p:nvSpPr>
          <p:cNvPr id="56" name="txt_28_055_metriclabel"/>
          <p:cNvSpPr txBox="1"/>
          <p:nvPr/>
        </p:nvSpPr>
        <p:spPr>
          <a:xfrm>
            <a:off x="9180576" y="587044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原资料专用体系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29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IBM V系列</a:t>
            </a:r>
          </a:p>
        </p:txBody>
      </p:sp>
      <p:sp>
        <p:nvSpPr>
          <p:cNvPr id="6" name="txt_29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29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逐层还原Drive、MDisk、Pool与VDisk</a:t>
            </a:r>
          </a:p>
        </p:txBody>
      </p:sp>
      <p:sp>
        <p:nvSpPr>
          <p:cNvPr id="8" name="txt_29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面向Storwize V7000 / SVC体系，支持AIX LVM整组联动映射。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29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29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29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29_014_flowtitle"/>
          <p:cNvSpPr txBox="1"/>
          <p:nvPr/>
        </p:nvSpPr>
        <p:spPr>
          <a:xfrm>
            <a:off x="566928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Drive</a:t>
            </a:r>
          </a:p>
        </p:txBody>
      </p:sp>
      <p:sp>
        <p:nvSpPr>
          <p:cNvPr id="16" name="txt_29_015_flowsub"/>
          <p:cNvSpPr txBox="1"/>
          <p:nvPr/>
        </p:nvSpPr>
        <p:spPr>
          <a:xfrm>
            <a:off x="548640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成员盘</a:t>
            </a:r>
          </a:p>
        </p:txBody>
      </p:sp>
      <p:sp>
        <p:nvSpPr>
          <p:cNvPr id="17" name="txt_29_016_arrow"/>
          <p:cNvSpPr txBox="1"/>
          <p:nvPr/>
        </p:nvSpPr>
        <p:spPr>
          <a:xfrm>
            <a:off x="2550261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56001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29_018_flowtitle"/>
          <p:cNvSpPr txBox="1"/>
          <p:nvPr/>
        </p:nvSpPr>
        <p:spPr>
          <a:xfrm>
            <a:off x="2865729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MDisk</a:t>
            </a:r>
          </a:p>
        </p:txBody>
      </p:sp>
      <p:sp>
        <p:nvSpPr>
          <p:cNvPr id="20" name="txt_29_019_flowsub"/>
          <p:cNvSpPr txBox="1"/>
          <p:nvPr/>
        </p:nvSpPr>
        <p:spPr>
          <a:xfrm>
            <a:off x="2847441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RAID组</a:t>
            </a:r>
          </a:p>
        </p:txBody>
      </p:sp>
      <p:sp>
        <p:nvSpPr>
          <p:cNvPr id="21" name="txt_29_020_arrow"/>
          <p:cNvSpPr txBox="1"/>
          <p:nvPr/>
        </p:nvSpPr>
        <p:spPr>
          <a:xfrm>
            <a:off x="4849063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54803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29_022_flowtitle"/>
          <p:cNvSpPr txBox="1"/>
          <p:nvPr/>
        </p:nvSpPr>
        <p:spPr>
          <a:xfrm>
            <a:off x="5164531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Pool</a:t>
            </a:r>
          </a:p>
        </p:txBody>
      </p:sp>
      <p:sp>
        <p:nvSpPr>
          <p:cNvPr id="24" name="txt_29_023_flowsub"/>
          <p:cNvSpPr txBox="1"/>
          <p:nvPr/>
        </p:nvSpPr>
        <p:spPr>
          <a:xfrm>
            <a:off x="5146243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Extent空间</a:t>
            </a:r>
          </a:p>
        </p:txBody>
      </p:sp>
      <p:sp>
        <p:nvSpPr>
          <p:cNvPr id="25" name="txt_29_024_arrow"/>
          <p:cNvSpPr txBox="1"/>
          <p:nvPr/>
        </p:nvSpPr>
        <p:spPr>
          <a:xfrm>
            <a:off x="7147864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53604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29_026_flowtitle"/>
          <p:cNvSpPr txBox="1"/>
          <p:nvPr/>
        </p:nvSpPr>
        <p:spPr>
          <a:xfrm>
            <a:off x="7463332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VDisk</a:t>
            </a:r>
          </a:p>
        </p:txBody>
      </p:sp>
      <p:sp>
        <p:nvSpPr>
          <p:cNvPr id="28" name="txt_29_027_flowsub"/>
          <p:cNvSpPr txBox="1"/>
          <p:nvPr/>
        </p:nvSpPr>
        <p:spPr>
          <a:xfrm>
            <a:off x="7445044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逻辑卷</a:t>
            </a:r>
          </a:p>
        </p:txBody>
      </p:sp>
      <p:sp>
        <p:nvSpPr>
          <p:cNvPr id="29" name="txt_29_028_arrow"/>
          <p:cNvSpPr txBox="1"/>
          <p:nvPr/>
        </p:nvSpPr>
        <p:spPr>
          <a:xfrm>
            <a:off x="9446666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652406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29_030_flowtitle"/>
          <p:cNvSpPr txBox="1"/>
          <p:nvPr/>
        </p:nvSpPr>
        <p:spPr>
          <a:xfrm>
            <a:off x="9762134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AIX LVM</a:t>
            </a:r>
          </a:p>
        </p:txBody>
      </p:sp>
      <p:sp>
        <p:nvSpPr>
          <p:cNvPr id="32" name="txt_29_031_flowsub"/>
          <p:cNvSpPr txBox="1"/>
          <p:nvPr/>
        </p:nvSpPr>
        <p:spPr>
          <a:xfrm>
            <a:off x="9743846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3182112"/>
            <a:ext cx="3636264" cy="192024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21792" y="334670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29_034_cardtitle"/>
          <p:cNvSpPr txBox="1"/>
          <p:nvPr/>
        </p:nvSpPr>
        <p:spPr>
          <a:xfrm>
            <a:off x="813816" y="33741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盘尾配置区解析</a:t>
            </a:r>
          </a:p>
        </p:txBody>
      </p:sp>
      <p:sp>
        <p:nvSpPr>
          <p:cNvPr id="36" name="txt_29_035_cardbody"/>
          <p:cNvSpPr txBox="1"/>
          <p:nvPr/>
        </p:nvSpPr>
        <p:spPr>
          <a:xfrm>
            <a:off x="694944" y="3881120"/>
            <a:ext cx="3160776" cy="10566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Drive、MDisk、Pool、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VDisk关系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Extent正向与反向映射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76344" y="3182112"/>
            <a:ext cx="3636264" cy="192024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440936" y="334670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29_038_cardtitle"/>
          <p:cNvSpPr txBox="1"/>
          <p:nvPr/>
        </p:nvSpPr>
        <p:spPr>
          <a:xfrm>
            <a:off x="4632960" y="337413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多组阵列联动</a:t>
            </a:r>
          </a:p>
        </p:txBody>
      </p:sp>
      <p:sp>
        <p:nvSpPr>
          <p:cNvPr id="40" name="txt_29_039_cardbody"/>
          <p:cNvSpPr txBox="1"/>
          <p:nvPr/>
        </p:nvSpPr>
        <p:spPr>
          <a:xfrm>
            <a:off x="4514088" y="3881120"/>
            <a:ext cx="3160776" cy="10566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跨MDisk与Pool恢复VDisk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支持AIX LVM整组映射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95488" y="3182112"/>
            <a:ext cx="3636264" cy="192024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260080" y="334670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xt_29_042_cardtitle"/>
          <p:cNvSpPr txBox="1"/>
          <p:nvPr/>
        </p:nvSpPr>
        <p:spPr>
          <a:xfrm>
            <a:off x="8452104" y="33741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真实案例验证</a:t>
            </a:r>
          </a:p>
        </p:txBody>
      </p:sp>
      <p:sp>
        <p:nvSpPr>
          <p:cNvPr id="44" name="txt_29_043_cardbody"/>
          <p:cNvSpPr txBox="1"/>
          <p:nvPr/>
        </p:nvSpPr>
        <p:spPr>
          <a:xfrm>
            <a:off x="8333232" y="3881120"/>
            <a:ext cx="3160776" cy="10566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原资料记录客户案例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成功提取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11组阵列XOR实证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7200" y="5376672"/>
            <a:ext cx="2715768" cy="768096"/>
          </a:xfrm>
          <a:prstGeom prst="roundRect">
            <a:avLst>
              <a:gd name="adj" fmla="val 15476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xt_29_045_metric"/>
          <p:cNvSpPr txBox="1"/>
          <p:nvPr/>
        </p:nvSpPr>
        <p:spPr>
          <a:xfrm>
            <a:off x="621792" y="545896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11组</a:t>
            </a:r>
          </a:p>
        </p:txBody>
      </p:sp>
      <p:sp>
        <p:nvSpPr>
          <p:cNvPr id="47" name="txt_29_046_metriclabel"/>
          <p:cNvSpPr txBox="1"/>
          <p:nvPr/>
        </p:nvSpPr>
        <p:spPr>
          <a:xfrm>
            <a:off x="621792" y="587044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阵列XOR验证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310128" y="5376672"/>
            <a:ext cx="2715768" cy="768096"/>
          </a:xfrm>
          <a:prstGeom prst="roundRect">
            <a:avLst>
              <a:gd name="adj" fmla="val 15476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xt_29_048_metric"/>
          <p:cNvSpPr txBox="1"/>
          <p:nvPr/>
        </p:nvSpPr>
        <p:spPr>
          <a:xfrm>
            <a:off x="3474720" y="545896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VDisk</a:t>
            </a:r>
          </a:p>
        </p:txBody>
      </p:sp>
      <p:sp>
        <p:nvSpPr>
          <p:cNvPr id="50" name="txt_29_049_metriclabel"/>
          <p:cNvSpPr txBox="1"/>
          <p:nvPr/>
        </p:nvSpPr>
        <p:spPr>
          <a:xfrm>
            <a:off x="3474720" y="587044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逐层映射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163056" y="5376672"/>
            <a:ext cx="2715768" cy="768096"/>
          </a:xfrm>
          <a:prstGeom prst="roundRect">
            <a:avLst>
              <a:gd name="adj" fmla="val 15476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xt_29_051_metric"/>
          <p:cNvSpPr txBox="1"/>
          <p:nvPr/>
        </p:nvSpPr>
        <p:spPr>
          <a:xfrm>
            <a:off x="6327648" y="545896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AIX</a:t>
            </a:r>
          </a:p>
        </p:txBody>
      </p:sp>
      <p:sp>
        <p:nvSpPr>
          <p:cNvPr id="53" name="txt_29_052_metriclabel"/>
          <p:cNvSpPr txBox="1"/>
          <p:nvPr/>
        </p:nvSpPr>
        <p:spPr>
          <a:xfrm>
            <a:off x="6327648" y="587044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LVM联动恢复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015984" y="5376672"/>
            <a:ext cx="2715768" cy="768096"/>
          </a:xfrm>
          <a:prstGeom prst="roundRect">
            <a:avLst>
              <a:gd name="adj" fmla="val 15476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xt_29_054_metric"/>
          <p:cNvSpPr txBox="1"/>
          <p:nvPr/>
        </p:nvSpPr>
        <p:spPr>
          <a:xfrm>
            <a:off x="9180576" y="545896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V7000 / SVC</a:t>
            </a:r>
          </a:p>
        </p:txBody>
      </p:sp>
      <p:sp>
        <p:nvSpPr>
          <p:cNvPr id="56" name="txt_29_055_metriclabel"/>
          <p:cNvSpPr txBox="1"/>
          <p:nvPr/>
        </p:nvSpPr>
        <p:spPr>
          <a:xfrm>
            <a:off x="9180576" y="587044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设备体系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0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HP EVA与存储插件</a:t>
            </a:r>
          </a:p>
        </p:txBody>
      </p:sp>
      <p:sp>
        <p:nvSpPr>
          <p:cNvPr id="6" name="txt_30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0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查表式映射与通用LUN解析框架</a:t>
            </a:r>
          </a:p>
        </p:txBody>
      </p:sp>
      <p:sp>
        <p:nvSpPr>
          <p:cNvPr id="8" name="txt_30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以不同厂商的元数据与映射机制为入口，扩展企业级存储恢复能力。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0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0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0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30_014_flowtitle"/>
          <p:cNvSpPr txBox="1"/>
          <p:nvPr/>
        </p:nvSpPr>
        <p:spPr>
          <a:xfrm>
            <a:off x="566928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PSEG</a:t>
            </a:r>
          </a:p>
        </p:txBody>
      </p:sp>
      <p:sp>
        <p:nvSpPr>
          <p:cNvPr id="16" name="txt_30_015_flowsub"/>
          <p:cNvSpPr txBox="1"/>
          <p:nvPr/>
        </p:nvSpPr>
        <p:spPr>
          <a:xfrm>
            <a:off x="548640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2MB分段</a:t>
            </a:r>
          </a:p>
        </p:txBody>
      </p:sp>
      <p:sp>
        <p:nvSpPr>
          <p:cNvPr id="17" name="txt_30_016_arrow"/>
          <p:cNvSpPr txBox="1"/>
          <p:nvPr/>
        </p:nvSpPr>
        <p:spPr>
          <a:xfrm>
            <a:off x="2550261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56001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30_018_flowtitle"/>
          <p:cNvSpPr txBox="1"/>
          <p:nvPr/>
        </p:nvSpPr>
        <p:spPr>
          <a:xfrm>
            <a:off x="2865729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RSS</a:t>
            </a:r>
          </a:p>
        </p:txBody>
      </p:sp>
      <p:sp>
        <p:nvSpPr>
          <p:cNvPr id="20" name="txt_30_019_flowsub"/>
          <p:cNvSpPr txBox="1"/>
          <p:nvPr/>
        </p:nvSpPr>
        <p:spPr>
          <a:xfrm>
            <a:off x="2847441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冗余存储集</a:t>
            </a:r>
          </a:p>
        </p:txBody>
      </p:sp>
      <p:sp>
        <p:nvSpPr>
          <p:cNvPr id="21" name="txt_30_020_arrow"/>
          <p:cNvSpPr txBox="1"/>
          <p:nvPr/>
        </p:nvSpPr>
        <p:spPr>
          <a:xfrm>
            <a:off x="4849063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54803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xt_30_022_flowtitle"/>
          <p:cNvSpPr txBox="1"/>
          <p:nvPr/>
        </p:nvSpPr>
        <p:spPr>
          <a:xfrm>
            <a:off x="5164531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VRAID</a:t>
            </a:r>
          </a:p>
        </p:txBody>
      </p:sp>
      <p:sp>
        <p:nvSpPr>
          <p:cNvPr id="24" name="txt_30_023_flowsub"/>
          <p:cNvSpPr txBox="1"/>
          <p:nvPr/>
        </p:nvSpPr>
        <p:spPr>
          <a:xfrm>
            <a:off x="5146243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虚拟RAID</a:t>
            </a:r>
          </a:p>
        </p:txBody>
      </p:sp>
      <p:sp>
        <p:nvSpPr>
          <p:cNvPr id="25" name="txt_30_024_arrow"/>
          <p:cNvSpPr txBox="1"/>
          <p:nvPr/>
        </p:nvSpPr>
        <p:spPr>
          <a:xfrm>
            <a:off x="7147864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53604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xt_30_026_flowtitle"/>
          <p:cNvSpPr txBox="1"/>
          <p:nvPr/>
        </p:nvSpPr>
        <p:spPr>
          <a:xfrm>
            <a:off x="7463332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RSEG</a:t>
            </a:r>
          </a:p>
        </p:txBody>
      </p:sp>
      <p:sp>
        <p:nvSpPr>
          <p:cNvPr id="28" name="txt_30_027_flowsub"/>
          <p:cNvSpPr txBox="1"/>
          <p:nvPr/>
        </p:nvSpPr>
        <p:spPr>
          <a:xfrm>
            <a:off x="7445044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8MB映射</a:t>
            </a:r>
          </a:p>
        </p:txBody>
      </p:sp>
      <p:sp>
        <p:nvSpPr>
          <p:cNvPr id="29" name="txt_30_028_arrow"/>
          <p:cNvSpPr txBox="1"/>
          <p:nvPr/>
        </p:nvSpPr>
        <p:spPr>
          <a:xfrm>
            <a:off x="9446666" y="2208276"/>
            <a:ext cx="192024" cy="3931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2808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652406" y="1920240"/>
            <a:ext cx="2079345" cy="1014984"/>
          </a:xfrm>
          <a:prstGeom prst="roundRect">
            <a:avLst>
              <a:gd name="adj" fmla="val 11711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xt_30_030_flowtitle"/>
          <p:cNvSpPr txBox="1"/>
          <p:nvPr/>
        </p:nvSpPr>
        <p:spPr>
          <a:xfrm>
            <a:off x="9762134" y="2057400"/>
            <a:ext cx="1859889" cy="320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94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LUN</a:t>
            </a:r>
          </a:p>
        </p:txBody>
      </p:sp>
      <p:sp>
        <p:nvSpPr>
          <p:cNvPr id="32" name="txt_30_031_flowsub"/>
          <p:cNvSpPr txBox="1"/>
          <p:nvPr/>
        </p:nvSpPr>
        <p:spPr>
          <a:xfrm>
            <a:off x="9743846" y="2487168"/>
            <a:ext cx="1896465" cy="38404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逻辑卷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3182112"/>
            <a:ext cx="3636264" cy="2834640"/>
          </a:xfrm>
          <a:prstGeom prst="roundRect">
            <a:avLst>
              <a:gd name="adj" fmla="val 419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21792" y="334670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xt_30_034_cardtitle"/>
          <p:cNvSpPr txBox="1"/>
          <p:nvPr/>
        </p:nvSpPr>
        <p:spPr>
          <a:xfrm>
            <a:off x="813816" y="33741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HP EVA专用恢复</a:t>
            </a:r>
          </a:p>
        </p:txBody>
      </p:sp>
      <p:sp>
        <p:nvSpPr>
          <p:cNvPr id="36" name="txt_30_035_cardbody"/>
          <p:cNvSpPr txBox="1"/>
          <p:nvPr/>
        </p:nvSpPr>
        <p:spPr>
          <a:xfrm>
            <a:off x="694944" y="3881120"/>
            <a:ext cx="3160776" cy="1971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PSEG → RSS → VRAID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→RSEG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配置库与32字节映射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记录解码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EVA4400实测验证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76344" y="3182112"/>
            <a:ext cx="3636264" cy="2834640"/>
          </a:xfrm>
          <a:prstGeom prst="roundRect">
            <a:avLst>
              <a:gd name="adj" fmla="val 419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440936" y="334670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xt_30_038_cardtitle"/>
          <p:cNvSpPr txBox="1"/>
          <p:nvPr/>
        </p:nvSpPr>
        <p:spPr>
          <a:xfrm>
            <a:off x="4632960" y="337413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DotHill / DACstore</a:t>
            </a:r>
          </a:p>
        </p:txBody>
      </p:sp>
      <p:sp>
        <p:nvSpPr>
          <p:cNvPr id="40" name="txt_30_039_cardbody"/>
          <p:cNvSpPr txBox="1"/>
          <p:nvPr/>
        </p:nvSpPr>
        <p:spPr>
          <a:xfrm>
            <a:off x="4514088" y="3881120"/>
            <a:ext cx="3160776" cy="1971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联想 / HPE MSA、IBM DS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/Dell MD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盘头CAPI与盘尾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DACstore解析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覆盖对应存储设备体系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95488" y="3182112"/>
            <a:ext cx="3636264" cy="2834640"/>
          </a:xfrm>
          <a:prstGeom prst="roundRect">
            <a:avLst>
              <a:gd name="adj" fmla="val 419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260080" y="334670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xt_30_042_cardtitle"/>
          <p:cNvSpPr txBox="1"/>
          <p:nvPr/>
        </p:nvSpPr>
        <p:spPr>
          <a:xfrm>
            <a:off x="8452104" y="33741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ES4000插件</a:t>
            </a:r>
          </a:p>
        </p:txBody>
      </p:sp>
      <p:sp>
        <p:nvSpPr>
          <p:cNvPr id="44" name="txt_30_043_cardbody"/>
          <p:cNvSpPr txBox="1"/>
          <p:nvPr/>
        </p:nvSpPr>
        <p:spPr>
          <a:xfrm>
            <a:off x="8333232" y="3881120"/>
            <a:ext cx="3160776" cy="197104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宝德ES4000 / UIT SV7000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RAID6池与2GB Extent映射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统一插件框架持续扩展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1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配套专业软件</a:t>
            </a:r>
          </a:p>
        </p:txBody>
      </p:sp>
      <p:sp>
        <p:nvSpPr>
          <p:cNvPr id="6" name="txt_31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1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SQL Server数据库恢复专业套件</a:t>
            </a:r>
          </a:p>
        </p:txBody>
      </p:sp>
      <p:sp>
        <p:nvSpPr>
          <p:cNvPr id="8" name="txt_31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配套能力承接2027版软件资料；在DRE-1002方案中单独确认配置、运行环境与授权。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1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1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1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3721608" cy="4087368"/>
          </a:xfrm>
          <a:prstGeom prst="roundRect">
            <a:avLst>
              <a:gd name="adj" fmla="val 319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oftware_s29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2253535"/>
            <a:ext cx="3383280" cy="324704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4407408" y="1901952"/>
            <a:ext cx="7324344" cy="2231136"/>
          </a:xfrm>
          <a:prstGeom prst="roundRect">
            <a:avLst>
              <a:gd name="adj" fmla="val 532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572000" y="2066544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xt_31_017_cardtitle"/>
          <p:cNvSpPr txBox="1"/>
          <p:nvPr/>
        </p:nvSpPr>
        <p:spPr>
          <a:xfrm>
            <a:off x="4764024" y="2093976"/>
            <a:ext cx="6766560" cy="39039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版本、对象与故障场景</a:t>
            </a:r>
          </a:p>
        </p:txBody>
      </p:sp>
      <p:sp>
        <p:nvSpPr>
          <p:cNvPr id="19" name="txt_31_018_cardbody"/>
          <p:cNvSpPr txBox="1"/>
          <p:nvPr/>
        </p:nvSpPr>
        <p:spPr>
          <a:xfrm>
            <a:off x="4645152" y="2630678"/>
            <a:ext cx="6848856" cy="133781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兼容SQL Server 7.0-2022；表、视图、存储过程、函数、触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发器、自定义类型。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覆盖质疑、无法附加、DBCC报错、MDF/NDF/LDF与BAK损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坏、误删记录和勒索破坏。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07408" y="4352544"/>
            <a:ext cx="7324344" cy="1819656"/>
          </a:xfrm>
          <a:prstGeom prst="roundRect">
            <a:avLst>
              <a:gd name="adj" fmla="val 65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0" y="4517136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xt_31_021_cardtitle"/>
          <p:cNvSpPr txBox="1"/>
          <p:nvPr/>
        </p:nvSpPr>
        <p:spPr>
          <a:xfrm>
            <a:off x="4764024" y="4544568"/>
            <a:ext cx="6766560" cy="39039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数据库结构与业务恢复</a:t>
            </a:r>
          </a:p>
        </p:txBody>
      </p:sp>
      <p:sp>
        <p:nvSpPr>
          <p:cNvPr id="23" name="txt_31_022_cardbody"/>
          <p:cNvSpPr txBox="1"/>
          <p:nvPr/>
        </p:nvSpPr>
        <p:spPr>
          <a:xfrm>
            <a:off x="4645152" y="5081270"/>
            <a:ext cx="6848856" cy="9263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页面修复、碎片扫描重组、MDF/NDF/LDF重构、BAK解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压转换。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适配用友、金蝶、管家婆、浪潮、思迅等ERP业务。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2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配套专业软件</a:t>
            </a:r>
          </a:p>
        </p:txBody>
      </p:sp>
      <p:sp>
        <p:nvSpPr>
          <p:cNvPr id="6" name="txt_32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2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数码复印机残留数据恢复与保密检查</a:t>
            </a:r>
          </a:p>
        </p:txBody>
      </p:sp>
      <p:sp>
        <p:nvSpPr>
          <p:cNvPr id="8" name="txt_32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与Fusion主平台区分：配套套件的版本、运行环境与交付范围按项目确认。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2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2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2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3721608" cy="4087368"/>
          </a:xfrm>
          <a:prstGeom prst="roundRect">
            <a:avLst>
              <a:gd name="adj" fmla="val 3194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oftware_s30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37825"/>
            <a:ext cx="3355848" cy="3333325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4407408" y="1901952"/>
            <a:ext cx="3557016" cy="1947672"/>
          </a:xfrm>
          <a:prstGeom prst="roundRect">
            <a:avLst>
              <a:gd name="adj" fmla="val 610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572000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xt_32_017_cardtitle"/>
          <p:cNvSpPr txBox="1"/>
          <p:nvPr/>
        </p:nvSpPr>
        <p:spPr>
          <a:xfrm>
            <a:off x="4764024" y="2093976"/>
            <a:ext cx="299923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离线与在线检查</a:t>
            </a:r>
          </a:p>
        </p:txBody>
      </p:sp>
      <p:sp>
        <p:nvSpPr>
          <p:cNvPr id="19" name="txt_32_018_cardbody"/>
          <p:cNvSpPr txBox="1"/>
          <p:nvPr/>
        </p:nvSpPr>
        <p:spPr>
          <a:xfrm>
            <a:off x="4645152" y="2600960"/>
            <a:ext cx="3081528" cy="108407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拆盘、镜像、IP与Web抓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取；原软件资料覆盖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200+机型。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74736" y="1901952"/>
            <a:ext cx="3557016" cy="1947672"/>
          </a:xfrm>
          <a:prstGeom prst="roundRect">
            <a:avLst>
              <a:gd name="adj" fmla="val 610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339328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xt_32_021_cardtitle"/>
          <p:cNvSpPr txBox="1"/>
          <p:nvPr/>
        </p:nvSpPr>
        <p:spPr>
          <a:xfrm>
            <a:off x="8531352" y="2093976"/>
            <a:ext cx="2999231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残留数据恢复</a:t>
            </a:r>
          </a:p>
        </p:txBody>
      </p:sp>
      <p:sp>
        <p:nvSpPr>
          <p:cNvPr id="23" name="txt_32_022_cardbody"/>
          <p:cNvSpPr txBox="1"/>
          <p:nvPr/>
        </p:nvSpPr>
        <p:spPr>
          <a:xfrm>
            <a:off x="8412480" y="2600960"/>
            <a:ext cx="3081528" cy="108407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恢复文档、图像及打印/扫描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残留，识别设备存储结构。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07408" y="4041648"/>
            <a:ext cx="3557016" cy="1947672"/>
          </a:xfrm>
          <a:prstGeom prst="roundRect">
            <a:avLst>
              <a:gd name="adj" fmla="val 610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0" y="4206240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xt_32_025_cardtitle"/>
          <p:cNvSpPr txBox="1"/>
          <p:nvPr/>
        </p:nvSpPr>
        <p:spPr>
          <a:xfrm>
            <a:off x="4764024" y="4233672"/>
            <a:ext cx="2999232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OCR与关键词检索</a:t>
            </a:r>
          </a:p>
        </p:txBody>
      </p:sp>
      <p:sp>
        <p:nvSpPr>
          <p:cNvPr id="27" name="txt_32_026_cardbody"/>
          <p:cNvSpPr txBox="1"/>
          <p:nvPr/>
        </p:nvSpPr>
        <p:spPr>
          <a:xfrm>
            <a:off x="4645152" y="4740656"/>
            <a:ext cx="3081528" cy="108407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文字识别、敏感词筛选及违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规日志检索。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174736" y="4041648"/>
            <a:ext cx="3557016" cy="1947672"/>
          </a:xfrm>
          <a:prstGeom prst="roundRect">
            <a:avLst>
              <a:gd name="adj" fmla="val 610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339328" y="4206240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xt_32_029_cardtitle"/>
          <p:cNvSpPr txBox="1"/>
          <p:nvPr/>
        </p:nvSpPr>
        <p:spPr>
          <a:xfrm>
            <a:off x="8531352" y="4233672"/>
            <a:ext cx="2999231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管理与报告</a:t>
            </a:r>
          </a:p>
        </p:txBody>
      </p:sp>
      <p:sp>
        <p:nvSpPr>
          <p:cNvPr id="31" name="txt_32_030_cardbody"/>
          <p:cNvSpPr txBox="1"/>
          <p:nvPr/>
        </p:nvSpPr>
        <p:spPr>
          <a:xfrm>
            <a:off x="8412480" y="4740656"/>
            <a:ext cx="3081528" cy="108407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设备、人员管理和检查报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告，支持安全自查与事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件追溯。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3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跨平台与国产化</a:t>
            </a:r>
          </a:p>
        </p:txBody>
      </p:sp>
      <p:sp>
        <p:nvSpPr>
          <p:cNvPr id="6" name="txt_33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3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整机国产化交付，软件具备多平台能力</a:t>
            </a:r>
          </a:p>
        </p:txBody>
      </p:sp>
      <p:sp>
        <p:nvSpPr>
          <p:cNvPr id="8" name="txt_33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DRE-1002当前交付基线是海光x86_64与银河麒麟，不把多架构支持混同为多套标配硬件。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3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3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3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4617720" cy="225856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33_015_cardtitle"/>
          <p:cNvSpPr txBox="1"/>
          <p:nvPr/>
        </p:nvSpPr>
        <p:spPr>
          <a:xfrm>
            <a:off x="813816" y="2093976"/>
            <a:ext cx="4059936" cy="37553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457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DRE-1002整机交付基线</a:t>
            </a:r>
          </a:p>
        </p:txBody>
      </p:sp>
      <p:sp>
        <p:nvSpPr>
          <p:cNvPr id="17" name="txt_33_016_cardbody"/>
          <p:cNvSpPr txBox="1"/>
          <p:nvPr/>
        </p:nvSpPr>
        <p:spPr>
          <a:xfrm>
            <a:off x="694944" y="2615819"/>
            <a:ext cx="4142231" cy="138010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海光C86国产x86平台</a:t>
            </a:r>
          </a:p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银河麒麟桌面V10 (SP1) 2403</a:t>
            </a:r>
          </a:p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UKUI · x86_64 · 桌面端</a:t>
            </a:r>
          </a:p>
          <a:p>
            <a:pPr algn="l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单体作业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70832"/>
            <a:ext cx="4617720" cy="1645920"/>
          </a:xfrm>
          <a:prstGeom prst="roundRect">
            <a:avLst>
              <a:gd name="adj" fmla="val 722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oftware_s31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243" y="4535424"/>
            <a:ext cx="2820776" cy="119786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5312664" y="1901952"/>
            <a:ext cx="6419088" cy="2660904"/>
          </a:xfrm>
          <a:prstGeom prst="roundRect">
            <a:avLst>
              <a:gd name="adj" fmla="val 446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77255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xt_33_021_cardtitle"/>
          <p:cNvSpPr txBox="1"/>
          <p:nvPr/>
        </p:nvSpPr>
        <p:spPr>
          <a:xfrm>
            <a:off x="5669279" y="2093976"/>
            <a:ext cx="5861304" cy="37553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457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Fusion软件适配范围</a:t>
            </a:r>
          </a:p>
        </p:txBody>
      </p:sp>
      <p:sp>
        <p:nvSpPr>
          <p:cNvPr id="23" name="txt_33_022_cardbody"/>
          <p:cNvSpPr txBox="1"/>
          <p:nvPr/>
        </p:nvSpPr>
        <p:spPr>
          <a:xfrm>
            <a:off x="5550407" y="2615819"/>
            <a:ext cx="5943600" cy="178244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Windows 10/11、Server 2012+、Linux、macOS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x86_64、AArch64、LoongArch原生运行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海光、兆芯、鲲鹏、飞腾、龙芯</a:t>
            </a:r>
          </a:p>
          <a:p>
            <a:pPr algn="l">
              <a:lnSpc>
                <a:spcPts val="2232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统信UOS、银河麒麟、openEuler、deepin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312664" y="4700016"/>
            <a:ext cx="6419088" cy="1417320"/>
          </a:xfrm>
          <a:prstGeom prst="roundRect">
            <a:avLst>
              <a:gd name="adj" fmla="val 8387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77255" y="4864607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xt_33_025_cardtitle"/>
          <p:cNvSpPr txBox="1"/>
          <p:nvPr/>
        </p:nvSpPr>
        <p:spPr>
          <a:xfrm>
            <a:off x="5669279" y="4892040"/>
            <a:ext cx="5861304" cy="3458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222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Linux块设备协同</a:t>
            </a:r>
          </a:p>
        </p:txBody>
      </p:sp>
      <p:sp>
        <p:nvSpPr>
          <p:cNvPr id="27" name="txt_33_026_cardbody"/>
          <p:cNvSpPr txBox="1"/>
          <p:nvPr/>
        </p:nvSpPr>
        <p:spPr>
          <a:xfrm>
            <a:off x="5550407" y="5384165"/>
            <a:ext cx="5943600" cy="56857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/dev/nbdN映射供mount、fdisk、dd、parted等工具访</a:t>
            </a:r>
          </a:p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问；无需独立服务端。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4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性能与可靠性</a:t>
            </a:r>
          </a:p>
        </p:txBody>
      </p:sp>
      <p:sp>
        <p:nvSpPr>
          <p:cNvPr id="6" name="txt_34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4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为长时间专业恢复作业提供稳定支撑</a:t>
            </a:r>
          </a:p>
        </p:txBody>
      </p:sp>
      <p:sp>
        <p:nvSpPr>
          <p:cNvPr id="8" name="txt_34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保留平台级能力说明，实际处理效率取决于源介质、数据规模、结构和任务条件。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4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4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4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2715768" cy="804672"/>
          </a:xfrm>
          <a:prstGeom prst="roundRect">
            <a:avLst>
              <a:gd name="adj" fmla="val 14772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xt_34_014_metric"/>
          <p:cNvSpPr txBox="1"/>
          <p:nvPr/>
        </p:nvSpPr>
        <p:spPr>
          <a:xfrm>
            <a:off x="621792" y="198424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秒级</a:t>
            </a:r>
          </a:p>
        </p:txBody>
      </p:sp>
      <p:sp>
        <p:nvSpPr>
          <p:cNvPr id="16" name="txt_34_015_metriclabel"/>
          <p:cNvSpPr txBox="1"/>
          <p:nvPr/>
        </p:nvSpPr>
        <p:spPr>
          <a:xfrm>
            <a:off x="621792" y="239572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元数据完好时目录浏览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10128" y="1901952"/>
            <a:ext cx="2715768" cy="804672"/>
          </a:xfrm>
          <a:prstGeom prst="roundRect">
            <a:avLst>
              <a:gd name="adj" fmla="val 14772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xt_34_017_metric"/>
          <p:cNvSpPr txBox="1"/>
          <p:nvPr/>
        </p:nvSpPr>
        <p:spPr>
          <a:xfrm>
            <a:off x="3474720" y="198424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89A7F"/>
                </a:solidFill>
                <a:latin typeface="Microsoft YaHei"/>
                <a:ea typeface="Microsoft YaHei"/>
                <a:cs typeface="Microsoft YaHei"/>
              </a:rPr>
              <a:t>10TB</a:t>
            </a:r>
          </a:p>
        </p:txBody>
      </p:sp>
      <p:sp>
        <p:nvSpPr>
          <p:cNvPr id="19" name="txt_34_018_metriclabel"/>
          <p:cNvSpPr txBox="1"/>
          <p:nvPr/>
        </p:nvSpPr>
        <p:spPr>
          <a:xfrm>
            <a:off x="3474720" y="239572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逻辑映射不生成副本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63056" y="1901952"/>
            <a:ext cx="2715768" cy="804672"/>
          </a:xfrm>
          <a:prstGeom prst="roundRect">
            <a:avLst>
              <a:gd name="adj" fmla="val 14772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xt_34_020_metric"/>
          <p:cNvSpPr txBox="1"/>
          <p:nvPr/>
        </p:nvSpPr>
        <p:spPr>
          <a:xfrm>
            <a:off x="6327648" y="198424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7560CF"/>
                </a:solidFill>
                <a:latin typeface="Microsoft YaHei"/>
                <a:ea typeface="Microsoft YaHei"/>
                <a:cs typeface="Microsoft YaHei"/>
              </a:rPr>
              <a:t>千万级</a:t>
            </a:r>
          </a:p>
        </p:txBody>
      </p:sp>
      <p:sp>
        <p:nvSpPr>
          <p:cNvPr id="22" name="txt_34_021_metriclabel"/>
          <p:cNvSpPr txBox="1"/>
          <p:nvPr/>
        </p:nvSpPr>
        <p:spPr>
          <a:xfrm>
            <a:off x="6327648" y="239572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文件树流式索引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15984" y="1901952"/>
            <a:ext cx="2715768" cy="804672"/>
          </a:xfrm>
          <a:prstGeom prst="roundRect">
            <a:avLst>
              <a:gd name="adj" fmla="val 14772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34_023_metric"/>
          <p:cNvSpPr txBox="1"/>
          <p:nvPr/>
        </p:nvSpPr>
        <p:spPr>
          <a:xfrm>
            <a:off x="9180576" y="1984248"/>
            <a:ext cx="2386584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DB9627"/>
                </a:solidFill>
                <a:latin typeface="Microsoft YaHei"/>
                <a:ea typeface="Microsoft YaHei"/>
                <a:cs typeface="Microsoft YaHei"/>
              </a:rPr>
              <a:t>多任务</a:t>
            </a:r>
          </a:p>
        </p:txBody>
      </p:sp>
      <p:sp>
        <p:nvSpPr>
          <p:cNvPr id="25" name="txt_34_024_metriclabel"/>
          <p:cNvSpPr txBox="1"/>
          <p:nvPr/>
        </p:nvSpPr>
        <p:spPr>
          <a:xfrm>
            <a:off x="9180576" y="2395728"/>
            <a:ext cx="238658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144"/>
              </a:lnSpc>
              <a:spcBef>
                <a:spcPts val="0"/>
              </a:spcBef>
              <a:spcAft>
                <a:spcPts val="0"/>
              </a:spcAft>
            </a:pPr>
            <a:r>
              <a:rPr sz="11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镜像 / 扫描 / RAID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2953512"/>
            <a:ext cx="3636264" cy="1458468"/>
          </a:xfrm>
          <a:prstGeom prst="roundRect">
            <a:avLst>
              <a:gd name="adj" fmla="val 815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311810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34_027_cardtitle"/>
          <p:cNvSpPr txBox="1"/>
          <p:nvPr/>
        </p:nvSpPr>
        <p:spPr>
          <a:xfrm>
            <a:off x="813816" y="31455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双模式浏览</a:t>
            </a:r>
          </a:p>
        </p:txBody>
      </p:sp>
      <p:sp>
        <p:nvSpPr>
          <p:cNvPr id="29" name="txt_34_028_cardbody"/>
          <p:cNvSpPr txBox="1"/>
          <p:nvPr/>
        </p:nvSpPr>
        <p:spPr>
          <a:xfrm>
            <a:off x="694944" y="3652520"/>
            <a:ext cx="3160776" cy="5948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懒加载快速呈现目录；全量索</a:t>
            </a:r>
          </a:p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引支持完整扫描与批量筛选。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76344" y="2953512"/>
            <a:ext cx="3636264" cy="1458468"/>
          </a:xfrm>
          <a:prstGeom prst="roundRect">
            <a:avLst>
              <a:gd name="adj" fmla="val 815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40936" y="311810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xt_34_031_cardtitle"/>
          <p:cNvSpPr txBox="1"/>
          <p:nvPr/>
        </p:nvSpPr>
        <p:spPr>
          <a:xfrm>
            <a:off x="4632960" y="314553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高效虚拟映射</a:t>
            </a:r>
          </a:p>
        </p:txBody>
      </p:sp>
      <p:sp>
        <p:nvSpPr>
          <p:cNvPr id="33" name="txt_34_032_cardbody"/>
          <p:cNvSpPr txBox="1"/>
          <p:nvPr/>
        </p:nvSpPr>
        <p:spPr>
          <a:xfrm>
            <a:off x="4514088" y="3652520"/>
            <a:ext cx="3160776" cy="5948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逻辑偏移转换，不产生额外副</a:t>
            </a:r>
          </a:p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本；虚拟RAID支持并行读取。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95488" y="2953512"/>
            <a:ext cx="3636264" cy="1458468"/>
          </a:xfrm>
          <a:prstGeom prst="roundRect">
            <a:avLst>
              <a:gd name="adj" fmla="val 815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60080" y="311810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xt_34_035_cardtitle"/>
          <p:cNvSpPr txBox="1"/>
          <p:nvPr/>
        </p:nvSpPr>
        <p:spPr>
          <a:xfrm>
            <a:off x="8452104" y="314553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后台任务化</a:t>
            </a:r>
          </a:p>
        </p:txBody>
      </p:sp>
      <p:sp>
        <p:nvSpPr>
          <p:cNvPr id="37" name="txt_34_036_cardbody"/>
          <p:cNvSpPr txBox="1"/>
          <p:nvPr/>
        </p:nvSpPr>
        <p:spPr>
          <a:xfrm>
            <a:off x="8333232" y="3652520"/>
            <a:ext cx="3160776" cy="5948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镜像、扫描、重组支持暂停、</a:t>
            </a:r>
          </a:p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继续和中止。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57200" y="4594860"/>
            <a:ext cx="3636264" cy="1458468"/>
          </a:xfrm>
          <a:prstGeom prst="roundRect">
            <a:avLst>
              <a:gd name="adj" fmla="val 815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21792" y="4759452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xt_34_039_cardtitle"/>
          <p:cNvSpPr txBox="1"/>
          <p:nvPr/>
        </p:nvSpPr>
        <p:spPr>
          <a:xfrm>
            <a:off x="813816" y="4786884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故障容错</a:t>
            </a:r>
          </a:p>
        </p:txBody>
      </p:sp>
      <p:sp>
        <p:nvSpPr>
          <p:cNvPr id="41" name="txt_34_040_cardbody"/>
          <p:cNvSpPr txBox="1"/>
          <p:nvPr/>
        </p:nvSpPr>
        <p:spPr>
          <a:xfrm>
            <a:off x="694944" y="5293868"/>
            <a:ext cx="3160776" cy="59486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坏扇区重试与跳过，缺失成员</a:t>
            </a:r>
          </a:p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实时校验和降级恢复。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276344" y="4594860"/>
            <a:ext cx="3636264" cy="1458468"/>
          </a:xfrm>
          <a:prstGeom prst="roundRect">
            <a:avLst>
              <a:gd name="adj" fmla="val 815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440936" y="4759452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xt_34_043_cardtitle"/>
          <p:cNvSpPr txBox="1"/>
          <p:nvPr/>
        </p:nvSpPr>
        <p:spPr>
          <a:xfrm>
            <a:off x="4632960" y="4786884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资源生命周期</a:t>
            </a:r>
          </a:p>
        </p:txBody>
      </p:sp>
      <p:sp>
        <p:nvSpPr>
          <p:cNvPr id="45" name="txt_34_044_cardbody"/>
          <p:cNvSpPr txBox="1"/>
          <p:nvPr/>
        </p:nvSpPr>
        <p:spPr>
          <a:xfrm>
            <a:off x="4514088" y="5293868"/>
            <a:ext cx="3160776" cy="59486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派生盘、标签页和任务联动回</a:t>
            </a:r>
          </a:p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收；进程退出自动detach。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095488" y="4594860"/>
            <a:ext cx="3636264" cy="1458468"/>
          </a:xfrm>
          <a:prstGeom prst="roundRect">
            <a:avLst>
              <a:gd name="adj" fmla="val 8150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260080" y="4759452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xt_34_047_cardtitle"/>
          <p:cNvSpPr txBox="1"/>
          <p:nvPr/>
        </p:nvSpPr>
        <p:spPr>
          <a:xfrm>
            <a:off x="8452104" y="4786884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取证级可信</a:t>
            </a:r>
          </a:p>
        </p:txBody>
      </p:sp>
      <p:sp>
        <p:nvSpPr>
          <p:cNvPr id="49" name="txt_34_048_cardbody"/>
          <p:cNvSpPr txBox="1"/>
          <p:nvPr/>
        </p:nvSpPr>
        <p:spPr>
          <a:xfrm>
            <a:off x="8333232" y="5293868"/>
            <a:ext cx="3160776" cy="59486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默认只读、写入预览、强确</a:t>
            </a:r>
          </a:p>
          <a:p>
            <a:pPr algn="l">
              <a:lnSpc>
                <a:spcPts val="198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认、同步哈希与结果记录。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5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典型应用场景</a:t>
            </a:r>
          </a:p>
        </p:txBody>
      </p:sp>
      <p:sp>
        <p:nvSpPr>
          <p:cNvPr id="6" name="txt_35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5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面向国产化采购与高要求恢复机构</a:t>
            </a:r>
          </a:p>
        </p:txBody>
      </p:sp>
      <p:sp>
        <p:nvSpPr>
          <p:cNvPr id="8" name="txt_35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覆盖党政、军工、保密、司法、关键基础设施与专业数据恢复场景。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5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5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5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3636264" cy="1970531"/>
          </a:xfrm>
          <a:prstGeom prst="roundRect">
            <a:avLst>
              <a:gd name="adj" fmla="val 60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35_015_cardtitle"/>
          <p:cNvSpPr txBox="1"/>
          <p:nvPr/>
        </p:nvSpPr>
        <p:spPr>
          <a:xfrm>
            <a:off x="813816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党政国产化建设</a:t>
            </a:r>
          </a:p>
        </p:txBody>
      </p:sp>
      <p:sp>
        <p:nvSpPr>
          <p:cNvPr id="17" name="txt_35_016_cardbody"/>
          <p:cNvSpPr txBox="1"/>
          <p:nvPr/>
        </p:nvSpPr>
        <p:spPr>
          <a:xfrm>
            <a:off x="694944" y="2600960"/>
            <a:ext cx="3160776" cy="110693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国产CPU与国产操作系统结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合，支持本地化数据恢复环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境建设。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901952"/>
            <a:ext cx="3636264" cy="1970531"/>
          </a:xfrm>
          <a:prstGeom prst="roundRect">
            <a:avLst>
              <a:gd name="adj" fmla="val 60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35_019_cardtitle"/>
          <p:cNvSpPr txBox="1"/>
          <p:nvPr/>
        </p:nvSpPr>
        <p:spPr>
          <a:xfrm>
            <a:off x="4632960" y="209397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军工 / 保密单位</a:t>
            </a:r>
          </a:p>
        </p:txBody>
      </p:sp>
      <p:sp>
        <p:nvSpPr>
          <p:cNvPr id="21" name="txt_35_020_cardbody"/>
          <p:cNvSpPr txBox="1"/>
          <p:nvPr/>
        </p:nvSpPr>
        <p:spPr>
          <a:xfrm>
            <a:off x="4514088" y="2600960"/>
            <a:ext cx="3160776" cy="110693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本地恢复、数据不出域，降低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检材外送与外部工具依赖。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901952"/>
            <a:ext cx="3636264" cy="1970531"/>
          </a:xfrm>
          <a:prstGeom prst="roundRect">
            <a:avLst>
              <a:gd name="adj" fmla="val 60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6654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35_023_cardtitle"/>
          <p:cNvSpPr txBox="1"/>
          <p:nvPr/>
        </p:nvSpPr>
        <p:spPr>
          <a:xfrm>
            <a:off x="8452104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司法鉴定 / 电子物证</a:t>
            </a:r>
          </a:p>
        </p:txBody>
      </p:sp>
      <p:sp>
        <p:nvSpPr>
          <p:cNvPr id="25" name="txt_35_024_cardbody"/>
          <p:cNvSpPr txBox="1"/>
          <p:nvPr/>
        </p:nvSpPr>
        <p:spPr>
          <a:xfrm>
            <a:off x="8333232" y="2600960"/>
            <a:ext cx="3160776" cy="110693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源盘保护、镜像固定、哈希校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验、案件元数据留痕与跨工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具分析。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4055364"/>
            <a:ext cx="3636264" cy="1970531"/>
          </a:xfrm>
          <a:prstGeom prst="roundRect">
            <a:avLst>
              <a:gd name="adj" fmla="val 60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4219956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35_027_cardtitle"/>
          <p:cNvSpPr txBox="1"/>
          <p:nvPr/>
        </p:nvSpPr>
        <p:spPr>
          <a:xfrm>
            <a:off x="813816" y="4247388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关键信息基础设施</a:t>
            </a:r>
          </a:p>
        </p:txBody>
      </p:sp>
      <p:sp>
        <p:nvSpPr>
          <p:cNvPr id="29" name="txt_35_028_cardbody"/>
          <p:cNvSpPr txBox="1"/>
          <p:nvPr/>
        </p:nvSpPr>
        <p:spPr>
          <a:xfrm>
            <a:off x="694944" y="4754372"/>
            <a:ext cx="3160776" cy="110693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能源、金融、电力、交通等业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务系统应急恢复与证据保全。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76344" y="4055364"/>
            <a:ext cx="3636264" cy="1970531"/>
          </a:xfrm>
          <a:prstGeom prst="roundRect">
            <a:avLst>
              <a:gd name="adj" fmla="val 60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40936" y="4219956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xt_35_031_cardtitle"/>
          <p:cNvSpPr txBox="1"/>
          <p:nvPr/>
        </p:nvSpPr>
        <p:spPr>
          <a:xfrm>
            <a:off x="4632960" y="4247388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RAID / NAS / 虚拟化</a:t>
            </a:r>
          </a:p>
        </p:txBody>
      </p:sp>
      <p:sp>
        <p:nvSpPr>
          <p:cNvPr id="33" name="txt_35_032_cardbody"/>
          <p:cNvSpPr txBox="1"/>
          <p:nvPr/>
        </p:nvSpPr>
        <p:spPr>
          <a:xfrm>
            <a:off x="4514088" y="4754372"/>
            <a:ext cx="3160776" cy="110693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成员盘重构、存储池恢复、虚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拟磁盘与快照历史状态分析。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95488" y="4055364"/>
            <a:ext cx="3636264" cy="1970531"/>
          </a:xfrm>
          <a:prstGeom prst="roundRect">
            <a:avLst>
              <a:gd name="adj" fmla="val 6032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60080" y="4219956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xt_35_035_cardtitle"/>
          <p:cNvSpPr txBox="1"/>
          <p:nvPr/>
        </p:nvSpPr>
        <p:spPr>
          <a:xfrm>
            <a:off x="8452104" y="4247388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国产数据库载体恢复</a:t>
            </a:r>
          </a:p>
        </p:txBody>
      </p:sp>
      <p:sp>
        <p:nvSpPr>
          <p:cNvPr id="37" name="txt_35_036_cardbody"/>
          <p:cNvSpPr txBox="1"/>
          <p:nvPr/>
        </p:nvSpPr>
        <p:spPr>
          <a:xfrm>
            <a:off x="8333232" y="4754372"/>
            <a:ext cx="3160776" cy="1106931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达梦、人大金仓、GBase、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HighGo、OceanBase、TiDB</a:t>
            </a:r>
          </a:p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等存储载体层恢复。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6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核心优势</a:t>
            </a:r>
          </a:p>
        </p:txBody>
      </p:sp>
      <p:sp>
        <p:nvSpPr>
          <p:cNvPr id="6" name="txt_36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6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DRE-1002与Fusion：国产底座，完整恢复链路</a:t>
            </a:r>
          </a:p>
        </p:txBody>
      </p:sp>
      <p:sp>
        <p:nvSpPr>
          <p:cNvPr id="8" name="txt_36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把国产化硬件、专业接入、存储重构与安全交付整合到同一工作平台。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6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6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6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" y="2066544"/>
            <a:ext cx="59436" cy="365760"/>
          </a:xfrm>
          <a:prstGeom prst="rect">
            <a:avLst/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36_015_cardtitle"/>
          <p:cNvSpPr txBox="1"/>
          <p:nvPr/>
        </p:nvSpPr>
        <p:spPr>
          <a:xfrm>
            <a:off x="813816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国产化软硬件一体化</a:t>
            </a:r>
          </a:p>
        </p:txBody>
      </p:sp>
      <p:sp>
        <p:nvSpPr>
          <p:cNvPr id="17" name="txt_36_016_cardbody"/>
          <p:cNvSpPr txBox="1"/>
          <p:nvPr/>
        </p:nvSpPr>
        <p:spPr>
          <a:xfrm>
            <a:off x="694944" y="2600960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海光平台、银河麒麟与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Fusion深度结合，支持本地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专业作业。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6344" y="1901952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40936" y="2066544"/>
            <a:ext cx="59436" cy="365760"/>
          </a:xfrm>
          <a:prstGeom prst="rect">
            <a:avLst/>
          </a:prstGeom>
          <a:solidFill>
            <a:srgbClr val="189A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xt_36_019_cardtitle"/>
          <p:cNvSpPr txBox="1"/>
          <p:nvPr/>
        </p:nvSpPr>
        <p:spPr>
          <a:xfrm>
            <a:off x="4632960" y="2093976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全域存储覆盖</a:t>
            </a:r>
          </a:p>
        </p:txBody>
      </p:sp>
      <p:sp>
        <p:nvSpPr>
          <p:cNvPr id="21" name="txt_36_020_cardbody"/>
          <p:cNvSpPr txBox="1"/>
          <p:nvPr/>
        </p:nvSpPr>
        <p:spPr>
          <a:xfrm>
            <a:off x="4514088" y="2600960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从单盘、RAID、NAS到存储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池、虚拟机和企业级存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储LUN。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5488" y="1901952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60080" y="2066544"/>
            <a:ext cx="59436" cy="365760"/>
          </a:xfrm>
          <a:prstGeom prst="rect">
            <a:avLst/>
          </a:prstGeom>
          <a:solidFill>
            <a:srgbClr val="7560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xt_36_023_cardtitle"/>
          <p:cNvSpPr txBox="1"/>
          <p:nvPr/>
        </p:nvSpPr>
        <p:spPr>
          <a:xfrm>
            <a:off x="8452104" y="2093976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安全可信交付</a:t>
            </a:r>
          </a:p>
        </p:txBody>
      </p:sp>
      <p:sp>
        <p:nvSpPr>
          <p:cNvPr id="25" name="txt_36_024_cardbody"/>
          <p:cNvSpPr txBox="1"/>
          <p:nvPr/>
        </p:nvSpPr>
        <p:spPr>
          <a:xfrm>
            <a:off x="8333232" y="2600960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硬件只读按需配置，结合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COW、哈希、清单与报告。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4018787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" y="4183379"/>
            <a:ext cx="59436" cy="365760"/>
          </a:xfrm>
          <a:prstGeom prst="rect">
            <a:avLst/>
          </a:prstGeom>
          <a:solidFill>
            <a:srgbClr val="DB9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xt_36_027_cardtitle"/>
          <p:cNvSpPr txBox="1"/>
          <p:nvPr/>
        </p:nvSpPr>
        <p:spPr>
          <a:xfrm>
            <a:off x="813816" y="421081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自研深度引擎</a:t>
            </a:r>
          </a:p>
        </p:txBody>
      </p:sp>
      <p:sp>
        <p:nvSpPr>
          <p:cNvPr id="29" name="txt_36_028_cardbody"/>
          <p:cNvSpPr txBox="1"/>
          <p:nvPr/>
        </p:nvSpPr>
        <p:spPr>
          <a:xfrm>
            <a:off x="694944" y="4717796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20+文件系统引擎与348种签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名雕刻形成递进恢复路径。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76344" y="4018787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40936" y="4183379"/>
            <a:ext cx="59436" cy="365760"/>
          </a:xfrm>
          <a:prstGeom prst="rect">
            <a:avLst/>
          </a:prstGeom>
          <a:solidFill>
            <a:srgbClr val="10A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xt_36_031_cardtitle"/>
          <p:cNvSpPr txBox="1"/>
          <p:nvPr/>
        </p:nvSpPr>
        <p:spPr>
          <a:xfrm>
            <a:off x="4632960" y="4210812"/>
            <a:ext cx="3078480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企业存储能力</a:t>
            </a:r>
          </a:p>
        </p:txBody>
      </p:sp>
      <p:sp>
        <p:nvSpPr>
          <p:cNvPr id="33" name="txt_36_032_cardbody"/>
          <p:cNvSpPr txBox="1"/>
          <p:nvPr/>
        </p:nvSpPr>
        <p:spPr>
          <a:xfrm>
            <a:off x="4514088" y="4717796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OceanStor、Dell SC、IBM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V、HP EVA专用解析与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LUN映射。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95488" y="4018787"/>
            <a:ext cx="3636264" cy="1933955"/>
          </a:xfrm>
          <a:prstGeom prst="roundRect">
            <a:avLst>
              <a:gd name="adj" fmla="val 614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60080" y="4183379"/>
            <a:ext cx="59436" cy="365760"/>
          </a:xfrm>
          <a:prstGeom prst="rect">
            <a:avLst/>
          </a:prstGeom>
          <a:solidFill>
            <a:srgbClr val="D950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xt_36_035_cardtitle"/>
          <p:cNvSpPr txBox="1"/>
          <p:nvPr/>
        </p:nvSpPr>
        <p:spPr>
          <a:xfrm>
            <a:off x="8452104" y="4210812"/>
            <a:ext cx="3078479" cy="3606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跨平台持续演进</a:t>
            </a:r>
          </a:p>
        </p:txBody>
      </p:sp>
      <p:sp>
        <p:nvSpPr>
          <p:cNvPr id="37" name="txt_36_036_cardbody"/>
          <p:cNvSpPr txBox="1"/>
          <p:nvPr/>
        </p:nvSpPr>
        <p:spPr>
          <a:xfrm>
            <a:off x="8333232" y="4717796"/>
            <a:ext cx="3160776" cy="1070355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软件支持多CPU架构与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Windows、Linux、</a:t>
            </a:r>
          </a:p>
          <a:p>
            <a:pPr algn="l">
              <a:lnSpc>
                <a:spcPts val="2108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macOS、信创系统。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7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硬件参数 · 01</a:t>
            </a:r>
          </a:p>
        </p:txBody>
      </p:sp>
      <p:sp>
        <p:nvSpPr>
          <p:cNvPr id="6" name="txt_37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7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国产核心计算平台：详细配置基线</a:t>
            </a:r>
          </a:p>
        </p:txBody>
      </p:sp>
      <p:sp>
        <p:nvSpPr>
          <p:cNvPr id="8" name="txt_37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以下参数来自DRE-1002原彩页；具体供货以项目合同和最终配置清单为准。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7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7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7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11274552" cy="4187952"/>
          </a:xfrm>
          <a:prstGeom prst="roundRect">
            <a:avLst>
              <a:gd name="adj" fmla="val 1965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57200" y="1901952"/>
            <a:ext cx="11274552" cy="429768"/>
          </a:xfrm>
          <a:prstGeom prst="roundRect">
            <a:avLst>
              <a:gd name="adj" fmla="val 19148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37_015_tablehead"/>
          <p:cNvSpPr txBox="1"/>
          <p:nvPr/>
        </p:nvSpPr>
        <p:spPr>
          <a:xfrm>
            <a:off x="621792" y="1988820"/>
            <a:ext cx="1581911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</a:t>
            </a:r>
          </a:p>
        </p:txBody>
      </p:sp>
      <p:sp>
        <p:nvSpPr>
          <p:cNvPr id="17" name="txt_37_016_tablehead"/>
          <p:cNvSpPr txBox="1"/>
          <p:nvPr/>
        </p:nvSpPr>
        <p:spPr>
          <a:xfrm>
            <a:off x="2478024" y="1988820"/>
            <a:ext cx="9107424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DRE-1002配置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5488" y="2331720"/>
            <a:ext cx="11237976" cy="469773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37_018_tablelabel"/>
          <p:cNvSpPr txBox="1"/>
          <p:nvPr/>
        </p:nvSpPr>
        <p:spPr>
          <a:xfrm>
            <a:off x="621792" y="2441448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处理器</a:t>
            </a:r>
          </a:p>
        </p:txBody>
      </p:sp>
      <p:sp>
        <p:nvSpPr>
          <p:cNvPr id="20" name="txt_37_019_tablebody"/>
          <p:cNvSpPr txBox="1"/>
          <p:nvPr/>
        </p:nvSpPr>
        <p:spPr>
          <a:xfrm>
            <a:off x="2478024" y="2441448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海光Hygon C86-3G（OPN:3350），8核16线程，3.3GHz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66928" y="2801493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xt_37_021_tablelabel"/>
          <p:cNvSpPr txBox="1"/>
          <p:nvPr/>
        </p:nvSpPr>
        <p:spPr>
          <a:xfrm>
            <a:off x="621792" y="2911221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CPU缓存</a:t>
            </a:r>
          </a:p>
        </p:txBody>
      </p:sp>
      <p:sp>
        <p:nvSpPr>
          <p:cNvPr id="23" name="txt_37_022_tablebody"/>
          <p:cNvSpPr txBox="1"/>
          <p:nvPr/>
        </p:nvSpPr>
        <p:spPr>
          <a:xfrm>
            <a:off x="2478024" y="2911221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L1 256K+512K / L2 4MB / L3 16MB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66928" y="3271265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75488" y="3271265"/>
            <a:ext cx="11237976" cy="469773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xt_37_025_tablelabel"/>
          <p:cNvSpPr txBox="1"/>
          <p:nvPr/>
        </p:nvSpPr>
        <p:spPr>
          <a:xfrm>
            <a:off x="621792" y="3380994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主板 / 芯片组</a:t>
            </a:r>
          </a:p>
        </p:txBody>
      </p:sp>
      <p:sp>
        <p:nvSpPr>
          <p:cNvPr id="27" name="txt_37_026_tablebody"/>
          <p:cNvSpPr txBox="1"/>
          <p:nvPr/>
        </p:nvSpPr>
        <p:spPr>
          <a:xfrm>
            <a:off x="2478024" y="3380994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OEM 22DC4国产主板；海光FCH LPC Bridge，B01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66928" y="3741038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xt_37_028_tablelabel"/>
          <p:cNvSpPr txBox="1"/>
          <p:nvPr/>
        </p:nvSpPr>
        <p:spPr>
          <a:xfrm>
            <a:off x="621792" y="3850767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BIOS</a:t>
            </a:r>
          </a:p>
        </p:txBody>
      </p:sp>
      <p:sp>
        <p:nvSpPr>
          <p:cNvPr id="30" name="txt_37_029_tablebody"/>
          <p:cNvSpPr txBox="1"/>
          <p:nvPr/>
        </p:nvSpPr>
        <p:spPr>
          <a:xfrm>
            <a:off x="2478024" y="3850767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SQD2041910（2025-04-09）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10812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75488" y="4210812"/>
            <a:ext cx="11237976" cy="469773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xt_37_032_tablelabel"/>
          <p:cNvSpPr txBox="1"/>
          <p:nvPr/>
        </p:nvSpPr>
        <p:spPr>
          <a:xfrm>
            <a:off x="621792" y="4320540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内存</a:t>
            </a:r>
          </a:p>
        </p:txBody>
      </p:sp>
      <p:sp>
        <p:nvSpPr>
          <p:cNvPr id="34" name="txt_37_033_tablebody"/>
          <p:cNvSpPr txBox="1"/>
          <p:nvPr/>
        </p:nvSpPr>
        <p:spPr>
          <a:xfrm>
            <a:off x="2478024" y="4320540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32GB DDR4 3200双通道；国产品牌；可按项目增强至64GB或以上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66928" y="4680585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xt_37_035_tablelabel"/>
          <p:cNvSpPr txBox="1"/>
          <p:nvPr/>
        </p:nvSpPr>
        <p:spPr>
          <a:xfrm>
            <a:off x="621792" y="4790313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系统存储</a:t>
            </a:r>
          </a:p>
        </p:txBody>
      </p:sp>
      <p:sp>
        <p:nvSpPr>
          <p:cNvPr id="37" name="txt_37_036_tablebody"/>
          <p:cNvSpPr txBox="1"/>
          <p:nvPr/>
        </p:nvSpPr>
        <p:spPr>
          <a:xfrm>
            <a:off x="2478024" y="4790313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1TB NVMe SSD，优先长江存储致态TiPlus7100或同等国产化存储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566928" y="5150358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75488" y="5150358"/>
            <a:ext cx="11237976" cy="469773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xt_37_039_tablelabel"/>
          <p:cNvSpPr txBox="1"/>
          <p:nvPr/>
        </p:nvSpPr>
        <p:spPr>
          <a:xfrm>
            <a:off x="621792" y="5260086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操作系统</a:t>
            </a:r>
          </a:p>
        </p:txBody>
      </p:sp>
      <p:sp>
        <p:nvSpPr>
          <p:cNvPr id="41" name="txt_37_040_tablebody"/>
          <p:cNvSpPr txBox="1"/>
          <p:nvPr/>
        </p:nvSpPr>
        <p:spPr>
          <a:xfrm>
            <a:off x="2478024" y="5260086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银河麒麟桌面V10 (SP1) 2403；UKUI；x86_64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566928" y="5620131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xt_37_042_tablelabel"/>
          <p:cNvSpPr txBox="1"/>
          <p:nvPr/>
        </p:nvSpPr>
        <p:spPr>
          <a:xfrm>
            <a:off x="621792" y="5729859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系统内核</a:t>
            </a:r>
          </a:p>
        </p:txBody>
      </p:sp>
      <p:sp>
        <p:nvSpPr>
          <p:cNvPr id="44" name="txt_37_043_tablebody"/>
          <p:cNvSpPr txBox="1"/>
          <p:nvPr/>
        </p:nvSpPr>
        <p:spPr>
          <a:xfrm>
            <a:off x="2478024" y="5729859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Linux 5.4.18-110-generic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8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硬件参数 · 02</a:t>
            </a:r>
          </a:p>
        </p:txBody>
      </p:sp>
      <p:sp>
        <p:nvSpPr>
          <p:cNvPr id="6" name="txt_38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8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显示、网络、接口与扩展：区分标配和选配</a:t>
            </a:r>
          </a:p>
        </p:txBody>
      </p:sp>
      <p:sp>
        <p:nvSpPr>
          <p:cNvPr id="8" name="txt_38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专业接口数量、只读单元与扩展柜按项目需要组合，不沿用其他机型的固定数量。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8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8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8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11274552" cy="4187952"/>
          </a:xfrm>
          <a:prstGeom prst="roundRect">
            <a:avLst>
              <a:gd name="adj" fmla="val 1965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57200" y="1901952"/>
            <a:ext cx="11274552" cy="429768"/>
          </a:xfrm>
          <a:prstGeom prst="roundRect">
            <a:avLst>
              <a:gd name="adj" fmla="val 19148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38_015_tablehead"/>
          <p:cNvSpPr txBox="1"/>
          <p:nvPr/>
        </p:nvSpPr>
        <p:spPr>
          <a:xfrm>
            <a:off x="621792" y="1988820"/>
            <a:ext cx="1581911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</a:t>
            </a:r>
          </a:p>
        </p:txBody>
      </p:sp>
      <p:sp>
        <p:nvSpPr>
          <p:cNvPr id="17" name="txt_38_016_tablehead"/>
          <p:cNvSpPr txBox="1"/>
          <p:nvPr/>
        </p:nvSpPr>
        <p:spPr>
          <a:xfrm>
            <a:off x="2478024" y="1988820"/>
            <a:ext cx="9107424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配置与范围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5488" y="2331720"/>
            <a:ext cx="11237976" cy="469773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38_018_tablelabel"/>
          <p:cNvSpPr txBox="1"/>
          <p:nvPr/>
        </p:nvSpPr>
        <p:spPr>
          <a:xfrm>
            <a:off x="621792" y="2441448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图形 / 显示</a:t>
            </a:r>
          </a:p>
        </p:txBody>
      </p:sp>
      <p:sp>
        <p:nvSpPr>
          <p:cNvPr id="20" name="txt_38_019_tablebody"/>
          <p:cNvSpPr txBox="1"/>
          <p:nvPr/>
        </p:nvSpPr>
        <p:spPr>
          <a:xfrm>
            <a:off x="2478024" y="2441448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Silicon Motion SM768 4GB；49英寸32:9超宽曲面4K带鱼屏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66928" y="2801493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xt_38_021_tablelabel"/>
          <p:cNvSpPr txBox="1"/>
          <p:nvPr/>
        </p:nvSpPr>
        <p:spPr>
          <a:xfrm>
            <a:off x="621792" y="2911221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可选触控</a:t>
            </a:r>
          </a:p>
        </p:txBody>
      </p:sp>
      <p:sp>
        <p:nvSpPr>
          <p:cNvPr id="23" name="txt_38_022_tablebody"/>
          <p:cNvSpPr txBox="1"/>
          <p:nvPr/>
        </p:nvSpPr>
        <p:spPr>
          <a:xfrm>
            <a:off x="2478024" y="2911221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12.6英寸内嵌触控屏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66928" y="3271265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75488" y="3271265"/>
            <a:ext cx="11237976" cy="469773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xt_38_025_tablelabel"/>
          <p:cNvSpPr txBox="1"/>
          <p:nvPr/>
        </p:nvSpPr>
        <p:spPr>
          <a:xfrm>
            <a:off x="621792" y="3380994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网络 / 归档</a:t>
            </a:r>
          </a:p>
        </p:txBody>
      </p:sp>
      <p:sp>
        <p:nvSpPr>
          <p:cNvPr id="27" name="txt_38_026_tablebody"/>
          <p:cNvSpPr txBox="1"/>
          <p:nvPr/>
        </p:nvSpPr>
        <p:spPr>
          <a:xfrm>
            <a:off x="2478024" y="3380994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海光集成10GbE万兆以太网；ASUS BW-16D1HT或同等蓝光刻录机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66928" y="3741038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xt_38_028_tablelabel"/>
          <p:cNvSpPr txBox="1"/>
          <p:nvPr/>
        </p:nvSpPr>
        <p:spPr>
          <a:xfrm>
            <a:off x="621792" y="3850767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U.2 / NVMe</a:t>
            </a:r>
          </a:p>
        </p:txBody>
      </p:sp>
      <p:sp>
        <p:nvSpPr>
          <p:cNvPr id="30" name="txt_38_029_tablebody"/>
          <p:cNvSpPr txBox="1"/>
          <p:nvPr/>
        </p:nvSpPr>
        <p:spPr>
          <a:xfrm>
            <a:off x="2478024" y="3850767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可配置U2CS只读读卡器、M.2转U.2转接盒、U.2模组及线材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10812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75488" y="4210812"/>
            <a:ext cx="11237976" cy="469773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xt_38_032_tablelabel"/>
          <p:cNvSpPr txBox="1"/>
          <p:nvPr/>
        </p:nvSpPr>
        <p:spPr>
          <a:xfrm>
            <a:off x="621792" y="4320540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SATA / SAS</a:t>
            </a:r>
          </a:p>
        </p:txBody>
      </p:sp>
      <p:sp>
        <p:nvSpPr>
          <p:cNvPr id="34" name="txt_38_033_tablebody"/>
          <p:cNvSpPr txBox="1"/>
          <p:nvPr/>
        </p:nvSpPr>
        <p:spPr>
          <a:xfrm>
            <a:off x="2478024" y="4320540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可配置只读接口、预检接口及取证接口单元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66928" y="4680585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xt_38_035_tablelabel"/>
          <p:cNvSpPr txBox="1"/>
          <p:nvPr/>
        </p:nvSpPr>
        <p:spPr>
          <a:xfrm>
            <a:off x="621792" y="4790313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只读卡</a:t>
            </a:r>
          </a:p>
        </p:txBody>
      </p:sp>
      <p:sp>
        <p:nvSpPr>
          <p:cNvPr id="37" name="txt_38_036_tablebody"/>
          <p:cNvSpPr txBox="1"/>
          <p:nvPr/>
        </p:nvSpPr>
        <p:spPr>
          <a:xfrm>
            <a:off x="2478024" y="4790313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可配置国产5416只读卡与配套线材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566928" y="5150358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75488" y="5150358"/>
            <a:ext cx="11237976" cy="469773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xt_38_039_tablelabel"/>
          <p:cNvSpPr txBox="1"/>
          <p:nvPr/>
        </p:nvSpPr>
        <p:spPr>
          <a:xfrm>
            <a:off x="621792" y="5260086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选配扩展柜</a:t>
            </a:r>
          </a:p>
        </p:txBody>
      </p:sp>
      <p:sp>
        <p:nvSpPr>
          <p:cNvPr id="41" name="txt_38_040_tablebody"/>
          <p:cNvSpPr txBox="1"/>
          <p:nvPr/>
        </p:nvSpPr>
        <p:spPr>
          <a:xfrm>
            <a:off x="2478024" y="5260086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每柜24个SAS/SATA热插拔盘位；最多2柜，合计扩展48盘位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566928" y="5620131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xt_38_042_tablelabel"/>
          <p:cNvSpPr txBox="1"/>
          <p:nvPr/>
        </p:nvSpPr>
        <p:spPr>
          <a:xfrm>
            <a:off x="621792" y="5729859"/>
            <a:ext cx="1600199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输入与资料</a:t>
            </a:r>
          </a:p>
        </p:txBody>
      </p:sp>
      <p:sp>
        <p:nvSpPr>
          <p:cNvPr id="44" name="txt_38_043_tablebody"/>
          <p:cNvSpPr txBox="1"/>
          <p:nvPr/>
        </p:nvSpPr>
        <p:spPr>
          <a:xfrm>
            <a:off x="2478024" y="5729859"/>
            <a:ext cx="9089136" cy="29603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键盘、鼠标、连接线材与说明资料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E8F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EB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39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EEA"/>
                </a:solidFill>
                <a:latin typeface="Microsoft YaHei"/>
                <a:ea typeface="Microsoft YaHei"/>
                <a:cs typeface="Microsoft YaHei"/>
              </a:rPr>
              <a:t>软件参数与交付</a:t>
            </a:r>
          </a:p>
        </p:txBody>
      </p:sp>
      <p:sp>
        <p:nvSpPr>
          <p:cNvPr id="6" name="txt_39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39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D-Recovery Fusion 2027：主平台与配套清单</a:t>
            </a:r>
          </a:p>
        </p:txBody>
      </p:sp>
      <p:sp>
        <p:nvSpPr>
          <p:cNvPr id="8" name="txt_39_007_subtitle"/>
          <p:cNvSpPr txBox="1"/>
          <p:nvPr/>
        </p:nvSpPr>
        <p:spPr>
          <a:xfrm>
            <a:off x="466344" y="1298194"/>
            <a:ext cx="11109960" cy="53949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整机软件核心升级为D-Recovery Fusion；专业套件与选配项目分别列明。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xt_39_009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1" name="txt_39_010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xt_39_012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1901952"/>
            <a:ext cx="11274552" cy="4206240"/>
          </a:xfrm>
          <a:prstGeom prst="roundRect">
            <a:avLst>
              <a:gd name="adj" fmla="val 1956"/>
            </a:avLst>
          </a:prstGeom>
          <a:solidFill>
            <a:srgbClr val="FFFFFF"/>
          </a:solidFill>
          <a:ln w="8890">
            <a:solidFill>
              <a:srgbClr val="D8E5F4"/>
            </a:solidFill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57200" y="1901952"/>
            <a:ext cx="11274552" cy="429768"/>
          </a:xfrm>
          <a:prstGeom prst="roundRect">
            <a:avLst>
              <a:gd name="adj" fmla="val 19148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xt_39_015_tablehead"/>
          <p:cNvSpPr txBox="1"/>
          <p:nvPr/>
        </p:nvSpPr>
        <p:spPr>
          <a:xfrm>
            <a:off x="621792" y="1988820"/>
            <a:ext cx="1783080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</a:t>
            </a:r>
          </a:p>
        </p:txBody>
      </p:sp>
      <p:sp>
        <p:nvSpPr>
          <p:cNvPr id="17" name="txt_39_016_tablehead"/>
          <p:cNvSpPr txBox="1"/>
          <p:nvPr/>
        </p:nvSpPr>
        <p:spPr>
          <a:xfrm>
            <a:off x="2679192" y="1988820"/>
            <a:ext cx="8906256" cy="2743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能力与交付口径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5488" y="2331720"/>
            <a:ext cx="11237976" cy="539496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xt_39_018_tablelabel"/>
          <p:cNvSpPr txBox="1"/>
          <p:nvPr/>
        </p:nvSpPr>
        <p:spPr>
          <a:xfrm>
            <a:off x="621792" y="2441448"/>
            <a:ext cx="18013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Fusion主软件</a:t>
            </a:r>
          </a:p>
        </p:txBody>
      </p:sp>
      <p:sp>
        <p:nvSpPr>
          <p:cNvPr id="20" name="txt_39_019_tablebody"/>
          <p:cNvSpPr txBox="1"/>
          <p:nvPr/>
        </p:nvSpPr>
        <p:spPr>
          <a:xfrm>
            <a:off x="2679192" y="2441448"/>
            <a:ext cx="88879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数据恢复、磁盘分析、取证镜像、RAID/NAS、虚拟盘映射与Hex查看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66928" y="2871215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xt_39_021_tablelabel"/>
          <p:cNvSpPr txBox="1"/>
          <p:nvPr/>
        </p:nvSpPr>
        <p:spPr>
          <a:xfrm>
            <a:off x="621792" y="2980944"/>
            <a:ext cx="18013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文件系统 / 签名</a:t>
            </a:r>
          </a:p>
        </p:txBody>
      </p:sp>
      <p:sp>
        <p:nvSpPr>
          <p:cNvPr id="23" name="txt_39_022_tablebody"/>
          <p:cNvSpPr txBox="1"/>
          <p:nvPr/>
        </p:nvSpPr>
        <p:spPr>
          <a:xfrm>
            <a:off x="2679192" y="2980944"/>
            <a:ext cx="88879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20+独立解析引擎；348种文件类型签名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66928" y="3410711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75488" y="3410711"/>
            <a:ext cx="11237976" cy="539496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xt_39_025_tablelabel"/>
          <p:cNvSpPr txBox="1"/>
          <p:nvPr/>
        </p:nvSpPr>
        <p:spPr>
          <a:xfrm>
            <a:off x="621792" y="3520439"/>
            <a:ext cx="18013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RAID / 存储池</a:t>
            </a:r>
          </a:p>
        </p:txBody>
      </p:sp>
      <p:sp>
        <p:nvSpPr>
          <p:cNvPr id="27" name="txt_39_026_tablebody"/>
          <p:cNvSpPr txBox="1"/>
          <p:nvPr/>
        </p:nvSpPr>
        <p:spPr>
          <a:xfrm>
            <a:off x="2679192" y="3520439"/>
            <a:ext cx="88879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18种模式；元数据识别、缺盘重建、嵌套重组、参数推断与NAS装配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66928" y="3950207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xt_39_028_tablelabel"/>
          <p:cNvSpPr txBox="1"/>
          <p:nvPr/>
        </p:nvSpPr>
        <p:spPr>
          <a:xfrm>
            <a:off x="621792" y="4059936"/>
            <a:ext cx="18013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企业级存储</a:t>
            </a:r>
          </a:p>
        </p:txBody>
      </p:sp>
      <p:sp>
        <p:nvSpPr>
          <p:cNvPr id="30" name="txt_39_029_tablebody"/>
          <p:cNvSpPr txBox="1"/>
          <p:nvPr/>
        </p:nvSpPr>
        <p:spPr>
          <a:xfrm>
            <a:off x="2679192" y="4059936"/>
            <a:ext cx="88879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OceanStor、Dell SC、IBM V系列、HP EVA与通用LUN解析插件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489704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75488" y="4489704"/>
            <a:ext cx="11237976" cy="539496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xt_39_032_tablelabel"/>
          <p:cNvSpPr txBox="1"/>
          <p:nvPr/>
        </p:nvSpPr>
        <p:spPr>
          <a:xfrm>
            <a:off x="621792" y="4599432"/>
            <a:ext cx="18013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虚拟化 / 安全</a:t>
            </a:r>
          </a:p>
        </p:txBody>
      </p:sp>
      <p:sp>
        <p:nvSpPr>
          <p:cNvPr id="34" name="txt_39_033_tablebody"/>
          <p:cNvSpPr txBox="1"/>
          <p:nvPr/>
        </p:nvSpPr>
        <p:spPr>
          <a:xfrm>
            <a:off x="2679192" y="4599432"/>
            <a:ext cx="88879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快照链、加密卷、NBD/WinSpd映射、COW、哈希、清单与HTML报告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66928" y="5029200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xt_39_035_tablelabel"/>
          <p:cNvSpPr txBox="1"/>
          <p:nvPr/>
        </p:nvSpPr>
        <p:spPr>
          <a:xfrm>
            <a:off x="621792" y="5138928"/>
            <a:ext cx="18013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标准交付</a:t>
            </a:r>
          </a:p>
        </p:txBody>
      </p:sp>
      <p:sp>
        <p:nvSpPr>
          <p:cNvPr id="37" name="txt_39_036_tablebody"/>
          <p:cNvSpPr txBox="1"/>
          <p:nvPr/>
        </p:nvSpPr>
        <p:spPr>
          <a:xfrm>
            <a:off x="2679192" y="5138928"/>
            <a:ext cx="88879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整机、49英寸显示器、银河麒麟、Fusion授权、蓝光归档、键鼠及说明资料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566928" y="5568696"/>
            <a:ext cx="11055096" cy="0"/>
          </a:xfrm>
          <a:prstGeom prst="line">
            <a:avLst/>
          </a:prstGeom>
          <a:ln w="7620">
            <a:solidFill>
              <a:srgbClr val="D8E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75488" y="5568696"/>
            <a:ext cx="11237976" cy="539496"/>
          </a:xfrm>
          <a:prstGeom prst="rect">
            <a:avLst/>
          </a:prstGeom>
          <a:solidFill>
            <a:srgbClr val="F0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xt_39_039_tablelabel"/>
          <p:cNvSpPr txBox="1"/>
          <p:nvPr/>
        </p:nvSpPr>
        <p:spPr>
          <a:xfrm>
            <a:off x="621792" y="5678424"/>
            <a:ext cx="18013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1" lang="zh-CN" altLang="en-US">
                <a:solidFill>
                  <a:srgbClr val="123057"/>
                </a:solidFill>
                <a:latin typeface="Microsoft YaHei"/>
                <a:ea typeface="Microsoft YaHei"/>
                <a:cs typeface="Microsoft YaHei"/>
              </a:rPr>
              <a:t>单独确认项目</a:t>
            </a:r>
          </a:p>
        </p:txBody>
      </p:sp>
      <p:sp>
        <p:nvSpPr>
          <p:cNvPr id="41" name="txt_39_040_tablebody"/>
          <p:cNvSpPr txBox="1"/>
          <p:nvPr/>
        </p:nvSpPr>
        <p:spPr>
          <a:xfrm>
            <a:off x="2679192" y="5678424"/>
            <a:ext cx="8887968" cy="365759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168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12.6英寸触控屏、专业接口、24/48盘位扩展；SQL与复印机套件的部署及授权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B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195560" y="137160"/>
            <a:ext cx="1755648" cy="1755648"/>
          </a:xfrm>
          <a:prstGeom prst="ellipse">
            <a:avLst/>
          </a:prstGeom>
          <a:solidFill>
            <a:srgbClr val="0A2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55448" y="5687568"/>
            <a:ext cx="603504" cy="603504"/>
          </a:xfrm>
          <a:prstGeom prst="ellipse">
            <a:avLst/>
          </a:prstGeom>
          <a:solidFill>
            <a:srgbClr val="0B2B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29768" y="265176"/>
            <a:ext cx="2880360" cy="274320"/>
          </a:xfrm>
          <a:prstGeom prst="roundRect">
            <a:avLst>
              <a:gd name="adj" fmla="val 20000"/>
            </a:avLst>
          </a:prstGeom>
          <a:solidFill>
            <a:srgbClr val="102F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xt_40_004_eyebrow"/>
          <p:cNvSpPr txBox="1"/>
          <p:nvPr/>
        </p:nvSpPr>
        <p:spPr>
          <a:xfrm>
            <a:off x="539496" y="297180"/>
            <a:ext cx="2660904" cy="21031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产品咨询与合作</a:t>
            </a:r>
          </a:p>
        </p:txBody>
      </p:sp>
      <p:sp>
        <p:nvSpPr>
          <p:cNvPr id="6" name="txt_40_005_eyebrow"/>
          <p:cNvSpPr txBox="1"/>
          <p:nvPr/>
        </p:nvSpPr>
        <p:spPr>
          <a:xfrm>
            <a:off x="8641080" y="297180"/>
            <a:ext cx="3072384" cy="23774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DRE-1002  ·  D-Recovery Fusion</a:t>
            </a:r>
          </a:p>
        </p:txBody>
      </p:sp>
      <p:sp>
        <p:nvSpPr>
          <p:cNvPr id="7" name="txt_40_006_title"/>
          <p:cNvSpPr txBox="1"/>
          <p:nvPr/>
        </p:nvSpPr>
        <p:spPr>
          <a:xfrm>
            <a:off x="457200" y="731520"/>
            <a:ext cx="11274552" cy="498094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422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57200" y="6400800"/>
            <a:ext cx="11274552" cy="0"/>
          </a:xfrm>
          <a:prstGeom prst="line">
            <a:avLst/>
          </a:prstGeom>
          <a:ln w="10160">
            <a:solidFill>
              <a:srgbClr val="1B3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xt_40_008_footer"/>
          <p:cNvSpPr txBox="1"/>
          <p:nvPr/>
        </p:nvSpPr>
        <p:spPr>
          <a:xfrm>
            <a:off x="466344" y="6492240"/>
            <a:ext cx="489204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达思科技｜DRE-1002 国产化塔机版 · 2027</a:t>
            </a:r>
          </a:p>
        </p:txBody>
      </p:sp>
      <p:sp>
        <p:nvSpPr>
          <p:cNvPr id="10" name="txt_40_009_footer"/>
          <p:cNvSpPr txBox="1"/>
          <p:nvPr/>
        </p:nvSpPr>
        <p:spPr>
          <a:xfrm>
            <a:off x="5486400" y="6492240"/>
            <a:ext cx="5486400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37392" y="6473952"/>
            <a:ext cx="548640" cy="256032"/>
          </a:xfrm>
          <a:prstGeom prst="roundRect">
            <a:avLst>
              <a:gd name="adj" fmla="val 20000"/>
            </a:avLst>
          </a:prstGeom>
          <a:solidFill>
            <a:srgbClr val="176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xt_40_011_footer"/>
          <p:cNvSpPr txBox="1"/>
          <p:nvPr/>
        </p:nvSpPr>
        <p:spPr>
          <a:xfrm>
            <a:off x="11155680" y="6507784"/>
            <a:ext cx="512064" cy="201168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997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pic>
        <p:nvPicPr>
          <p:cNvPr id="13" name="Picture 12" descr="hardware_p1_x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779068"/>
            <a:ext cx="2770632" cy="554126"/>
          </a:xfrm>
          <a:prstGeom prst="rect">
            <a:avLst/>
          </a:prstGeom>
        </p:spPr>
      </p:pic>
      <p:sp>
        <p:nvSpPr>
          <p:cNvPr id="14" name="txt_40_013_cover"/>
          <p:cNvSpPr txBox="1"/>
          <p:nvPr/>
        </p:nvSpPr>
        <p:spPr>
          <a:xfrm>
            <a:off x="576072" y="1746504"/>
            <a:ext cx="6675120" cy="521207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596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达思全域数据恢复平台系统</a:t>
            </a:r>
          </a:p>
        </p:txBody>
      </p:sp>
      <p:sp>
        <p:nvSpPr>
          <p:cNvPr id="15" name="txt_40_014_cover"/>
          <p:cNvSpPr txBox="1"/>
          <p:nvPr/>
        </p:nvSpPr>
        <p:spPr>
          <a:xfrm>
            <a:off x="576072" y="2423160"/>
            <a:ext cx="6675120" cy="62179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4092"/>
              </a:lnSpc>
              <a:spcBef>
                <a:spcPts val="0"/>
              </a:spcBef>
              <a:spcAft>
                <a:spcPts val="0"/>
              </a:spcAft>
            </a:pPr>
            <a:r>
              <a:rPr sz="33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国产化塔机版 DRE-1002</a:t>
            </a:r>
          </a:p>
        </p:txBody>
      </p:sp>
      <p:sp>
        <p:nvSpPr>
          <p:cNvPr id="16" name="txt_40_015_cover"/>
          <p:cNvSpPr txBox="1"/>
          <p:nvPr/>
        </p:nvSpPr>
        <p:spPr>
          <a:xfrm>
            <a:off x="612648" y="3264408"/>
            <a:ext cx="5989320" cy="96012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852"/>
              </a:lnSpc>
              <a:spcBef>
                <a:spcPts val="0"/>
              </a:spcBef>
              <a:spcAft>
                <a:spcPts val="0"/>
              </a:spcAft>
            </a:pPr>
            <a:r>
              <a:rPr sz="23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让复杂存储重新可读</a:t>
            </a:r>
          </a:p>
          <a:p>
            <a:pPr algn="l">
              <a:lnSpc>
                <a:spcPts val="2852"/>
              </a:lnSpc>
              <a:spcBef>
                <a:spcPts val="0"/>
              </a:spcBef>
              <a:spcAft>
                <a:spcPts val="0"/>
              </a:spcAft>
            </a:pPr>
            <a:r>
              <a:rPr sz="23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让关键业务数据重新回归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06640" y="1453896"/>
            <a:ext cx="4297680" cy="2926080"/>
          </a:xfrm>
          <a:prstGeom prst="roundRect">
            <a:avLst>
              <a:gd name="adj" fmla="val 4062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device10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6243" y="1636776"/>
            <a:ext cx="3387616" cy="2404872"/>
          </a:xfrm>
          <a:prstGeom prst="rect">
            <a:avLst/>
          </a:prstGeom>
        </p:spPr>
      </p:pic>
      <p:sp>
        <p:nvSpPr>
          <p:cNvPr id="19" name="txt_40_018_caption"/>
          <p:cNvSpPr txBox="1"/>
          <p:nvPr/>
        </p:nvSpPr>
        <p:spPr>
          <a:xfrm>
            <a:off x="7562088" y="4114800"/>
            <a:ext cx="3977639" cy="21945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ctr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1050" b="0" lang="zh-CN" altLang="en-US">
                <a:solidFill>
                  <a:srgbClr val="526B89"/>
                </a:solidFill>
                <a:latin typeface="Microsoft YaHei"/>
                <a:ea typeface="Microsoft YaHei"/>
                <a:cs typeface="Microsoft YaHei"/>
              </a:rPr>
              <a:t>设备外观示意；可选配置以项目为准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85216" y="4608576"/>
            <a:ext cx="1856231" cy="1627632"/>
          </a:xfrm>
          <a:prstGeom prst="roundRect">
            <a:avLst>
              <a:gd name="adj" fmla="val 7303"/>
            </a:avLst>
          </a:prstGeom>
          <a:solidFill>
            <a:srgbClr val="FFFFFF"/>
          </a:solidFill>
          <a:ln>
            <a:noFill/>
          </a:ln>
          <a:effectLst>
            <a:outerShdw blurRad="76200" dist="15240" dir="5400000" algn="ctr" rotWithShape="0">
              <a:srgbClr val="143F6B">
                <a:alpha val="65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wechat_exac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13" y="4645152"/>
            <a:ext cx="1548061" cy="1517904"/>
          </a:xfrm>
          <a:prstGeom prst="rect">
            <a:avLst/>
          </a:prstGeom>
        </p:spPr>
      </p:pic>
      <p:sp>
        <p:nvSpPr>
          <p:cNvPr id="22" name="txt_40_021_contact"/>
          <p:cNvSpPr txBox="1"/>
          <p:nvPr/>
        </p:nvSpPr>
        <p:spPr>
          <a:xfrm>
            <a:off x="2706624" y="4672584"/>
            <a:ext cx="4517136" cy="411480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04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微信扫码，添加吴总</a:t>
            </a:r>
          </a:p>
        </p:txBody>
      </p:sp>
      <p:sp>
        <p:nvSpPr>
          <p:cNvPr id="23" name="txt_40_022_contact"/>
          <p:cNvSpPr txBox="1"/>
          <p:nvPr/>
        </p:nvSpPr>
        <p:spPr>
          <a:xfrm>
            <a:off x="2706624" y="5239512"/>
            <a:ext cx="4517136" cy="4937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3224"/>
              </a:lnSpc>
              <a:spcBef>
                <a:spcPts val="0"/>
              </a:spcBef>
              <a:spcAft>
                <a:spcPts val="0"/>
              </a:spcAft>
            </a:pPr>
            <a:r>
              <a:rPr sz="3100" b="1" lang="zh-CN" altLang="en-US">
                <a:solidFill>
                  <a:srgbClr val="10ADD9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</a:p>
        </p:txBody>
      </p:sp>
      <p:sp>
        <p:nvSpPr>
          <p:cNvPr id="24" name="txt_40_023_contact"/>
          <p:cNvSpPr txBox="1"/>
          <p:nvPr/>
        </p:nvSpPr>
        <p:spPr>
          <a:xfrm>
            <a:off x="2734056" y="5806440"/>
            <a:ext cx="4480560" cy="26517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产品采购 · 项目合作 · 深度定制</a:t>
            </a:r>
          </a:p>
        </p:txBody>
      </p:sp>
      <p:sp>
        <p:nvSpPr>
          <p:cNvPr id="25" name="txt_40_024_contact"/>
          <p:cNvSpPr txBox="1"/>
          <p:nvPr/>
        </p:nvSpPr>
        <p:spPr>
          <a:xfrm>
            <a:off x="7415783" y="4709160"/>
            <a:ext cx="4297680" cy="58521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达思凯瑞技术（北京）有限公司</a:t>
            </a:r>
          </a:p>
        </p:txBody>
      </p:sp>
      <p:sp>
        <p:nvSpPr>
          <p:cNvPr id="26" name="txt_40_025_contact"/>
          <p:cNvSpPr txBox="1"/>
          <p:nvPr/>
        </p:nvSpPr>
        <p:spPr>
          <a:xfrm>
            <a:off x="7415783" y="5404104"/>
            <a:ext cx="4297680" cy="402336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2625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www.dstfix.com</a:t>
            </a:r>
          </a:p>
        </p:txBody>
      </p:sp>
      <p:sp>
        <p:nvSpPr>
          <p:cNvPr id="27" name="txt_40_026_contact"/>
          <p:cNvSpPr txBox="1"/>
          <p:nvPr/>
        </p:nvSpPr>
        <p:spPr>
          <a:xfrm>
            <a:off x="7415783" y="5925312"/>
            <a:ext cx="4297680" cy="256032"/>
          </a:xfrm>
          <a:prstGeom prst="rect">
            <a:avLst/>
          </a:prstGeom>
          <a:noFill/>
        </p:spPr>
        <p:txBody>
          <a:bodyPr wrap="none" lIns="0" rIns="0" tIns="16459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zh-CN" altLang="en-US">
                <a:solidFill>
                  <a:srgbClr val="BDD2EA"/>
                </a:solidFill>
                <a:latin typeface="Microsoft YaHei"/>
                <a:ea typeface="Microsoft YaHei"/>
                <a:cs typeface="Microsoft YaHei"/>
              </a:rPr>
              <a:t>标准产品合作 / 联合品牌定制 / 中性版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达思全域数据恢复平台系统国产化塔机版DRE-1002新宣传彩页2027</dc:title>
  <dc:subject>DRE-1002国产化硬件与D-Recovery Fusion 2027软件平台</dc:subject>
  <dc:creator>达思凯瑞技术（北京）有限公司</dc:creator>
  <cp:keywords>DRE-1002,D-Recovery Fusion,海光,银河麒麟,数据恢复,企业级存储</cp:keywords>
  <dc:description>硬件依据DRE-1002原彩页，软件依据DRE-1001新宣传彩页2027。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