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内容依据：《达思服务器及存储设备数据恢复专用机（DRE-1003）宣传彩页.pdf》第1、3、7页；《达思全域数据恢复平台系统塔机版DRE-1001新宣传彩页2027.pptx》第7页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内容依据：《达思服务器及存储设备数据恢复专用机（DRE-1003）宣传彩页.pdf》第2页；《达思全域数据恢复平台系统塔机版DRE-1001新宣传彩页2027.pptx》第2页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内容依据：《达思服务器及存储设备数据恢复专用机（DRE-1003）宣传彩页.pdf》第3、8页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内容依据：《达思服务器及存储设备数据恢复专用机（DRE-1003）宣传彩页.pdf》第1、3、7、8页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内容依据：《达思服务器及存储设备数据恢复专用机（DRE-1003）宣传彩页.pdf》第3、4页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内容依据：《达思服务器及存储设备数据恢复专用机（DRE-1003）宣传彩页.pdf》第3、8页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内容依据：《达思服务器及存储设备数据恢复专用机（DRE-1003）宣传彩页.pdf》第4页；《达思全域数据恢复平台系统塔机版DRE-1001新宣传彩页2027.pptx》第5页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内容依据：《达思服务器及存储设备数据恢复专用机（DRE-1003）宣传彩页.pdf》第4页；《达思全域数据恢复平台系统塔机版DRE-1001新宣传彩页2027.pptx》第6页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内容依据：《达思全域数据恢复平台系统塔机版DRE-1001新宣传彩页2027.pptx》第7页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内容依据：《达思全域数据恢复平台系统塔机版DRE-1001新宣传彩页2027.pptx》第8页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内容依据：《达思全域数据恢复平台系统塔机版DRE-1001新宣传彩页2027.pptx》第9页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内容依据：《达思全域数据恢复平台系统塔机版DRE-1001新宣传彩页2027.pptx》第10页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内容依据：《达思全域数据恢复平台系统塔机版DRE-1001新宣传彩页2027.pptx》第11页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内容依据：《达思全域数据恢复平台系统塔机版DRE-1001新宣传彩页2027.pptx》第12页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内容依据：《达思全域数据恢复平台系统塔机版DRE-1001新宣传彩页2027.pptx》第13页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内容依据：《达思全域数据恢复平台系统塔机版DRE-1001新宣传彩页2027.pptx》第14页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内容依据：《达思全域数据恢复平台系统塔机版DRE-1001新宣传彩页2027.pptx》第15页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内容依据：《达思全域数据恢复平台系统塔机版DRE-1001新宣传彩页2027.pptx》第16页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内容依据：《达思全域数据恢复平台系统塔机版DRE-1001新宣传彩页2027.pptx》第17页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内容依据：《达思全域数据恢复平台系统塔机版DRE-1001新宣传彩页2027.pptx》第18页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内容依据：《达思全域数据恢复平台系统塔机版DRE-1001新宣传彩页2027.pptx》第19页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内容依据：《达思全域数据恢复平台系统塔机版DRE-1001新宣传彩页2027.pptx》第20页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内容依据：《达思全域数据恢复平台系统塔机版DRE-1001新宣传彩页2027.pptx》第21页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内容依据：《达思全域数据恢复平台系统塔机版DRE-1001新宣传彩页2027.pptx》第21页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内容依据：《达思全域数据恢复平台系统塔机版DRE-1001新宣传彩页2027.pptx》第22页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内容依据：《达思全域数据恢复平台系统塔机版DRE-1001新宣传彩页2027.pptx》第23页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内容依据：《达思全域数据恢复平台系统塔机版DRE-1001新宣传彩页2027.pptx》第24页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内容依据：《达思全域数据恢复平台系统塔机版DRE-1001新宣传彩页2027.pptx》第25页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内容依据：《达思全域数据恢复平台系统塔机版DRE-1001新宣传彩页2027.pptx》第26页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内容依据：《达思全域数据恢复平台系统塔机版DRE-1001新宣传彩页2027.pptx》第27页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内容依据：《达思全域数据恢复平台系统塔机版DRE-1001新宣传彩页2027.pptx》第28页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内容依据：《达思服务器及存储设备数据恢复专用机（DRE-1003）宣传彩页.pdf》第6、7页；《达思全域数据恢复平台系统塔机版DRE-1001新宣传彩页2027.pptx》第29页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内容依据：《达思服务器及存储设备数据恢复专用机（DRE-1003）宣传彩页.pdf》第6、7页；《达思全域数据恢复平台系统塔机版DRE-1001新宣传彩页2027.pptx》第30页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内容依据：《达思服务器及存储设备数据恢复专用机（DRE-1003）宣传彩页.pdf》第3、8页；《达思全域数据恢复平台系统塔机版DRE-1001新宣传彩页2027.pptx》第31页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内容依据：《达思全域数据恢复平台系统塔机版DRE-1001新宣传彩页2027.pptx》第32页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内容依据：《达思服务器及存储设备数据恢复专用机（DRE-1003）宣传彩页.pdf》第2、7页；《达思全域数据恢复平台系统塔机版DRE-1001新宣传彩页2027.pptx》第33页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内容依据：《达思服务器及存储设备数据恢复专用机（DRE-1003）宣传彩页.pdf》第1、2、3、7页；《达思全域数据恢复平台系统塔机版DRE-1001新宣传彩页2027.pptx》第34页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内容依据：《达思服务器及存储设备数据恢复专用机（DRE-1003）宣传彩页.pdf》第3、8页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内容依据：《达思服务器及存储设备数据恢复专用机（DRE-1003）宣传彩页.pdf》第6、7、8页；《达思全域数据恢复平台系统塔机版DRE-1001新宣传彩页2027.pptx》第35页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内容依据：《达思服务器及存储设备数据恢复专用机（DRE-1003）宣传彩页.pdf》第8页；《达思全域数据恢复平台系统塔机版DRE-1001新宣传彩页2027.pptx》第36页</a:t>
            </a:r>
          </a:p>
          <a:p/>
          <a:p>
            <a:r>
              <a:t>本页为DRE-1003 2027产品资料。硬件以DRE-1003原彩页为准；软件以指定DRE-1001 2027 PPT中的D-Recovery Fusion功能为准。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jpg"/><Relationship Id="rId5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nel"/>
          <p:cNvSpPr/>
          <p:nvPr/>
        </p:nvSpPr>
        <p:spPr>
          <a:xfrm>
            <a:off x="8366760" y="18288"/>
            <a:ext cx="3749039" cy="3749039"/>
          </a:xfrm>
          <a:prstGeom prst="ellipse">
            <a:avLst/>
          </a:prstGeom>
          <a:solidFill>
            <a:srgbClr val="E2F0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nel"/>
          <p:cNvSpPr/>
          <p:nvPr/>
        </p:nvSpPr>
        <p:spPr>
          <a:xfrm>
            <a:off x="18288" y="4983480"/>
            <a:ext cx="1783080" cy="1783080"/>
          </a:xfrm>
          <a:prstGeom prst="ellipse">
            <a:avLst/>
          </a:prstGeom>
          <a:solidFill>
            <a:srgbClr val="E4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source_image" descr="hw_p01_x7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74320"/>
            <a:ext cx="1920240" cy="384048"/>
          </a:xfrm>
          <a:prstGeom prst="rect">
            <a:avLst/>
          </a:prstGeom>
        </p:spPr>
      </p:pic>
      <p:sp>
        <p:nvSpPr>
          <p:cNvPr id="5" name="text_0_eyebrow"/>
          <p:cNvSpPr txBox="1"/>
          <p:nvPr/>
        </p:nvSpPr>
        <p:spPr>
          <a:xfrm>
            <a:off x="6949440" y="347472"/>
            <a:ext cx="4617720" cy="27432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537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2027 · 企业级服务器与存储恢复</a:t>
            </a:r>
          </a:p>
        </p:txBody>
      </p:sp>
      <p:sp>
        <p:nvSpPr>
          <p:cNvPr id="6" name="text_1_cover-title"/>
          <p:cNvSpPr txBox="1"/>
          <p:nvPr/>
        </p:nvSpPr>
        <p:spPr>
          <a:xfrm>
            <a:off x="612648" y="1161288"/>
            <a:ext cx="5623560" cy="4850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7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达思全域服务器及存储设备</a:t>
            </a:r>
          </a:p>
        </p:txBody>
      </p:sp>
      <p:sp>
        <p:nvSpPr>
          <p:cNvPr id="7" name="text_2_cover-title"/>
          <p:cNvSpPr txBox="1"/>
          <p:nvPr/>
        </p:nvSpPr>
        <p:spPr>
          <a:xfrm>
            <a:off x="612648" y="1746504"/>
            <a:ext cx="5623560" cy="4850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7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数据恢复平台系统塔机版</a:t>
            </a:r>
          </a:p>
        </p:txBody>
      </p:sp>
      <p:sp>
        <p:nvSpPr>
          <p:cNvPr id="8" name="text_3_cover-model"/>
          <p:cNvSpPr txBox="1"/>
          <p:nvPr/>
        </p:nvSpPr>
        <p:spPr>
          <a:xfrm>
            <a:off x="612648" y="2414016"/>
            <a:ext cx="5532120" cy="781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904"/>
              </a:lnSpc>
              <a:spcBef>
                <a:spcPts val="0"/>
              </a:spcBef>
              <a:spcAft>
                <a:spcPts val="0"/>
              </a:spcAft>
            </a:pPr>
            <a:r>
              <a:rPr sz="4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DRE-1003</a:t>
            </a:r>
          </a:p>
        </p:txBody>
      </p:sp>
      <p:sp>
        <p:nvSpPr>
          <p:cNvPr id="9" name="text_4_cover-software"/>
          <p:cNvSpPr txBox="1"/>
          <p:nvPr/>
        </p:nvSpPr>
        <p:spPr>
          <a:xfrm>
            <a:off x="640080" y="3319272"/>
            <a:ext cx="5577840" cy="4381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198"/>
              </a:lnSpc>
              <a:spcBef>
                <a:spcPts val="0"/>
              </a:spcBef>
              <a:spcAft>
                <a:spcPts val="0"/>
              </a:spcAft>
            </a:pPr>
            <a:r>
              <a:rPr sz="26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D-Recovery Fusion</a:t>
            </a:r>
          </a:p>
        </p:txBody>
      </p:sp>
      <p:sp>
        <p:nvSpPr>
          <p:cNvPr id="10" name="text_5_cover-subtitle"/>
          <p:cNvSpPr txBox="1"/>
          <p:nvPr/>
        </p:nvSpPr>
        <p:spPr>
          <a:xfrm>
            <a:off x="640080" y="3922776"/>
            <a:ext cx="5486400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57盘位专业底座，贯通复杂存储恢复全链路</a:t>
            </a:r>
          </a:p>
        </p:txBody>
      </p:sp>
      <p:sp>
        <p:nvSpPr>
          <p:cNvPr id="11" name="panel"/>
          <p:cNvSpPr/>
          <p:nvPr/>
        </p:nvSpPr>
        <p:spPr>
          <a:xfrm>
            <a:off x="6419088" y="1234440"/>
            <a:ext cx="5193792" cy="36941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source_image" descr="hw_p01_x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104" y="1507617"/>
            <a:ext cx="4937760" cy="2983230"/>
          </a:xfrm>
          <a:prstGeom prst="rect">
            <a:avLst/>
          </a:prstGeom>
        </p:spPr>
      </p:pic>
      <p:sp>
        <p:nvSpPr>
          <p:cNvPr id="13" name="text_6_caption"/>
          <p:cNvSpPr txBox="1"/>
          <p:nvPr/>
        </p:nvSpPr>
        <p:spPr>
          <a:xfrm>
            <a:off x="6601968" y="4590288"/>
            <a:ext cx="47548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9盘位主机 + 标配双层48盘位扩展柜</a:t>
            </a:r>
          </a:p>
        </p:txBody>
      </p:sp>
      <p:sp>
        <p:nvSpPr>
          <p:cNvPr id="14" name="panel"/>
          <p:cNvSpPr/>
          <p:nvPr/>
        </p:nvSpPr>
        <p:spPr>
          <a:xfrm>
            <a:off x="603504" y="5212080"/>
            <a:ext cx="1691639" cy="8778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_7_metric"/>
          <p:cNvSpPr txBox="1"/>
          <p:nvPr/>
        </p:nvSpPr>
        <p:spPr>
          <a:xfrm>
            <a:off x="758952" y="5303520"/>
            <a:ext cx="1380743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57</a:t>
            </a:r>
          </a:p>
        </p:txBody>
      </p:sp>
      <p:sp>
        <p:nvSpPr>
          <p:cNvPr id="16" name="text_8_metric-label"/>
          <p:cNvSpPr txBox="1"/>
          <p:nvPr/>
        </p:nvSpPr>
        <p:spPr>
          <a:xfrm>
            <a:off x="758952" y="5760720"/>
            <a:ext cx="1380743" cy="4537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SAS/SATA总盘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位</a:t>
            </a:r>
          </a:p>
        </p:txBody>
      </p:sp>
      <p:sp>
        <p:nvSpPr>
          <p:cNvPr id="17" name="panel"/>
          <p:cNvSpPr/>
          <p:nvPr/>
        </p:nvSpPr>
        <p:spPr>
          <a:xfrm>
            <a:off x="2459736" y="5212080"/>
            <a:ext cx="1691639" cy="8778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_9_metric"/>
          <p:cNvSpPr txBox="1"/>
          <p:nvPr/>
        </p:nvSpPr>
        <p:spPr>
          <a:xfrm>
            <a:off x="2615184" y="5303520"/>
            <a:ext cx="1380743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64GB</a:t>
            </a:r>
          </a:p>
        </p:txBody>
      </p:sp>
      <p:sp>
        <p:nvSpPr>
          <p:cNvPr id="19" name="text_10_metric-label"/>
          <p:cNvSpPr txBox="1"/>
          <p:nvPr/>
        </p:nvSpPr>
        <p:spPr>
          <a:xfrm>
            <a:off x="2615184" y="5760720"/>
            <a:ext cx="1380743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DDR5双通道</a:t>
            </a:r>
          </a:p>
        </p:txBody>
      </p:sp>
      <p:sp>
        <p:nvSpPr>
          <p:cNvPr id="20" name="panel"/>
          <p:cNvSpPr/>
          <p:nvPr/>
        </p:nvSpPr>
        <p:spPr>
          <a:xfrm>
            <a:off x="4315968" y="5212080"/>
            <a:ext cx="1691639" cy="8778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_11_metric"/>
          <p:cNvSpPr txBox="1"/>
          <p:nvPr/>
        </p:nvSpPr>
        <p:spPr>
          <a:xfrm>
            <a:off x="4471416" y="5303520"/>
            <a:ext cx="1380743" cy="4069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95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16C/24T</a:t>
            </a:r>
          </a:p>
        </p:txBody>
      </p:sp>
      <p:sp>
        <p:nvSpPr>
          <p:cNvPr id="22" name="text_12_metric-label"/>
          <p:cNvSpPr txBox="1"/>
          <p:nvPr/>
        </p:nvSpPr>
        <p:spPr>
          <a:xfrm>
            <a:off x="4471416" y="5760720"/>
            <a:ext cx="1380743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Intel Core i9</a:t>
            </a:r>
          </a:p>
        </p:txBody>
      </p:sp>
      <p:sp>
        <p:nvSpPr>
          <p:cNvPr id="23" name="panel"/>
          <p:cNvSpPr/>
          <p:nvPr/>
        </p:nvSpPr>
        <p:spPr>
          <a:xfrm>
            <a:off x="6172200" y="5212080"/>
            <a:ext cx="1691639" cy="8778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13_metric"/>
          <p:cNvSpPr txBox="1"/>
          <p:nvPr/>
        </p:nvSpPr>
        <p:spPr>
          <a:xfrm>
            <a:off x="6327648" y="5303520"/>
            <a:ext cx="1380743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20+</a:t>
            </a:r>
          </a:p>
        </p:txBody>
      </p:sp>
      <p:sp>
        <p:nvSpPr>
          <p:cNvPr id="25" name="text_14_metric-label"/>
          <p:cNvSpPr txBox="1"/>
          <p:nvPr/>
        </p:nvSpPr>
        <p:spPr>
          <a:xfrm>
            <a:off x="6327648" y="5760720"/>
            <a:ext cx="1380743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文件系统引擎</a:t>
            </a:r>
          </a:p>
        </p:txBody>
      </p:sp>
      <p:sp>
        <p:nvSpPr>
          <p:cNvPr id="26" name="panel"/>
          <p:cNvSpPr/>
          <p:nvPr/>
        </p:nvSpPr>
        <p:spPr>
          <a:xfrm>
            <a:off x="8028431" y="5212080"/>
            <a:ext cx="1691639" cy="8778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15_metric"/>
          <p:cNvSpPr txBox="1"/>
          <p:nvPr/>
        </p:nvSpPr>
        <p:spPr>
          <a:xfrm>
            <a:off x="8183879" y="5303520"/>
            <a:ext cx="1380743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28" name="text_16_metric-label"/>
          <p:cNvSpPr txBox="1"/>
          <p:nvPr/>
        </p:nvSpPr>
        <p:spPr>
          <a:xfrm>
            <a:off x="8183879" y="5760720"/>
            <a:ext cx="1380743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RAID模式</a:t>
            </a:r>
          </a:p>
        </p:txBody>
      </p:sp>
      <p:sp>
        <p:nvSpPr>
          <p:cNvPr id="29" name="panel"/>
          <p:cNvSpPr/>
          <p:nvPr/>
        </p:nvSpPr>
        <p:spPr>
          <a:xfrm>
            <a:off x="9884663" y="5212080"/>
            <a:ext cx="1691639" cy="8778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_17_metric"/>
          <p:cNvSpPr txBox="1"/>
          <p:nvPr/>
        </p:nvSpPr>
        <p:spPr>
          <a:xfrm>
            <a:off x="10040111" y="5303520"/>
            <a:ext cx="1380743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4类</a:t>
            </a:r>
          </a:p>
        </p:txBody>
      </p:sp>
      <p:sp>
        <p:nvSpPr>
          <p:cNvPr id="31" name="text_18_metric-label"/>
          <p:cNvSpPr txBox="1"/>
          <p:nvPr/>
        </p:nvSpPr>
        <p:spPr>
          <a:xfrm>
            <a:off x="10040111" y="5760720"/>
            <a:ext cx="1380743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企业级存储恢复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12648" y="6446520"/>
            <a:ext cx="11000232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_19_footer"/>
          <p:cNvSpPr txBox="1"/>
          <p:nvPr/>
        </p:nvSpPr>
        <p:spPr>
          <a:xfrm>
            <a:off x="640080" y="6528816"/>
            <a:ext cx="4572000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达思凯瑞技术（北京）有限公司</a:t>
            </a:r>
          </a:p>
        </p:txBody>
      </p:sp>
      <p:sp>
        <p:nvSpPr>
          <p:cNvPr id="34" name="text_20_footer"/>
          <p:cNvSpPr txBox="1"/>
          <p:nvPr/>
        </p:nvSpPr>
        <p:spPr>
          <a:xfrm>
            <a:off x="5897880" y="6528816"/>
            <a:ext cx="5532120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21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产品定位</a:t>
            </a:r>
          </a:p>
        </p:txBody>
      </p:sp>
      <p:sp>
        <p:nvSpPr>
          <p:cNvPr id="7" name="text_22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23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从57盘位接入，到关键业务数据恢复</a:t>
            </a:r>
          </a:p>
        </p:txBody>
      </p:sp>
      <p:sp>
        <p:nvSpPr>
          <p:cNvPr id="9" name="text_24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服务器、RAID、NAS、SAN与企业级存储，统一进入软硬件一体化作业平台。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25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26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27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38528"/>
            <a:ext cx="3538728" cy="2606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2140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28_icon"/>
          <p:cNvSpPr txBox="1"/>
          <p:nvPr/>
        </p:nvSpPr>
        <p:spPr>
          <a:xfrm>
            <a:off x="822960" y="219638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SRV</a:t>
            </a:r>
          </a:p>
        </p:txBody>
      </p:sp>
      <p:sp>
        <p:nvSpPr>
          <p:cNvPr id="18" name="text_29_card-title"/>
          <p:cNvSpPr txBox="1"/>
          <p:nvPr/>
        </p:nvSpPr>
        <p:spPr>
          <a:xfrm>
            <a:off x="1335024" y="2139696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服务器阵列恢复</a:t>
            </a:r>
          </a:p>
        </p:txBody>
      </p:sp>
      <p:sp>
        <p:nvSpPr>
          <p:cNvPr id="19" name="panel"/>
          <p:cNvSpPr/>
          <p:nvPr/>
        </p:nvSpPr>
        <p:spPr>
          <a:xfrm>
            <a:off x="841248" y="2747772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30_body"/>
          <p:cNvSpPr txBox="1"/>
          <p:nvPr/>
        </p:nvSpPr>
        <p:spPr>
          <a:xfrm>
            <a:off x="996696" y="2642616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企业级SAS/SATA介质</a:t>
            </a:r>
          </a:p>
        </p:txBody>
      </p:sp>
      <p:sp>
        <p:nvSpPr>
          <p:cNvPr id="21" name="panel"/>
          <p:cNvSpPr/>
          <p:nvPr/>
        </p:nvSpPr>
        <p:spPr>
          <a:xfrm>
            <a:off x="841248" y="3156966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31_body"/>
          <p:cNvSpPr txBox="1"/>
          <p:nvPr/>
        </p:nvSpPr>
        <p:spPr>
          <a:xfrm>
            <a:off x="996696" y="3051810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多盘离线、控制器故障</a:t>
            </a:r>
          </a:p>
        </p:txBody>
      </p:sp>
      <p:sp>
        <p:nvSpPr>
          <p:cNvPr id="23" name="panel"/>
          <p:cNvSpPr/>
          <p:nvPr/>
        </p:nvSpPr>
        <p:spPr>
          <a:xfrm>
            <a:off x="841248" y="3566160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32_body"/>
          <p:cNvSpPr txBox="1"/>
          <p:nvPr/>
        </p:nvSpPr>
        <p:spPr>
          <a:xfrm>
            <a:off x="996696" y="3461004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参数丢失与缺盘降级</a:t>
            </a:r>
          </a:p>
        </p:txBody>
      </p:sp>
      <p:sp>
        <p:nvSpPr>
          <p:cNvPr id="25" name="panel"/>
          <p:cNvSpPr/>
          <p:nvPr/>
        </p:nvSpPr>
        <p:spPr>
          <a:xfrm>
            <a:off x="4315968" y="1938528"/>
            <a:ext cx="3538728" cy="2606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4517136" y="212140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33_icon"/>
          <p:cNvSpPr txBox="1"/>
          <p:nvPr/>
        </p:nvSpPr>
        <p:spPr>
          <a:xfrm>
            <a:off x="4535424" y="219638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SAN</a:t>
            </a:r>
          </a:p>
        </p:txBody>
      </p:sp>
      <p:sp>
        <p:nvSpPr>
          <p:cNvPr id="28" name="text_34_card-title"/>
          <p:cNvSpPr txBox="1"/>
          <p:nvPr/>
        </p:nvSpPr>
        <p:spPr>
          <a:xfrm>
            <a:off x="5047488" y="2139696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NAS / SAN恢复</a:t>
            </a:r>
          </a:p>
        </p:txBody>
      </p:sp>
      <p:sp>
        <p:nvSpPr>
          <p:cNvPr id="29" name="panel"/>
          <p:cNvSpPr/>
          <p:nvPr/>
        </p:nvSpPr>
        <p:spPr>
          <a:xfrm>
            <a:off x="4553712" y="2747772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_35_body"/>
          <p:cNvSpPr txBox="1"/>
          <p:nvPr/>
        </p:nvSpPr>
        <p:spPr>
          <a:xfrm>
            <a:off x="4709159" y="2642616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软RAID与卷管理结构</a:t>
            </a:r>
          </a:p>
        </p:txBody>
      </p:sp>
      <p:sp>
        <p:nvSpPr>
          <p:cNvPr id="31" name="panel"/>
          <p:cNvSpPr/>
          <p:nvPr/>
        </p:nvSpPr>
        <p:spPr>
          <a:xfrm>
            <a:off x="4553712" y="3156966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36_body"/>
          <p:cNvSpPr txBox="1"/>
          <p:nvPr/>
        </p:nvSpPr>
        <p:spPr>
          <a:xfrm>
            <a:off x="4709159" y="3051810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存储池与企业级LUN</a:t>
            </a:r>
          </a:p>
        </p:txBody>
      </p:sp>
      <p:sp>
        <p:nvSpPr>
          <p:cNvPr id="33" name="panel"/>
          <p:cNvSpPr/>
          <p:nvPr/>
        </p:nvSpPr>
        <p:spPr>
          <a:xfrm>
            <a:off x="4553712" y="3566160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37_body"/>
          <p:cNvSpPr txBox="1"/>
          <p:nvPr/>
        </p:nvSpPr>
        <p:spPr>
          <a:xfrm>
            <a:off x="4709159" y="3461004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上层文件系统继续解析</a:t>
            </a:r>
          </a:p>
        </p:txBody>
      </p:sp>
      <p:sp>
        <p:nvSpPr>
          <p:cNvPr id="35" name="panel"/>
          <p:cNvSpPr/>
          <p:nvPr/>
        </p:nvSpPr>
        <p:spPr>
          <a:xfrm>
            <a:off x="8028431" y="1938528"/>
            <a:ext cx="3538728" cy="2606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8229600" y="212140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38_icon"/>
          <p:cNvSpPr txBox="1"/>
          <p:nvPr/>
        </p:nvSpPr>
        <p:spPr>
          <a:xfrm>
            <a:off x="8247888" y="219638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I/O</a:t>
            </a:r>
          </a:p>
        </p:txBody>
      </p:sp>
      <p:sp>
        <p:nvSpPr>
          <p:cNvPr id="38" name="text_39_card-title"/>
          <p:cNvSpPr txBox="1"/>
          <p:nvPr/>
        </p:nvSpPr>
        <p:spPr>
          <a:xfrm>
            <a:off x="8759952" y="2139696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批量镜像与多案件</a:t>
            </a:r>
          </a:p>
        </p:txBody>
      </p:sp>
      <p:sp>
        <p:nvSpPr>
          <p:cNvPr id="39" name="panel"/>
          <p:cNvSpPr/>
          <p:nvPr/>
        </p:nvSpPr>
        <p:spPr>
          <a:xfrm>
            <a:off x="8266175" y="2747772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40_body"/>
          <p:cNvSpPr txBox="1"/>
          <p:nvPr/>
        </p:nvSpPr>
        <p:spPr>
          <a:xfrm>
            <a:off x="8421624" y="2642616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57盘位并行接入环境</a:t>
            </a:r>
          </a:p>
        </p:txBody>
      </p:sp>
      <p:sp>
        <p:nvSpPr>
          <p:cNvPr id="41" name="panel"/>
          <p:cNvSpPr/>
          <p:nvPr/>
        </p:nvSpPr>
        <p:spPr>
          <a:xfrm>
            <a:off x="8266175" y="3156966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41_body"/>
          <p:cNvSpPr txBox="1"/>
          <p:nvPr/>
        </p:nvSpPr>
        <p:spPr>
          <a:xfrm>
            <a:off x="8421624" y="3051810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服务器硬盘批量克隆</a:t>
            </a:r>
          </a:p>
        </p:txBody>
      </p:sp>
      <p:sp>
        <p:nvSpPr>
          <p:cNvPr id="43" name="panel"/>
          <p:cNvSpPr/>
          <p:nvPr/>
        </p:nvSpPr>
        <p:spPr>
          <a:xfrm>
            <a:off x="8266175" y="3566160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42_body"/>
          <p:cNvSpPr txBox="1"/>
          <p:nvPr/>
        </p:nvSpPr>
        <p:spPr>
          <a:xfrm>
            <a:off x="8421624" y="3461004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长期高负载作业与交付</a:t>
            </a:r>
          </a:p>
        </p:txBody>
      </p:sp>
      <p:sp>
        <p:nvSpPr>
          <p:cNvPr id="45" name="panel"/>
          <p:cNvSpPr/>
          <p:nvPr/>
        </p:nvSpPr>
        <p:spPr>
          <a:xfrm>
            <a:off x="603504" y="4892040"/>
            <a:ext cx="2033625" cy="1005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43_flow-title"/>
          <p:cNvSpPr txBox="1"/>
          <p:nvPr/>
        </p:nvSpPr>
        <p:spPr>
          <a:xfrm>
            <a:off x="694944" y="5020055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多盘接入</a:t>
            </a:r>
          </a:p>
        </p:txBody>
      </p:sp>
      <p:sp>
        <p:nvSpPr>
          <p:cNvPr id="47" name="text_44_flow-label"/>
          <p:cNvSpPr txBox="1"/>
          <p:nvPr/>
        </p:nvSpPr>
        <p:spPr>
          <a:xfrm>
            <a:off x="694944" y="53515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SAS/SATA/NVMe</a:t>
            </a:r>
          </a:p>
        </p:txBody>
      </p:sp>
      <p:sp>
        <p:nvSpPr>
          <p:cNvPr id="48" name="flow_arrow"/>
          <p:cNvSpPr/>
          <p:nvPr/>
        </p:nvSpPr>
        <p:spPr>
          <a:xfrm>
            <a:off x="2696565" y="534466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panel"/>
          <p:cNvSpPr/>
          <p:nvPr/>
        </p:nvSpPr>
        <p:spPr>
          <a:xfrm>
            <a:off x="2838297" y="4892040"/>
            <a:ext cx="2033625" cy="1005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_45_flow-title"/>
          <p:cNvSpPr txBox="1"/>
          <p:nvPr/>
        </p:nvSpPr>
        <p:spPr>
          <a:xfrm>
            <a:off x="2929737" y="5020055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源盘保护</a:t>
            </a:r>
          </a:p>
        </p:txBody>
      </p:sp>
      <p:sp>
        <p:nvSpPr>
          <p:cNvPr id="51" name="text_46_flow-label"/>
          <p:cNvSpPr txBox="1"/>
          <p:nvPr/>
        </p:nvSpPr>
        <p:spPr>
          <a:xfrm>
            <a:off x="2929737" y="53515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只读与预检</a:t>
            </a:r>
          </a:p>
        </p:txBody>
      </p:sp>
      <p:sp>
        <p:nvSpPr>
          <p:cNvPr id="52" name="flow_arrow"/>
          <p:cNvSpPr/>
          <p:nvPr/>
        </p:nvSpPr>
        <p:spPr>
          <a:xfrm>
            <a:off x="4931359" y="534466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panel"/>
          <p:cNvSpPr/>
          <p:nvPr/>
        </p:nvSpPr>
        <p:spPr>
          <a:xfrm>
            <a:off x="5073091" y="4892040"/>
            <a:ext cx="2033625" cy="1005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_47_flow-title"/>
          <p:cNvSpPr txBox="1"/>
          <p:nvPr/>
        </p:nvSpPr>
        <p:spPr>
          <a:xfrm>
            <a:off x="5164531" y="5020055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批量镜像</a:t>
            </a:r>
          </a:p>
        </p:txBody>
      </p:sp>
      <p:sp>
        <p:nvSpPr>
          <p:cNvPr id="55" name="text_48_flow-label"/>
          <p:cNvSpPr txBox="1"/>
          <p:nvPr/>
        </p:nvSpPr>
        <p:spPr>
          <a:xfrm>
            <a:off x="5164531" y="53515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容错与校验</a:t>
            </a:r>
          </a:p>
        </p:txBody>
      </p:sp>
      <p:sp>
        <p:nvSpPr>
          <p:cNvPr id="56" name="flow_arrow"/>
          <p:cNvSpPr/>
          <p:nvPr/>
        </p:nvSpPr>
        <p:spPr>
          <a:xfrm>
            <a:off x="7166152" y="534466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panel"/>
          <p:cNvSpPr/>
          <p:nvPr/>
        </p:nvSpPr>
        <p:spPr>
          <a:xfrm>
            <a:off x="7307884" y="4892040"/>
            <a:ext cx="2033625" cy="1005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_49_flow-title"/>
          <p:cNvSpPr txBox="1"/>
          <p:nvPr/>
        </p:nvSpPr>
        <p:spPr>
          <a:xfrm>
            <a:off x="7399324" y="5020055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存储重构</a:t>
            </a:r>
          </a:p>
        </p:txBody>
      </p:sp>
      <p:sp>
        <p:nvSpPr>
          <p:cNvPr id="59" name="text_50_flow-label"/>
          <p:cNvSpPr txBox="1"/>
          <p:nvPr/>
        </p:nvSpPr>
        <p:spPr>
          <a:xfrm>
            <a:off x="7399324" y="53515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RAID/NAS/LUN</a:t>
            </a:r>
          </a:p>
        </p:txBody>
      </p:sp>
      <p:sp>
        <p:nvSpPr>
          <p:cNvPr id="60" name="flow_arrow"/>
          <p:cNvSpPr/>
          <p:nvPr/>
        </p:nvSpPr>
        <p:spPr>
          <a:xfrm>
            <a:off x="9400946" y="534466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panel"/>
          <p:cNvSpPr/>
          <p:nvPr/>
        </p:nvSpPr>
        <p:spPr>
          <a:xfrm>
            <a:off x="9542678" y="4892040"/>
            <a:ext cx="2033625" cy="1005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_51_flow-title"/>
          <p:cNvSpPr txBox="1"/>
          <p:nvPr/>
        </p:nvSpPr>
        <p:spPr>
          <a:xfrm>
            <a:off x="9634118" y="5020055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恢复交付</a:t>
            </a:r>
          </a:p>
        </p:txBody>
      </p:sp>
      <p:sp>
        <p:nvSpPr>
          <p:cNvPr id="63" name="text_52_flow-label"/>
          <p:cNvSpPr txBox="1"/>
          <p:nvPr/>
        </p:nvSpPr>
        <p:spPr>
          <a:xfrm>
            <a:off x="9634118" y="53515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文件、清单、报告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53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核心硬件</a:t>
            </a:r>
          </a:p>
        </p:txBody>
      </p:sp>
      <p:sp>
        <p:nvSpPr>
          <p:cNvPr id="7" name="text_54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55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旗舰计算平台，支撑多盘并行与深度重构</a:t>
            </a:r>
          </a:p>
        </p:txBody>
      </p:sp>
      <p:sp>
        <p:nvSpPr>
          <p:cNvPr id="9" name="text_56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保留DRE-1003原彩页的Intel工作站配置，不套用其他机型的硬件参数。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57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58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59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794760" cy="42428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source_image" descr="main-tow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2335157"/>
            <a:ext cx="3429000" cy="2452861"/>
          </a:xfrm>
          <a:prstGeom prst="rect">
            <a:avLst/>
          </a:prstGeom>
        </p:spPr>
      </p:pic>
      <p:sp>
        <p:nvSpPr>
          <p:cNvPr id="17" name="text_60_caption"/>
          <p:cNvSpPr txBox="1"/>
          <p:nvPr/>
        </p:nvSpPr>
        <p:spPr>
          <a:xfrm>
            <a:off x="859536" y="5230368"/>
            <a:ext cx="32735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i9 · DDR5 · PCIe 5.0</a:t>
            </a:r>
          </a:p>
        </p:txBody>
      </p:sp>
      <p:sp>
        <p:nvSpPr>
          <p:cNvPr id="18" name="text_61_caption"/>
          <p:cNvSpPr txBox="1"/>
          <p:nvPr/>
        </p:nvSpPr>
        <p:spPr>
          <a:xfrm>
            <a:off x="859536" y="5650992"/>
            <a:ext cx="3273552" cy="2741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本机算力与专业接口深度整合</a:t>
            </a:r>
          </a:p>
        </p:txBody>
      </p:sp>
      <p:sp>
        <p:nvSpPr>
          <p:cNvPr id="19" name="panel"/>
          <p:cNvSpPr/>
          <p:nvPr/>
        </p:nvSpPr>
        <p:spPr>
          <a:xfrm>
            <a:off x="4617720" y="1920240"/>
            <a:ext cx="6958584" cy="429768"/>
          </a:xfrm>
          <a:prstGeom prst="rect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62_table-header"/>
          <p:cNvSpPr txBox="1"/>
          <p:nvPr/>
        </p:nvSpPr>
        <p:spPr>
          <a:xfrm>
            <a:off x="4782312" y="1988820"/>
            <a:ext cx="1170432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</a:t>
            </a:r>
          </a:p>
        </p:txBody>
      </p:sp>
      <p:sp>
        <p:nvSpPr>
          <p:cNvPr id="21" name="text_63_table-header"/>
          <p:cNvSpPr txBox="1"/>
          <p:nvPr/>
        </p:nvSpPr>
        <p:spPr>
          <a:xfrm>
            <a:off x="6227064" y="1988820"/>
            <a:ext cx="5184648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配置与能力</a:t>
            </a:r>
          </a:p>
        </p:txBody>
      </p:sp>
      <p:sp>
        <p:nvSpPr>
          <p:cNvPr id="22" name="panel"/>
          <p:cNvSpPr/>
          <p:nvPr/>
        </p:nvSpPr>
        <p:spPr>
          <a:xfrm>
            <a:off x="4617720" y="2350008"/>
            <a:ext cx="6958584" cy="7021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_64_table-key"/>
          <p:cNvSpPr txBox="1"/>
          <p:nvPr/>
        </p:nvSpPr>
        <p:spPr>
          <a:xfrm>
            <a:off x="4782312" y="2427732"/>
            <a:ext cx="111556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处理器</a:t>
            </a:r>
          </a:p>
        </p:txBody>
      </p:sp>
      <p:sp>
        <p:nvSpPr>
          <p:cNvPr id="24" name="text_65_table-value"/>
          <p:cNvSpPr txBox="1"/>
          <p:nvPr/>
        </p:nvSpPr>
        <p:spPr>
          <a:xfrm>
            <a:off x="6227064" y="2427732"/>
            <a:ext cx="518464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Intel Core i9-12900K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16核24线程，最高5.2GHz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617720" y="3052191"/>
            <a:ext cx="6958584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nel"/>
          <p:cNvSpPr/>
          <p:nvPr/>
        </p:nvSpPr>
        <p:spPr>
          <a:xfrm>
            <a:off x="4617720" y="3052191"/>
            <a:ext cx="6958584" cy="702183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66_table-key"/>
          <p:cNvSpPr txBox="1"/>
          <p:nvPr/>
        </p:nvSpPr>
        <p:spPr>
          <a:xfrm>
            <a:off x="4782312" y="3129915"/>
            <a:ext cx="111556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主板</a:t>
            </a:r>
          </a:p>
        </p:txBody>
      </p:sp>
      <p:sp>
        <p:nvSpPr>
          <p:cNvPr id="28" name="text_67_table-value"/>
          <p:cNvSpPr txBox="1"/>
          <p:nvPr/>
        </p:nvSpPr>
        <p:spPr>
          <a:xfrm>
            <a:off x="6227064" y="3129915"/>
            <a:ext cx="518464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ASUS PRIME Z790-P WIFI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Intel Z790，支持DDR5 / PCIe 5.0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617720" y="3754374"/>
            <a:ext cx="6958584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anel"/>
          <p:cNvSpPr/>
          <p:nvPr/>
        </p:nvSpPr>
        <p:spPr>
          <a:xfrm>
            <a:off x="4617720" y="3754374"/>
            <a:ext cx="6958584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_68_table-key"/>
          <p:cNvSpPr txBox="1"/>
          <p:nvPr/>
        </p:nvSpPr>
        <p:spPr>
          <a:xfrm>
            <a:off x="4782312" y="3832098"/>
            <a:ext cx="111556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内存</a:t>
            </a:r>
          </a:p>
        </p:txBody>
      </p:sp>
      <p:sp>
        <p:nvSpPr>
          <p:cNvPr id="32" name="text_69_table-value"/>
          <p:cNvSpPr txBox="1"/>
          <p:nvPr/>
        </p:nvSpPr>
        <p:spPr>
          <a:xfrm>
            <a:off x="6227064" y="3832098"/>
            <a:ext cx="51846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64GB DDR5 5600，双通道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4617720" y="4330446"/>
            <a:ext cx="6958584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anel"/>
          <p:cNvSpPr/>
          <p:nvPr/>
        </p:nvSpPr>
        <p:spPr>
          <a:xfrm>
            <a:off x="4617720" y="4330446"/>
            <a:ext cx="6958584" cy="576072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_70_table-key"/>
          <p:cNvSpPr txBox="1"/>
          <p:nvPr/>
        </p:nvSpPr>
        <p:spPr>
          <a:xfrm>
            <a:off x="4782312" y="4408170"/>
            <a:ext cx="111556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系统盘</a:t>
            </a:r>
          </a:p>
        </p:txBody>
      </p:sp>
      <p:sp>
        <p:nvSpPr>
          <p:cNvPr id="36" name="text_71_table-value"/>
          <p:cNvSpPr txBox="1"/>
          <p:nvPr/>
        </p:nvSpPr>
        <p:spPr>
          <a:xfrm>
            <a:off x="6227064" y="4408170"/>
            <a:ext cx="51846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1TB M.2 NVMe PCIe SSD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4617720" y="4906518"/>
            <a:ext cx="6958584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anel"/>
          <p:cNvSpPr/>
          <p:nvPr/>
        </p:nvSpPr>
        <p:spPr>
          <a:xfrm>
            <a:off x="4617720" y="4906518"/>
            <a:ext cx="6958584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72_table-key"/>
          <p:cNvSpPr txBox="1"/>
          <p:nvPr/>
        </p:nvSpPr>
        <p:spPr>
          <a:xfrm>
            <a:off x="4782312" y="4984242"/>
            <a:ext cx="111556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操作系统</a:t>
            </a:r>
          </a:p>
        </p:txBody>
      </p:sp>
      <p:sp>
        <p:nvSpPr>
          <p:cNvPr id="40" name="text_73_table-value"/>
          <p:cNvSpPr txBox="1"/>
          <p:nvPr/>
        </p:nvSpPr>
        <p:spPr>
          <a:xfrm>
            <a:off x="6227064" y="4984242"/>
            <a:ext cx="51846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Windows 11专业版64位授权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4617720" y="5482590"/>
            <a:ext cx="6958584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74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海量盘位</a:t>
            </a:r>
          </a:p>
        </p:txBody>
      </p:sp>
      <p:sp>
        <p:nvSpPr>
          <p:cNvPr id="7" name="text_75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76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57盘位海量接入：主机9盘位 + 扩展48盘位</a:t>
            </a:r>
          </a:p>
        </p:txBody>
      </p:sp>
      <p:sp>
        <p:nvSpPr>
          <p:cNvPr id="9" name="text_77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两台24盘位SAS/SATA热插拔扩展柜为DRE-1003标准交付组成。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78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79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80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4709160" cy="42611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source_image" descr="expans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434" y="2139696"/>
            <a:ext cx="2488442" cy="3264408"/>
          </a:xfrm>
          <a:prstGeom prst="rect">
            <a:avLst/>
          </a:prstGeom>
        </p:spPr>
      </p:pic>
      <p:sp>
        <p:nvSpPr>
          <p:cNvPr id="17" name="text_81_caption"/>
          <p:cNvSpPr txBox="1"/>
          <p:nvPr/>
        </p:nvSpPr>
        <p:spPr>
          <a:xfrm>
            <a:off x="813816" y="5504688"/>
            <a:ext cx="4297680" cy="3209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8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双层扩展柜 · 独立电源与散热</a:t>
            </a:r>
          </a:p>
        </p:txBody>
      </p:sp>
      <p:sp>
        <p:nvSpPr>
          <p:cNvPr id="18" name="panel"/>
          <p:cNvSpPr/>
          <p:nvPr/>
        </p:nvSpPr>
        <p:spPr>
          <a:xfrm>
            <a:off x="5541264" y="1920240"/>
            <a:ext cx="1901951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_82_metric"/>
          <p:cNvSpPr txBox="1"/>
          <p:nvPr/>
        </p:nvSpPr>
        <p:spPr>
          <a:xfrm>
            <a:off x="5696712" y="2011680"/>
            <a:ext cx="1591055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9</a:t>
            </a:r>
          </a:p>
        </p:txBody>
      </p:sp>
      <p:sp>
        <p:nvSpPr>
          <p:cNvPr id="20" name="text_83_metric-label"/>
          <p:cNvSpPr txBox="1"/>
          <p:nvPr/>
        </p:nvSpPr>
        <p:spPr>
          <a:xfrm>
            <a:off x="5696712" y="2468880"/>
            <a:ext cx="1591055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主机SAS/SATA</a:t>
            </a:r>
          </a:p>
        </p:txBody>
      </p:sp>
      <p:sp>
        <p:nvSpPr>
          <p:cNvPr id="21" name="panel"/>
          <p:cNvSpPr/>
          <p:nvPr/>
        </p:nvSpPr>
        <p:spPr>
          <a:xfrm>
            <a:off x="7607808" y="1920240"/>
            <a:ext cx="1901951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84_metric"/>
          <p:cNvSpPr txBox="1"/>
          <p:nvPr/>
        </p:nvSpPr>
        <p:spPr>
          <a:xfrm>
            <a:off x="7763256" y="2011680"/>
            <a:ext cx="1591055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  <p:sp>
        <p:nvSpPr>
          <p:cNvPr id="23" name="text_85_metric-label"/>
          <p:cNvSpPr txBox="1"/>
          <p:nvPr/>
        </p:nvSpPr>
        <p:spPr>
          <a:xfrm>
            <a:off x="7763256" y="2468880"/>
            <a:ext cx="1591055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双层扩展柜</a:t>
            </a:r>
          </a:p>
        </p:txBody>
      </p:sp>
      <p:sp>
        <p:nvSpPr>
          <p:cNvPr id="24" name="panel"/>
          <p:cNvSpPr/>
          <p:nvPr/>
        </p:nvSpPr>
        <p:spPr>
          <a:xfrm>
            <a:off x="9674351" y="1920240"/>
            <a:ext cx="1901951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_86_metric"/>
          <p:cNvSpPr txBox="1"/>
          <p:nvPr/>
        </p:nvSpPr>
        <p:spPr>
          <a:xfrm>
            <a:off x="9829799" y="2011680"/>
            <a:ext cx="1591055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57</a:t>
            </a:r>
          </a:p>
        </p:txBody>
      </p:sp>
      <p:sp>
        <p:nvSpPr>
          <p:cNvPr id="26" name="text_87_metric-label"/>
          <p:cNvSpPr txBox="1"/>
          <p:nvPr/>
        </p:nvSpPr>
        <p:spPr>
          <a:xfrm>
            <a:off x="9829799" y="2468880"/>
            <a:ext cx="1591055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合计SAS/SATA</a:t>
            </a:r>
          </a:p>
        </p:txBody>
      </p:sp>
      <p:sp>
        <p:nvSpPr>
          <p:cNvPr id="27" name="panel"/>
          <p:cNvSpPr/>
          <p:nvPr/>
        </p:nvSpPr>
        <p:spPr>
          <a:xfrm>
            <a:off x="5541264" y="3063240"/>
            <a:ext cx="6035040" cy="248716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panel"/>
          <p:cNvSpPr/>
          <p:nvPr/>
        </p:nvSpPr>
        <p:spPr>
          <a:xfrm>
            <a:off x="5742431" y="3246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_88_icon"/>
          <p:cNvSpPr txBox="1"/>
          <p:nvPr/>
        </p:nvSpPr>
        <p:spPr>
          <a:xfrm>
            <a:off x="5760720" y="3321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BAY</a:t>
            </a:r>
          </a:p>
        </p:txBody>
      </p:sp>
      <p:sp>
        <p:nvSpPr>
          <p:cNvPr id="30" name="text_89_card-title"/>
          <p:cNvSpPr txBox="1"/>
          <p:nvPr/>
        </p:nvSpPr>
        <p:spPr>
          <a:xfrm>
            <a:off x="6272783" y="3264408"/>
            <a:ext cx="50840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面向大盘组的完整工作环境</a:t>
            </a:r>
          </a:p>
        </p:txBody>
      </p:sp>
      <p:sp>
        <p:nvSpPr>
          <p:cNvPr id="31" name="panel"/>
          <p:cNvSpPr/>
          <p:nvPr/>
        </p:nvSpPr>
        <p:spPr>
          <a:xfrm>
            <a:off x="5779007" y="3872484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90_body"/>
          <p:cNvSpPr txBox="1"/>
          <p:nvPr/>
        </p:nvSpPr>
        <p:spPr>
          <a:xfrm>
            <a:off x="5934455" y="3767328"/>
            <a:ext cx="5413248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单柜24个2.5 / 3.5英寸热插拔盘位</a:t>
            </a:r>
          </a:p>
        </p:txBody>
      </p:sp>
      <p:sp>
        <p:nvSpPr>
          <p:cNvPr id="33" name="panel"/>
          <p:cNvSpPr/>
          <p:nvPr/>
        </p:nvSpPr>
        <p:spPr>
          <a:xfrm>
            <a:off x="5779007" y="4281678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91_body"/>
          <p:cNvSpPr txBox="1"/>
          <p:nvPr/>
        </p:nvSpPr>
        <p:spPr>
          <a:xfrm>
            <a:off x="5934455" y="4176522"/>
            <a:ext cx="5413248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主机与扩展柜通过高速通道互连</a:t>
            </a:r>
          </a:p>
        </p:txBody>
      </p:sp>
      <p:sp>
        <p:nvSpPr>
          <p:cNvPr id="35" name="panel"/>
          <p:cNvSpPr/>
          <p:nvPr/>
        </p:nvSpPr>
        <p:spPr>
          <a:xfrm>
            <a:off x="5779007" y="4690872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92_body"/>
          <p:cNvSpPr txBox="1"/>
          <p:nvPr/>
        </p:nvSpPr>
        <p:spPr>
          <a:xfrm>
            <a:off x="5934455" y="4585716"/>
            <a:ext cx="5413248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适合大型阵列、批量镜像与多案件并行</a:t>
            </a:r>
          </a:p>
        </p:txBody>
      </p:sp>
      <p:sp>
        <p:nvSpPr>
          <p:cNvPr id="37" name="panel"/>
          <p:cNvSpPr/>
          <p:nvPr/>
        </p:nvSpPr>
        <p:spPr>
          <a:xfrm>
            <a:off x="603504" y="5943600"/>
            <a:ext cx="10972800" cy="347472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_93_callout"/>
          <p:cNvSpPr txBox="1"/>
          <p:nvPr/>
        </p:nvSpPr>
        <p:spPr>
          <a:xfrm>
            <a:off x="768096" y="5972460"/>
            <a:ext cx="1064361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双NVMe通道和2个独立预检通道另列，不计入57个SAS/SATA盘位。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94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介质接入</a:t>
            </a:r>
          </a:p>
        </p:txBody>
      </p:sp>
      <p:sp>
        <p:nvSpPr>
          <p:cNvPr id="7" name="text_95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96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只读、读写和预检接口清晰分区</a:t>
            </a:r>
          </a:p>
        </p:txBody>
      </p:sp>
      <p:sp>
        <p:nvSpPr>
          <p:cNvPr id="9" name="text_97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主机接口职责明确；专业保护与镜像输出分离，降低误接与误写风险。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98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99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100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38528"/>
            <a:ext cx="3538728" cy="28712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2140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101_icon"/>
          <p:cNvSpPr txBox="1"/>
          <p:nvPr/>
        </p:nvSpPr>
        <p:spPr>
          <a:xfrm>
            <a:off x="822960" y="219638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RO</a:t>
            </a:r>
          </a:p>
        </p:txBody>
      </p:sp>
      <p:sp>
        <p:nvSpPr>
          <p:cNvPr id="18" name="text_102_card-title"/>
          <p:cNvSpPr txBox="1"/>
          <p:nvPr/>
        </p:nvSpPr>
        <p:spPr>
          <a:xfrm>
            <a:off x="1335024" y="2139696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源介质只读区</a:t>
            </a:r>
          </a:p>
        </p:txBody>
      </p:sp>
      <p:sp>
        <p:nvSpPr>
          <p:cNvPr id="19" name="panel"/>
          <p:cNvSpPr/>
          <p:nvPr/>
        </p:nvSpPr>
        <p:spPr>
          <a:xfrm>
            <a:off x="841248" y="2747772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103_body"/>
          <p:cNvSpPr txBox="1"/>
          <p:nvPr/>
        </p:nvSpPr>
        <p:spPr>
          <a:xfrm>
            <a:off x="996696" y="2642616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3个SAS/SATA只读盘位</a:t>
            </a:r>
          </a:p>
        </p:txBody>
      </p:sp>
      <p:sp>
        <p:nvSpPr>
          <p:cNvPr id="21" name="panel"/>
          <p:cNvSpPr/>
          <p:nvPr/>
        </p:nvSpPr>
        <p:spPr>
          <a:xfrm>
            <a:off x="841248" y="3149155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104_body"/>
          <p:cNvSpPr txBox="1"/>
          <p:nvPr/>
        </p:nvSpPr>
        <p:spPr>
          <a:xfrm>
            <a:off x="996696" y="3043999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1个前置M.2 NVMe只读通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道</a:t>
            </a:r>
          </a:p>
        </p:txBody>
      </p:sp>
      <p:sp>
        <p:nvSpPr>
          <p:cNvPr id="23" name="panel"/>
          <p:cNvSpPr/>
          <p:nvPr/>
        </p:nvSpPr>
        <p:spPr>
          <a:xfrm>
            <a:off x="841248" y="3823906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105_body"/>
          <p:cNvSpPr txBox="1"/>
          <p:nvPr/>
        </p:nvSpPr>
        <p:spPr>
          <a:xfrm>
            <a:off x="996696" y="3718750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用于源盘与证据介质接入</a:t>
            </a:r>
          </a:p>
        </p:txBody>
      </p:sp>
      <p:sp>
        <p:nvSpPr>
          <p:cNvPr id="25" name="panel"/>
          <p:cNvSpPr/>
          <p:nvPr/>
        </p:nvSpPr>
        <p:spPr>
          <a:xfrm>
            <a:off x="4315968" y="1938528"/>
            <a:ext cx="3538728" cy="28712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4517136" y="212140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106_icon"/>
          <p:cNvSpPr txBox="1"/>
          <p:nvPr/>
        </p:nvSpPr>
        <p:spPr>
          <a:xfrm>
            <a:off x="4535424" y="219638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RW</a:t>
            </a:r>
          </a:p>
        </p:txBody>
      </p:sp>
      <p:sp>
        <p:nvSpPr>
          <p:cNvPr id="28" name="text_107_card-title"/>
          <p:cNvSpPr txBox="1"/>
          <p:nvPr/>
        </p:nvSpPr>
        <p:spPr>
          <a:xfrm>
            <a:off x="5047488" y="2139696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读写与输出区</a:t>
            </a:r>
          </a:p>
        </p:txBody>
      </p:sp>
      <p:sp>
        <p:nvSpPr>
          <p:cNvPr id="29" name="panel"/>
          <p:cNvSpPr/>
          <p:nvPr/>
        </p:nvSpPr>
        <p:spPr>
          <a:xfrm>
            <a:off x="4553712" y="2747772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_108_body"/>
          <p:cNvSpPr txBox="1"/>
          <p:nvPr/>
        </p:nvSpPr>
        <p:spPr>
          <a:xfrm>
            <a:off x="4709159" y="2642616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6个SAS/SATA读写盘位</a:t>
            </a:r>
          </a:p>
        </p:txBody>
      </p:sp>
      <p:sp>
        <p:nvSpPr>
          <p:cNvPr id="31" name="panel"/>
          <p:cNvSpPr/>
          <p:nvPr/>
        </p:nvSpPr>
        <p:spPr>
          <a:xfrm>
            <a:off x="4553712" y="3149155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109_body"/>
          <p:cNvSpPr txBox="1"/>
          <p:nvPr/>
        </p:nvSpPr>
        <p:spPr>
          <a:xfrm>
            <a:off x="4709159" y="3043999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1个前置M.2 NVMe读写通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道</a:t>
            </a:r>
          </a:p>
        </p:txBody>
      </p:sp>
      <p:sp>
        <p:nvSpPr>
          <p:cNvPr id="33" name="panel"/>
          <p:cNvSpPr/>
          <p:nvPr/>
        </p:nvSpPr>
        <p:spPr>
          <a:xfrm>
            <a:off x="4553712" y="3823906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110_body"/>
          <p:cNvSpPr txBox="1"/>
          <p:nvPr/>
        </p:nvSpPr>
        <p:spPr>
          <a:xfrm>
            <a:off x="4709159" y="3718750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用于目标盘、镜像和数据导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出</a:t>
            </a:r>
          </a:p>
        </p:txBody>
      </p:sp>
      <p:sp>
        <p:nvSpPr>
          <p:cNvPr id="35" name="panel"/>
          <p:cNvSpPr/>
          <p:nvPr/>
        </p:nvSpPr>
        <p:spPr>
          <a:xfrm>
            <a:off x="8028431" y="1938528"/>
            <a:ext cx="3538728" cy="28712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8229600" y="212140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111_icon"/>
          <p:cNvSpPr txBox="1"/>
          <p:nvPr/>
        </p:nvSpPr>
        <p:spPr>
          <a:xfrm>
            <a:off x="8247888" y="219638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CHK</a:t>
            </a:r>
          </a:p>
        </p:txBody>
      </p:sp>
      <p:sp>
        <p:nvSpPr>
          <p:cNvPr id="38" name="text_112_card-title"/>
          <p:cNvSpPr txBox="1"/>
          <p:nvPr/>
        </p:nvSpPr>
        <p:spPr>
          <a:xfrm>
            <a:off x="8759952" y="2139696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预检与通用接口</a:t>
            </a:r>
          </a:p>
        </p:txBody>
      </p:sp>
      <p:sp>
        <p:nvSpPr>
          <p:cNvPr id="39" name="panel"/>
          <p:cNvSpPr/>
          <p:nvPr/>
        </p:nvSpPr>
        <p:spPr>
          <a:xfrm>
            <a:off x="8266175" y="2747772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113_body"/>
          <p:cNvSpPr txBox="1"/>
          <p:nvPr/>
        </p:nvSpPr>
        <p:spPr>
          <a:xfrm>
            <a:off x="8421624" y="2642616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2个独立SAS/SATA预检通道</a:t>
            </a:r>
          </a:p>
        </p:txBody>
      </p:sp>
      <p:sp>
        <p:nvSpPr>
          <p:cNvPr id="41" name="panel"/>
          <p:cNvSpPr/>
          <p:nvPr/>
        </p:nvSpPr>
        <p:spPr>
          <a:xfrm>
            <a:off x="8266175" y="3149155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114_body"/>
          <p:cNvSpPr txBox="1"/>
          <p:nvPr/>
        </p:nvSpPr>
        <p:spPr>
          <a:xfrm>
            <a:off x="8421624" y="3043999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SD / MMC / MS / TF / M2 /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CF / XD</a:t>
            </a:r>
          </a:p>
        </p:txBody>
      </p:sp>
      <p:sp>
        <p:nvSpPr>
          <p:cNvPr id="43" name="panel"/>
          <p:cNvSpPr/>
          <p:nvPr/>
        </p:nvSpPr>
        <p:spPr>
          <a:xfrm>
            <a:off x="8266175" y="3823906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115_body"/>
          <p:cNvSpPr txBox="1"/>
          <p:nvPr/>
        </p:nvSpPr>
        <p:spPr>
          <a:xfrm>
            <a:off x="8421624" y="3718750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USB-A、USB-C及网络接口</a:t>
            </a:r>
          </a:p>
        </p:txBody>
      </p:sp>
      <p:sp>
        <p:nvSpPr>
          <p:cNvPr id="45" name="panel"/>
          <p:cNvSpPr/>
          <p:nvPr/>
        </p:nvSpPr>
        <p:spPr>
          <a:xfrm>
            <a:off x="603504" y="5120640"/>
            <a:ext cx="2592324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116_flow-title"/>
          <p:cNvSpPr txBox="1"/>
          <p:nvPr/>
        </p:nvSpPr>
        <p:spPr>
          <a:xfrm>
            <a:off x="694944" y="5248655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源介质</a:t>
            </a:r>
          </a:p>
        </p:txBody>
      </p:sp>
      <p:sp>
        <p:nvSpPr>
          <p:cNvPr id="47" name="text_117_flow-label"/>
          <p:cNvSpPr txBox="1"/>
          <p:nvPr/>
        </p:nvSpPr>
        <p:spPr>
          <a:xfrm>
            <a:off x="694944" y="55801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磁盘 / 存储卡</a:t>
            </a:r>
          </a:p>
        </p:txBody>
      </p:sp>
      <p:sp>
        <p:nvSpPr>
          <p:cNvPr id="48" name="flow_arrow"/>
          <p:cNvSpPr/>
          <p:nvPr/>
        </p:nvSpPr>
        <p:spPr>
          <a:xfrm>
            <a:off x="3255264" y="55412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panel"/>
          <p:cNvSpPr/>
          <p:nvPr/>
        </p:nvSpPr>
        <p:spPr>
          <a:xfrm>
            <a:off x="3396996" y="5120640"/>
            <a:ext cx="2592324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_118_flow-title"/>
          <p:cNvSpPr txBox="1"/>
          <p:nvPr/>
        </p:nvSpPr>
        <p:spPr>
          <a:xfrm>
            <a:off x="3488436" y="5248655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安全接入</a:t>
            </a:r>
          </a:p>
        </p:txBody>
      </p:sp>
      <p:sp>
        <p:nvSpPr>
          <p:cNvPr id="51" name="text_119_flow-label"/>
          <p:cNvSpPr txBox="1"/>
          <p:nvPr/>
        </p:nvSpPr>
        <p:spPr>
          <a:xfrm>
            <a:off x="3488436" y="55801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只读 / 预检</a:t>
            </a:r>
          </a:p>
        </p:txBody>
      </p:sp>
      <p:sp>
        <p:nvSpPr>
          <p:cNvPr id="52" name="flow_arrow"/>
          <p:cNvSpPr/>
          <p:nvPr/>
        </p:nvSpPr>
        <p:spPr>
          <a:xfrm>
            <a:off x="6048756" y="55412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panel"/>
          <p:cNvSpPr/>
          <p:nvPr/>
        </p:nvSpPr>
        <p:spPr>
          <a:xfrm>
            <a:off x="6190488" y="5120640"/>
            <a:ext cx="2592324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_120_flow-title"/>
          <p:cNvSpPr txBox="1"/>
          <p:nvPr/>
        </p:nvSpPr>
        <p:spPr>
          <a:xfrm>
            <a:off x="6281928" y="5248655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镜像与分析</a:t>
            </a:r>
          </a:p>
        </p:txBody>
      </p:sp>
      <p:sp>
        <p:nvSpPr>
          <p:cNvPr id="55" name="text_121_flow-label"/>
          <p:cNvSpPr txBox="1"/>
          <p:nvPr/>
        </p:nvSpPr>
        <p:spPr>
          <a:xfrm>
            <a:off x="6281928" y="55801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Fusion统一数据源</a:t>
            </a:r>
          </a:p>
        </p:txBody>
      </p:sp>
      <p:sp>
        <p:nvSpPr>
          <p:cNvPr id="56" name="flow_arrow"/>
          <p:cNvSpPr/>
          <p:nvPr/>
        </p:nvSpPr>
        <p:spPr>
          <a:xfrm>
            <a:off x="8842248" y="55412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panel"/>
          <p:cNvSpPr/>
          <p:nvPr/>
        </p:nvSpPr>
        <p:spPr>
          <a:xfrm>
            <a:off x="8983980" y="5120640"/>
            <a:ext cx="2592324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_122_flow-title"/>
          <p:cNvSpPr txBox="1"/>
          <p:nvPr/>
        </p:nvSpPr>
        <p:spPr>
          <a:xfrm>
            <a:off x="9075420" y="5248655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数据交付</a:t>
            </a:r>
          </a:p>
        </p:txBody>
      </p:sp>
      <p:sp>
        <p:nvSpPr>
          <p:cNvPr id="59" name="text_123_flow-label"/>
          <p:cNvSpPr txBox="1"/>
          <p:nvPr/>
        </p:nvSpPr>
        <p:spPr>
          <a:xfrm>
            <a:off x="9075420" y="55801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目标盘 / 报告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124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显示与连接</a:t>
            </a:r>
          </a:p>
        </p:txBody>
      </p:sp>
      <p:sp>
        <p:nvSpPr>
          <p:cNvPr id="7" name="text_125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126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显示、网络与交互，服务长时间专业作业</a:t>
            </a:r>
          </a:p>
        </p:txBody>
      </p:sp>
      <p:sp>
        <p:nvSpPr>
          <p:cNvPr id="9" name="text_127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超宽显示、本机触控和多接口协同，支撑镜像、扫描、重组与结果复核。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128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129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130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2619756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131_metric"/>
          <p:cNvSpPr txBox="1"/>
          <p:nvPr/>
        </p:nvSpPr>
        <p:spPr>
          <a:xfrm>
            <a:off x="758952" y="2011680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49英寸</a:t>
            </a:r>
          </a:p>
        </p:txBody>
      </p:sp>
      <p:sp>
        <p:nvSpPr>
          <p:cNvPr id="17" name="text_132_metric-label"/>
          <p:cNvSpPr txBox="1"/>
          <p:nvPr/>
        </p:nvSpPr>
        <p:spPr>
          <a:xfrm>
            <a:off x="758952" y="2468880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32:9超宽曲面屏</a:t>
            </a:r>
          </a:p>
        </p:txBody>
      </p:sp>
      <p:sp>
        <p:nvSpPr>
          <p:cNvPr id="18" name="panel"/>
          <p:cNvSpPr/>
          <p:nvPr/>
        </p:nvSpPr>
        <p:spPr>
          <a:xfrm>
            <a:off x="3387852" y="1920240"/>
            <a:ext cx="2619756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_133_metric"/>
          <p:cNvSpPr txBox="1"/>
          <p:nvPr/>
        </p:nvSpPr>
        <p:spPr>
          <a:xfrm>
            <a:off x="3543300" y="2011680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12.6英寸</a:t>
            </a:r>
          </a:p>
        </p:txBody>
      </p:sp>
      <p:sp>
        <p:nvSpPr>
          <p:cNvPr id="20" name="text_134_metric-label"/>
          <p:cNvSpPr txBox="1"/>
          <p:nvPr/>
        </p:nvSpPr>
        <p:spPr>
          <a:xfrm>
            <a:off x="3543300" y="2468880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内嵌触控屏</a:t>
            </a:r>
          </a:p>
        </p:txBody>
      </p:sp>
      <p:sp>
        <p:nvSpPr>
          <p:cNvPr id="21" name="panel"/>
          <p:cNvSpPr/>
          <p:nvPr/>
        </p:nvSpPr>
        <p:spPr>
          <a:xfrm>
            <a:off x="6172200" y="1920240"/>
            <a:ext cx="2619756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135_metric"/>
          <p:cNvSpPr txBox="1"/>
          <p:nvPr/>
        </p:nvSpPr>
        <p:spPr>
          <a:xfrm>
            <a:off x="6327648" y="2011680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2.5G</a:t>
            </a:r>
          </a:p>
        </p:txBody>
      </p:sp>
      <p:sp>
        <p:nvSpPr>
          <p:cNvPr id="23" name="text_136_metric-label"/>
          <p:cNvSpPr txBox="1"/>
          <p:nvPr/>
        </p:nvSpPr>
        <p:spPr>
          <a:xfrm>
            <a:off x="6327648" y="2468880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有线网络</a:t>
            </a:r>
          </a:p>
        </p:txBody>
      </p:sp>
      <p:sp>
        <p:nvSpPr>
          <p:cNvPr id="24" name="panel"/>
          <p:cNvSpPr/>
          <p:nvPr/>
        </p:nvSpPr>
        <p:spPr>
          <a:xfrm>
            <a:off x="8956548" y="1920240"/>
            <a:ext cx="2619756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_137_metric"/>
          <p:cNvSpPr txBox="1"/>
          <p:nvPr/>
        </p:nvSpPr>
        <p:spPr>
          <a:xfrm>
            <a:off x="9111996" y="2011680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12+</a:t>
            </a:r>
          </a:p>
        </p:txBody>
      </p:sp>
      <p:sp>
        <p:nvSpPr>
          <p:cNvPr id="26" name="text_138_metric-label"/>
          <p:cNvSpPr txBox="1"/>
          <p:nvPr/>
        </p:nvSpPr>
        <p:spPr>
          <a:xfrm>
            <a:off x="9111996" y="2468880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USB接口</a:t>
            </a:r>
          </a:p>
        </p:txBody>
      </p:sp>
      <p:sp>
        <p:nvSpPr>
          <p:cNvPr id="27" name="panel"/>
          <p:cNvSpPr/>
          <p:nvPr/>
        </p:nvSpPr>
        <p:spPr>
          <a:xfrm>
            <a:off x="603504" y="3136392"/>
            <a:ext cx="3538728" cy="25786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panel"/>
          <p:cNvSpPr/>
          <p:nvPr/>
        </p:nvSpPr>
        <p:spPr>
          <a:xfrm>
            <a:off x="804672" y="331927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_139_icon"/>
          <p:cNvSpPr txBox="1"/>
          <p:nvPr/>
        </p:nvSpPr>
        <p:spPr>
          <a:xfrm>
            <a:off x="822960" y="339425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LCD</a:t>
            </a:r>
          </a:p>
        </p:txBody>
      </p:sp>
      <p:sp>
        <p:nvSpPr>
          <p:cNvPr id="30" name="text_140_card-title"/>
          <p:cNvSpPr txBox="1"/>
          <p:nvPr/>
        </p:nvSpPr>
        <p:spPr>
          <a:xfrm>
            <a:off x="1335024" y="3337560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双屏显示交互</a:t>
            </a:r>
          </a:p>
        </p:txBody>
      </p:sp>
      <p:sp>
        <p:nvSpPr>
          <p:cNvPr id="31" name="panel"/>
          <p:cNvSpPr/>
          <p:nvPr/>
        </p:nvSpPr>
        <p:spPr>
          <a:xfrm>
            <a:off x="841248" y="3945636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141_body"/>
          <p:cNvSpPr txBox="1"/>
          <p:nvPr/>
        </p:nvSpPr>
        <p:spPr>
          <a:xfrm>
            <a:off x="996696" y="3840480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49英寸，5120×1440</a:t>
            </a:r>
          </a:p>
        </p:txBody>
      </p:sp>
      <p:sp>
        <p:nvSpPr>
          <p:cNvPr id="33" name="panel"/>
          <p:cNvSpPr/>
          <p:nvPr/>
        </p:nvSpPr>
        <p:spPr>
          <a:xfrm>
            <a:off x="841248" y="4354830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142_body"/>
          <p:cNvSpPr txBox="1"/>
          <p:nvPr/>
        </p:nvSpPr>
        <p:spPr>
          <a:xfrm>
            <a:off x="996696" y="4249674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12.6英寸内嵌触控屏</a:t>
            </a:r>
          </a:p>
        </p:txBody>
      </p:sp>
      <p:sp>
        <p:nvSpPr>
          <p:cNvPr id="35" name="panel"/>
          <p:cNvSpPr/>
          <p:nvPr/>
        </p:nvSpPr>
        <p:spPr>
          <a:xfrm>
            <a:off x="841248" y="4764024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143_body"/>
          <p:cNvSpPr txBox="1"/>
          <p:nvPr/>
        </p:nvSpPr>
        <p:spPr>
          <a:xfrm>
            <a:off x="996696" y="4658868"/>
            <a:ext cx="2916936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同时查看任务、目录和参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数</a:t>
            </a:r>
          </a:p>
        </p:txBody>
      </p:sp>
      <p:sp>
        <p:nvSpPr>
          <p:cNvPr id="37" name="panel"/>
          <p:cNvSpPr/>
          <p:nvPr/>
        </p:nvSpPr>
        <p:spPr>
          <a:xfrm>
            <a:off x="4315968" y="3136392"/>
            <a:ext cx="3538728" cy="25786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panel"/>
          <p:cNvSpPr/>
          <p:nvPr/>
        </p:nvSpPr>
        <p:spPr>
          <a:xfrm>
            <a:off x="4517136" y="331927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144_icon"/>
          <p:cNvSpPr txBox="1"/>
          <p:nvPr/>
        </p:nvSpPr>
        <p:spPr>
          <a:xfrm>
            <a:off x="4535424" y="339425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NET</a:t>
            </a:r>
          </a:p>
        </p:txBody>
      </p:sp>
      <p:sp>
        <p:nvSpPr>
          <p:cNvPr id="40" name="text_145_card-title"/>
          <p:cNvSpPr txBox="1"/>
          <p:nvPr/>
        </p:nvSpPr>
        <p:spPr>
          <a:xfrm>
            <a:off x="5047488" y="3337560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网络与数据交换</a:t>
            </a:r>
          </a:p>
        </p:txBody>
      </p:sp>
      <p:sp>
        <p:nvSpPr>
          <p:cNvPr id="41" name="panel"/>
          <p:cNvSpPr/>
          <p:nvPr/>
        </p:nvSpPr>
        <p:spPr>
          <a:xfrm>
            <a:off x="4553712" y="3945636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146_body"/>
          <p:cNvSpPr txBox="1"/>
          <p:nvPr/>
        </p:nvSpPr>
        <p:spPr>
          <a:xfrm>
            <a:off x="4709159" y="3840480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2.5G有线网络</a:t>
            </a:r>
          </a:p>
        </p:txBody>
      </p:sp>
      <p:sp>
        <p:nvSpPr>
          <p:cNvPr id="43" name="panel"/>
          <p:cNvSpPr/>
          <p:nvPr/>
        </p:nvSpPr>
        <p:spPr>
          <a:xfrm>
            <a:off x="4553712" y="4354830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147_body"/>
          <p:cNvSpPr txBox="1"/>
          <p:nvPr/>
        </p:nvSpPr>
        <p:spPr>
          <a:xfrm>
            <a:off x="4709159" y="4249674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Wi-Fi 6无线网络</a:t>
            </a:r>
          </a:p>
        </p:txBody>
      </p:sp>
      <p:sp>
        <p:nvSpPr>
          <p:cNvPr id="45" name="panel"/>
          <p:cNvSpPr/>
          <p:nvPr/>
        </p:nvSpPr>
        <p:spPr>
          <a:xfrm>
            <a:off x="4553712" y="4764024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148_body"/>
          <p:cNvSpPr txBox="1"/>
          <p:nvPr/>
        </p:nvSpPr>
        <p:spPr>
          <a:xfrm>
            <a:off x="4709159" y="4658868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支持本地工作站作业协同</a:t>
            </a:r>
          </a:p>
        </p:txBody>
      </p:sp>
      <p:sp>
        <p:nvSpPr>
          <p:cNvPr id="47" name="panel"/>
          <p:cNvSpPr/>
          <p:nvPr/>
        </p:nvSpPr>
        <p:spPr>
          <a:xfrm>
            <a:off x="8028431" y="3136392"/>
            <a:ext cx="3538728" cy="25786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panel"/>
          <p:cNvSpPr/>
          <p:nvPr/>
        </p:nvSpPr>
        <p:spPr>
          <a:xfrm>
            <a:off x="8229600" y="331927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_149_icon"/>
          <p:cNvSpPr txBox="1"/>
          <p:nvPr/>
        </p:nvSpPr>
        <p:spPr>
          <a:xfrm>
            <a:off x="8247888" y="339425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EXT</a:t>
            </a:r>
          </a:p>
        </p:txBody>
      </p:sp>
      <p:sp>
        <p:nvSpPr>
          <p:cNvPr id="50" name="text_150_card-title"/>
          <p:cNvSpPr txBox="1"/>
          <p:nvPr/>
        </p:nvSpPr>
        <p:spPr>
          <a:xfrm>
            <a:off x="8759952" y="3337560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接口与稳定性</a:t>
            </a:r>
          </a:p>
        </p:txBody>
      </p:sp>
      <p:sp>
        <p:nvSpPr>
          <p:cNvPr id="51" name="panel"/>
          <p:cNvSpPr/>
          <p:nvPr/>
        </p:nvSpPr>
        <p:spPr>
          <a:xfrm>
            <a:off x="8266175" y="3945636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_151_body"/>
          <p:cNvSpPr txBox="1"/>
          <p:nvPr/>
        </p:nvSpPr>
        <p:spPr>
          <a:xfrm>
            <a:off x="8421624" y="3840480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USB接口不少于12个</a:t>
            </a:r>
          </a:p>
        </p:txBody>
      </p:sp>
      <p:sp>
        <p:nvSpPr>
          <p:cNvPr id="53" name="panel"/>
          <p:cNvSpPr/>
          <p:nvPr/>
        </p:nvSpPr>
        <p:spPr>
          <a:xfrm>
            <a:off x="8266175" y="4354830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_152_body"/>
          <p:cNvSpPr txBox="1"/>
          <p:nvPr/>
        </p:nvSpPr>
        <p:spPr>
          <a:xfrm>
            <a:off x="8421624" y="4249674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包含20Gbps USB-C</a:t>
            </a:r>
          </a:p>
        </p:txBody>
      </p:sp>
      <p:sp>
        <p:nvSpPr>
          <p:cNvPr id="55" name="panel"/>
          <p:cNvSpPr/>
          <p:nvPr/>
        </p:nvSpPr>
        <p:spPr>
          <a:xfrm>
            <a:off x="8266175" y="4764024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_153_body"/>
          <p:cNvSpPr txBox="1"/>
          <p:nvPr/>
        </p:nvSpPr>
        <p:spPr>
          <a:xfrm>
            <a:off x="8421624" y="4658868"/>
            <a:ext cx="29169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扩展柜独立供电与散热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C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0C2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0C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254B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1438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154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源盘保护</a:t>
            </a:r>
          </a:p>
        </p:txBody>
      </p:sp>
      <p:sp>
        <p:nvSpPr>
          <p:cNvPr id="7" name="text_155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156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源盘保护，从接入开始贯穿整个恢复流程</a:t>
            </a:r>
          </a:p>
        </p:txBody>
      </p:sp>
      <p:sp>
        <p:nvSpPr>
          <p:cNvPr id="9" name="text_157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硬件只读、软件默认只读、写入确认与校验记录相互配合。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254B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158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8AA9CA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159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8AA9CA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160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161_flow-title"/>
          <p:cNvSpPr txBox="1"/>
          <p:nvPr/>
        </p:nvSpPr>
        <p:spPr>
          <a:xfrm>
            <a:off x="694944" y="2048256"/>
            <a:ext cx="1478280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源介质</a:t>
            </a:r>
          </a:p>
        </p:txBody>
      </p:sp>
      <p:sp>
        <p:nvSpPr>
          <p:cNvPr id="17" name="text_162_flow-label"/>
          <p:cNvSpPr txBox="1"/>
          <p:nvPr/>
        </p:nvSpPr>
        <p:spPr>
          <a:xfrm>
            <a:off x="694944" y="2371915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物理盘 / 镜像</a:t>
            </a:r>
          </a:p>
        </p:txBody>
      </p:sp>
      <p:sp>
        <p:nvSpPr>
          <p:cNvPr id="18" name="flow_arrow"/>
          <p:cNvSpPr/>
          <p:nvPr/>
        </p:nvSpPr>
        <p:spPr>
          <a:xfrm>
            <a:off x="2324100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2465832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163_flow-title"/>
          <p:cNvSpPr txBox="1"/>
          <p:nvPr/>
        </p:nvSpPr>
        <p:spPr>
          <a:xfrm>
            <a:off x="2557272" y="2048256"/>
            <a:ext cx="1478280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只读接入</a:t>
            </a:r>
          </a:p>
        </p:txBody>
      </p:sp>
      <p:sp>
        <p:nvSpPr>
          <p:cNvPr id="21" name="text_164_flow-label"/>
          <p:cNvSpPr txBox="1"/>
          <p:nvPr/>
        </p:nvSpPr>
        <p:spPr>
          <a:xfrm>
            <a:off x="2557272" y="2371915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硬件隔离</a:t>
            </a:r>
          </a:p>
        </p:txBody>
      </p:sp>
      <p:sp>
        <p:nvSpPr>
          <p:cNvPr id="22" name="flow_arrow"/>
          <p:cNvSpPr/>
          <p:nvPr/>
        </p:nvSpPr>
        <p:spPr>
          <a:xfrm>
            <a:off x="4186428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nel"/>
          <p:cNvSpPr/>
          <p:nvPr/>
        </p:nvSpPr>
        <p:spPr>
          <a:xfrm>
            <a:off x="4328160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165_flow-title"/>
          <p:cNvSpPr txBox="1"/>
          <p:nvPr/>
        </p:nvSpPr>
        <p:spPr>
          <a:xfrm>
            <a:off x="4419600" y="2048256"/>
            <a:ext cx="1478280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故障预检</a:t>
            </a:r>
          </a:p>
        </p:txBody>
      </p:sp>
      <p:sp>
        <p:nvSpPr>
          <p:cNvPr id="25" name="text_166_flow-label"/>
          <p:cNvSpPr txBox="1"/>
          <p:nvPr/>
        </p:nvSpPr>
        <p:spPr>
          <a:xfrm>
            <a:off x="4419600" y="2371915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容量 / 坏区</a:t>
            </a:r>
          </a:p>
        </p:txBody>
      </p:sp>
      <p:sp>
        <p:nvSpPr>
          <p:cNvPr id="26" name="flow_arrow"/>
          <p:cNvSpPr/>
          <p:nvPr/>
        </p:nvSpPr>
        <p:spPr>
          <a:xfrm>
            <a:off x="6048756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nel"/>
          <p:cNvSpPr/>
          <p:nvPr/>
        </p:nvSpPr>
        <p:spPr>
          <a:xfrm>
            <a:off x="6190488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167_flow-title"/>
          <p:cNvSpPr txBox="1"/>
          <p:nvPr/>
        </p:nvSpPr>
        <p:spPr>
          <a:xfrm>
            <a:off x="6281927" y="2048256"/>
            <a:ext cx="1478280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容错镜像</a:t>
            </a:r>
          </a:p>
        </p:txBody>
      </p:sp>
      <p:sp>
        <p:nvSpPr>
          <p:cNvPr id="29" name="text_168_flow-label"/>
          <p:cNvSpPr txBox="1"/>
          <p:nvPr/>
        </p:nvSpPr>
        <p:spPr>
          <a:xfrm>
            <a:off x="6281927" y="2371915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重试 / 跳过</a:t>
            </a:r>
          </a:p>
        </p:txBody>
      </p:sp>
      <p:sp>
        <p:nvSpPr>
          <p:cNvPr id="30" name="flow_arrow"/>
          <p:cNvSpPr/>
          <p:nvPr/>
        </p:nvSpPr>
        <p:spPr>
          <a:xfrm>
            <a:off x="7911083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8052816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169_flow-title"/>
          <p:cNvSpPr txBox="1"/>
          <p:nvPr/>
        </p:nvSpPr>
        <p:spPr>
          <a:xfrm>
            <a:off x="8144256" y="2048256"/>
            <a:ext cx="1478280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同步校验</a:t>
            </a:r>
          </a:p>
        </p:txBody>
      </p:sp>
      <p:sp>
        <p:nvSpPr>
          <p:cNvPr id="33" name="text_170_flow-label"/>
          <p:cNvSpPr txBox="1"/>
          <p:nvPr/>
        </p:nvSpPr>
        <p:spPr>
          <a:xfrm>
            <a:off x="8144256" y="2371915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MD5 / SHA</a:t>
            </a:r>
          </a:p>
        </p:txBody>
      </p:sp>
      <p:sp>
        <p:nvSpPr>
          <p:cNvPr id="34" name="flow_arrow"/>
          <p:cNvSpPr/>
          <p:nvPr/>
        </p:nvSpPr>
        <p:spPr>
          <a:xfrm>
            <a:off x="9773412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anel"/>
          <p:cNvSpPr/>
          <p:nvPr/>
        </p:nvSpPr>
        <p:spPr>
          <a:xfrm>
            <a:off x="9915144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171_flow-title"/>
          <p:cNvSpPr txBox="1"/>
          <p:nvPr/>
        </p:nvSpPr>
        <p:spPr>
          <a:xfrm>
            <a:off x="10006584" y="2048256"/>
            <a:ext cx="1478280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分析输出</a:t>
            </a:r>
          </a:p>
        </p:txBody>
      </p:sp>
      <p:sp>
        <p:nvSpPr>
          <p:cNvPr id="37" name="text_172_flow-label"/>
          <p:cNvSpPr txBox="1"/>
          <p:nvPr/>
        </p:nvSpPr>
        <p:spPr>
          <a:xfrm>
            <a:off x="10006584" y="2371915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恢复 / 报告</a:t>
            </a:r>
          </a:p>
        </p:txBody>
      </p:sp>
      <p:sp>
        <p:nvSpPr>
          <p:cNvPr id="38" name="panel"/>
          <p:cNvSpPr/>
          <p:nvPr/>
        </p:nvSpPr>
        <p:spPr>
          <a:xfrm>
            <a:off x="603504" y="3191256"/>
            <a:ext cx="3538728" cy="2505456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panel"/>
          <p:cNvSpPr/>
          <p:nvPr/>
        </p:nvSpPr>
        <p:spPr>
          <a:xfrm>
            <a:off x="804672" y="3374136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173_icon"/>
          <p:cNvSpPr txBox="1"/>
          <p:nvPr/>
        </p:nvSpPr>
        <p:spPr>
          <a:xfrm>
            <a:off x="822960" y="3449116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RO</a:t>
            </a:r>
          </a:p>
        </p:txBody>
      </p:sp>
      <p:sp>
        <p:nvSpPr>
          <p:cNvPr id="41" name="text_174_card-title"/>
          <p:cNvSpPr txBox="1"/>
          <p:nvPr/>
        </p:nvSpPr>
        <p:spPr>
          <a:xfrm>
            <a:off x="1335024" y="3392424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只读与防误写</a:t>
            </a:r>
          </a:p>
        </p:txBody>
      </p:sp>
      <p:sp>
        <p:nvSpPr>
          <p:cNvPr id="42" name="panel"/>
          <p:cNvSpPr/>
          <p:nvPr/>
        </p:nvSpPr>
        <p:spPr>
          <a:xfrm>
            <a:off x="841248" y="4000500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_175_body"/>
          <p:cNvSpPr txBox="1"/>
          <p:nvPr/>
        </p:nvSpPr>
        <p:spPr>
          <a:xfrm>
            <a:off x="996696" y="3895344"/>
            <a:ext cx="291693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主机SAS/SATA：3只读 + 6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读写</a:t>
            </a:r>
          </a:p>
        </p:txBody>
      </p:sp>
      <p:sp>
        <p:nvSpPr>
          <p:cNvPr id="44" name="panel"/>
          <p:cNvSpPr/>
          <p:nvPr/>
        </p:nvSpPr>
        <p:spPr>
          <a:xfrm>
            <a:off x="841248" y="4659630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_176_body"/>
          <p:cNvSpPr txBox="1"/>
          <p:nvPr/>
        </p:nvSpPr>
        <p:spPr>
          <a:xfrm>
            <a:off x="996696" y="4554474"/>
            <a:ext cx="291693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NVMe只读、读写双通道独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立</a:t>
            </a:r>
          </a:p>
        </p:txBody>
      </p:sp>
      <p:sp>
        <p:nvSpPr>
          <p:cNvPr id="46" name="panel"/>
          <p:cNvSpPr/>
          <p:nvPr/>
        </p:nvSpPr>
        <p:spPr>
          <a:xfrm>
            <a:off x="841248" y="5318760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_177_body"/>
          <p:cNvSpPr txBox="1"/>
          <p:nvPr/>
        </p:nvSpPr>
        <p:spPr>
          <a:xfrm>
            <a:off x="996696" y="5213604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源盘排除与目标容量校验</a:t>
            </a:r>
          </a:p>
        </p:txBody>
      </p:sp>
      <p:sp>
        <p:nvSpPr>
          <p:cNvPr id="48" name="panel"/>
          <p:cNvSpPr/>
          <p:nvPr/>
        </p:nvSpPr>
        <p:spPr>
          <a:xfrm>
            <a:off x="4315968" y="3191256"/>
            <a:ext cx="3538728" cy="2505456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panel"/>
          <p:cNvSpPr/>
          <p:nvPr/>
        </p:nvSpPr>
        <p:spPr>
          <a:xfrm>
            <a:off x="4517136" y="3374136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_178_icon"/>
          <p:cNvSpPr txBox="1"/>
          <p:nvPr/>
        </p:nvSpPr>
        <p:spPr>
          <a:xfrm>
            <a:off x="4535424" y="3449116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SCSI</a:t>
            </a:r>
          </a:p>
        </p:txBody>
      </p:sp>
      <p:sp>
        <p:nvSpPr>
          <p:cNvPr id="51" name="text_179_card-title"/>
          <p:cNvSpPr txBox="1"/>
          <p:nvPr/>
        </p:nvSpPr>
        <p:spPr>
          <a:xfrm>
            <a:off x="5047488" y="3392424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企业级扇区直通</a:t>
            </a:r>
          </a:p>
        </p:txBody>
      </p:sp>
      <p:sp>
        <p:nvSpPr>
          <p:cNvPr id="52" name="panel"/>
          <p:cNvSpPr/>
          <p:nvPr/>
        </p:nvSpPr>
        <p:spPr>
          <a:xfrm>
            <a:off x="4553712" y="4000500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_180_body"/>
          <p:cNvSpPr txBox="1"/>
          <p:nvPr/>
        </p:nvSpPr>
        <p:spPr>
          <a:xfrm>
            <a:off x="4709159" y="3895344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SCSI READ(16)通道</a:t>
            </a:r>
          </a:p>
        </p:txBody>
      </p:sp>
      <p:sp>
        <p:nvSpPr>
          <p:cNvPr id="54" name="panel"/>
          <p:cNvSpPr/>
          <p:nvPr/>
        </p:nvSpPr>
        <p:spPr>
          <a:xfrm>
            <a:off x="4553712" y="4394073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_181_body"/>
          <p:cNvSpPr txBox="1"/>
          <p:nvPr/>
        </p:nvSpPr>
        <p:spPr>
          <a:xfrm>
            <a:off x="4709159" y="4288917"/>
            <a:ext cx="291693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512 / 520 / 528 / 4112 /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4160 / 4224</a:t>
            </a:r>
          </a:p>
        </p:txBody>
      </p:sp>
      <p:sp>
        <p:nvSpPr>
          <p:cNvPr id="56" name="panel"/>
          <p:cNvSpPr/>
          <p:nvPr/>
        </p:nvSpPr>
        <p:spPr>
          <a:xfrm>
            <a:off x="4553712" y="5053203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_182_body"/>
          <p:cNvSpPr txBox="1"/>
          <p:nvPr/>
        </p:nvSpPr>
        <p:spPr>
          <a:xfrm>
            <a:off x="4709159" y="4948047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用户数据与原始数据模式</a:t>
            </a:r>
          </a:p>
        </p:txBody>
      </p:sp>
      <p:sp>
        <p:nvSpPr>
          <p:cNvPr id="58" name="panel"/>
          <p:cNvSpPr/>
          <p:nvPr/>
        </p:nvSpPr>
        <p:spPr>
          <a:xfrm>
            <a:off x="8028431" y="3191256"/>
            <a:ext cx="3538728" cy="2505456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panel"/>
          <p:cNvSpPr/>
          <p:nvPr/>
        </p:nvSpPr>
        <p:spPr>
          <a:xfrm>
            <a:off x="8229600" y="3374136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_183_icon"/>
          <p:cNvSpPr txBox="1"/>
          <p:nvPr/>
        </p:nvSpPr>
        <p:spPr>
          <a:xfrm>
            <a:off x="8247888" y="3449116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SAFE</a:t>
            </a:r>
          </a:p>
        </p:txBody>
      </p:sp>
      <p:sp>
        <p:nvSpPr>
          <p:cNvPr id="61" name="text_184_card-title"/>
          <p:cNvSpPr txBox="1"/>
          <p:nvPr/>
        </p:nvSpPr>
        <p:spPr>
          <a:xfrm>
            <a:off x="8759952" y="3392424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取证安全闭环</a:t>
            </a:r>
          </a:p>
        </p:txBody>
      </p:sp>
      <p:sp>
        <p:nvSpPr>
          <p:cNvPr id="62" name="panel"/>
          <p:cNvSpPr/>
          <p:nvPr/>
        </p:nvSpPr>
        <p:spPr>
          <a:xfrm>
            <a:off x="8266175" y="4000500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_185_body"/>
          <p:cNvSpPr txBox="1"/>
          <p:nvPr/>
        </p:nvSpPr>
        <p:spPr>
          <a:xfrm>
            <a:off x="8421624" y="3895344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写入计划预览与强确认短语</a:t>
            </a:r>
          </a:p>
        </p:txBody>
      </p:sp>
      <p:sp>
        <p:nvSpPr>
          <p:cNvPr id="64" name="panel"/>
          <p:cNvSpPr/>
          <p:nvPr/>
        </p:nvSpPr>
        <p:spPr>
          <a:xfrm>
            <a:off x="8266175" y="4394073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_186_body"/>
          <p:cNvSpPr txBox="1"/>
          <p:nvPr/>
        </p:nvSpPr>
        <p:spPr>
          <a:xfrm>
            <a:off x="8421624" y="4288917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镜像固定与校验结果记录</a:t>
            </a:r>
          </a:p>
        </p:txBody>
      </p:sp>
      <p:sp>
        <p:nvSpPr>
          <p:cNvPr id="66" name="panel"/>
          <p:cNvSpPr/>
          <p:nvPr/>
        </p:nvSpPr>
        <p:spPr>
          <a:xfrm>
            <a:off x="8266175" y="4787646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_187_body"/>
          <p:cNvSpPr txBox="1"/>
          <p:nvPr/>
        </p:nvSpPr>
        <p:spPr>
          <a:xfrm>
            <a:off x="8421624" y="4682490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案件元数据留痕与资源回收</a:t>
            </a:r>
          </a:p>
        </p:txBody>
      </p:sp>
      <p:sp>
        <p:nvSpPr>
          <p:cNvPr id="68" name="panel"/>
          <p:cNvSpPr/>
          <p:nvPr/>
        </p:nvSpPr>
        <p:spPr>
          <a:xfrm>
            <a:off x="603504" y="5916168"/>
            <a:ext cx="10972800" cy="365760"/>
          </a:xfrm>
          <a:prstGeom prst="roundRect">
            <a:avLst>
              <a:gd name="adj" fmla="val 12000"/>
            </a:avLst>
          </a:prstGeom>
          <a:solidFill>
            <a:srgbClr val="12345A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_188_callout"/>
          <p:cNvSpPr txBox="1"/>
          <p:nvPr/>
        </p:nvSpPr>
        <p:spPr>
          <a:xfrm>
            <a:off x="768096" y="5954172"/>
            <a:ext cx="1064361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硬件只读通道  ·  软件默认只读  ·  写入前强确认  ·  校验与案件留痕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189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批量镜像</a:t>
            </a:r>
          </a:p>
        </p:txBody>
      </p:sp>
      <p:sp>
        <p:nvSpPr>
          <p:cNvPr id="7" name="text_190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191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批量取证镜像、物理克隆与完整性验证</a:t>
            </a:r>
          </a:p>
        </p:txBody>
      </p:sp>
      <p:sp>
        <p:nvSpPr>
          <p:cNvPr id="9" name="text_192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先镜像，再恢复：在57盘位环境中固定可校验、可重复分析的数据副本。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193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194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195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538728" cy="25877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196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SRC</a:t>
            </a:r>
          </a:p>
        </p:txBody>
      </p:sp>
      <p:sp>
        <p:nvSpPr>
          <p:cNvPr id="18" name="text_197_card-title"/>
          <p:cNvSpPr txBox="1"/>
          <p:nvPr/>
        </p:nvSpPr>
        <p:spPr>
          <a:xfrm>
            <a:off x="1335024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统一源对象与输出</a:t>
            </a:r>
          </a:p>
        </p:txBody>
      </p:sp>
      <p:sp>
        <p:nvSpPr>
          <p:cNvPr id="19" name="panel"/>
          <p:cNvSpPr/>
          <p:nvPr/>
        </p:nvSpPr>
        <p:spPr>
          <a:xfrm>
            <a:off x="841248" y="2729484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198_body"/>
          <p:cNvSpPr txBox="1"/>
          <p:nvPr/>
        </p:nvSpPr>
        <p:spPr>
          <a:xfrm>
            <a:off x="996696" y="2624328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整盘、分区、自定义LBA区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间</a:t>
            </a:r>
          </a:p>
        </p:txBody>
      </p:sp>
      <p:sp>
        <p:nvSpPr>
          <p:cNvPr id="21" name="panel"/>
          <p:cNvSpPr/>
          <p:nvPr/>
        </p:nvSpPr>
        <p:spPr>
          <a:xfrm>
            <a:off x="841248" y="3404235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199_body"/>
          <p:cNvSpPr txBox="1"/>
          <p:nvPr/>
        </p:nvSpPr>
        <p:spPr>
          <a:xfrm>
            <a:off x="996696" y="3299079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镜像再次采集与物理盘克隆</a:t>
            </a:r>
          </a:p>
        </p:txBody>
      </p:sp>
      <p:sp>
        <p:nvSpPr>
          <p:cNvPr id="23" name="panel"/>
          <p:cNvSpPr/>
          <p:nvPr/>
        </p:nvSpPr>
        <p:spPr>
          <a:xfrm>
            <a:off x="841248" y="3805618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200_body"/>
          <p:cNvSpPr txBox="1"/>
          <p:nvPr/>
        </p:nvSpPr>
        <p:spPr>
          <a:xfrm>
            <a:off x="996696" y="3700462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Raw / IMG / DD / BIN / 动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态VHDX</a:t>
            </a:r>
          </a:p>
        </p:txBody>
      </p:sp>
      <p:sp>
        <p:nvSpPr>
          <p:cNvPr id="25" name="panel"/>
          <p:cNvSpPr/>
          <p:nvPr/>
        </p:nvSpPr>
        <p:spPr>
          <a:xfrm>
            <a:off x="4315968" y="1920240"/>
            <a:ext cx="3538728" cy="25877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4517136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201_icon"/>
          <p:cNvSpPr txBox="1"/>
          <p:nvPr/>
        </p:nvSpPr>
        <p:spPr>
          <a:xfrm>
            <a:off x="4535424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ERR</a:t>
            </a:r>
          </a:p>
        </p:txBody>
      </p:sp>
      <p:sp>
        <p:nvSpPr>
          <p:cNvPr id="28" name="text_202_card-title"/>
          <p:cNvSpPr txBox="1"/>
          <p:nvPr/>
        </p:nvSpPr>
        <p:spPr>
          <a:xfrm>
            <a:off x="5047488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故障盘容错作业</a:t>
            </a:r>
          </a:p>
        </p:txBody>
      </p:sp>
      <p:sp>
        <p:nvSpPr>
          <p:cNvPr id="29" name="panel"/>
          <p:cNvSpPr/>
          <p:nvPr/>
        </p:nvSpPr>
        <p:spPr>
          <a:xfrm>
            <a:off x="4553712" y="2729484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_203_body"/>
          <p:cNvSpPr txBox="1"/>
          <p:nvPr/>
        </p:nvSpPr>
        <p:spPr>
          <a:xfrm>
            <a:off x="4709159" y="2624328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坏扇区自动重试与智能跳过</a:t>
            </a:r>
          </a:p>
        </p:txBody>
      </p:sp>
      <p:sp>
        <p:nvSpPr>
          <p:cNvPr id="31" name="panel"/>
          <p:cNvSpPr/>
          <p:nvPr/>
        </p:nvSpPr>
        <p:spPr>
          <a:xfrm>
            <a:off x="4553712" y="3130867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204_body"/>
          <p:cNvSpPr txBox="1"/>
          <p:nvPr/>
        </p:nvSpPr>
        <p:spPr>
          <a:xfrm>
            <a:off x="4709159" y="3025711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暂停、继续与中止任务</a:t>
            </a:r>
          </a:p>
        </p:txBody>
      </p:sp>
      <p:sp>
        <p:nvSpPr>
          <p:cNvPr id="33" name="panel"/>
          <p:cNvSpPr/>
          <p:nvPr/>
        </p:nvSpPr>
        <p:spPr>
          <a:xfrm>
            <a:off x="4553712" y="3532251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205_body"/>
          <p:cNvSpPr txBox="1"/>
          <p:nvPr/>
        </p:nvSpPr>
        <p:spPr>
          <a:xfrm>
            <a:off x="4709159" y="3427095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进度、速率和错误区域展示</a:t>
            </a:r>
          </a:p>
        </p:txBody>
      </p:sp>
      <p:sp>
        <p:nvSpPr>
          <p:cNvPr id="35" name="panel"/>
          <p:cNvSpPr/>
          <p:nvPr/>
        </p:nvSpPr>
        <p:spPr>
          <a:xfrm>
            <a:off x="8028431" y="1920240"/>
            <a:ext cx="3538728" cy="25877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8229600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206_icon"/>
          <p:cNvSpPr txBox="1"/>
          <p:nvPr/>
        </p:nvSpPr>
        <p:spPr>
          <a:xfrm>
            <a:off x="8247888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HASH</a:t>
            </a:r>
          </a:p>
        </p:txBody>
      </p:sp>
      <p:sp>
        <p:nvSpPr>
          <p:cNvPr id="38" name="text_207_card-title"/>
          <p:cNvSpPr txBox="1"/>
          <p:nvPr/>
        </p:nvSpPr>
        <p:spPr>
          <a:xfrm>
            <a:off x="8759952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镜像完整性验证</a:t>
            </a:r>
          </a:p>
        </p:txBody>
      </p:sp>
      <p:sp>
        <p:nvSpPr>
          <p:cNvPr id="39" name="panel"/>
          <p:cNvSpPr/>
          <p:nvPr/>
        </p:nvSpPr>
        <p:spPr>
          <a:xfrm>
            <a:off x="8266175" y="2729484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208_body"/>
          <p:cNvSpPr txBox="1"/>
          <p:nvPr/>
        </p:nvSpPr>
        <p:spPr>
          <a:xfrm>
            <a:off x="8421624" y="2624328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MD5 / SHA256同步校验</a:t>
            </a:r>
          </a:p>
        </p:txBody>
      </p:sp>
      <p:sp>
        <p:nvSpPr>
          <p:cNvPr id="41" name="panel"/>
          <p:cNvSpPr/>
          <p:nvPr/>
        </p:nvSpPr>
        <p:spPr>
          <a:xfrm>
            <a:off x="8266175" y="3130867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209_body"/>
          <p:cNvSpPr txBox="1"/>
          <p:nvPr/>
        </p:nvSpPr>
        <p:spPr>
          <a:xfrm>
            <a:off x="8421624" y="3025711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可选写后读回校验</a:t>
            </a:r>
          </a:p>
        </p:txBody>
      </p:sp>
      <p:sp>
        <p:nvSpPr>
          <p:cNvPr id="43" name="panel"/>
          <p:cNvSpPr/>
          <p:nvPr/>
        </p:nvSpPr>
        <p:spPr>
          <a:xfrm>
            <a:off x="8266175" y="3532251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210_body"/>
          <p:cNvSpPr txBox="1"/>
          <p:nvPr/>
        </p:nvSpPr>
        <p:spPr>
          <a:xfrm>
            <a:off x="8421624" y="3427095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目标预检、强确认与记录</a:t>
            </a:r>
          </a:p>
        </p:txBody>
      </p:sp>
      <p:sp>
        <p:nvSpPr>
          <p:cNvPr id="45" name="panel"/>
          <p:cNvSpPr/>
          <p:nvPr/>
        </p:nvSpPr>
        <p:spPr>
          <a:xfrm>
            <a:off x="603504" y="4837176"/>
            <a:ext cx="2033625" cy="9052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211_flow-title"/>
          <p:cNvSpPr txBox="1"/>
          <p:nvPr/>
        </p:nvSpPr>
        <p:spPr>
          <a:xfrm>
            <a:off x="694944" y="4965192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读取</a:t>
            </a:r>
          </a:p>
        </p:txBody>
      </p:sp>
      <p:sp>
        <p:nvSpPr>
          <p:cNvPr id="47" name="text_212_flow-label"/>
          <p:cNvSpPr txBox="1"/>
          <p:nvPr/>
        </p:nvSpPr>
        <p:spPr>
          <a:xfrm>
            <a:off x="694944" y="5296662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源盘 / 区间</a:t>
            </a:r>
          </a:p>
        </p:txBody>
      </p:sp>
      <p:sp>
        <p:nvSpPr>
          <p:cNvPr id="48" name="flow_arrow"/>
          <p:cNvSpPr/>
          <p:nvPr/>
        </p:nvSpPr>
        <p:spPr>
          <a:xfrm>
            <a:off x="2696565" y="523951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panel"/>
          <p:cNvSpPr/>
          <p:nvPr/>
        </p:nvSpPr>
        <p:spPr>
          <a:xfrm>
            <a:off x="2838297" y="4837176"/>
            <a:ext cx="2033625" cy="9052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_213_flow-title"/>
          <p:cNvSpPr txBox="1"/>
          <p:nvPr/>
        </p:nvSpPr>
        <p:spPr>
          <a:xfrm>
            <a:off x="2929737" y="4965192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容错</a:t>
            </a:r>
          </a:p>
        </p:txBody>
      </p:sp>
      <p:sp>
        <p:nvSpPr>
          <p:cNvPr id="51" name="text_214_flow-label"/>
          <p:cNvSpPr txBox="1"/>
          <p:nvPr/>
        </p:nvSpPr>
        <p:spPr>
          <a:xfrm>
            <a:off x="2929737" y="5296662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坏区处理</a:t>
            </a:r>
          </a:p>
        </p:txBody>
      </p:sp>
      <p:sp>
        <p:nvSpPr>
          <p:cNvPr id="52" name="flow_arrow"/>
          <p:cNvSpPr/>
          <p:nvPr/>
        </p:nvSpPr>
        <p:spPr>
          <a:xfrm>
            <a:off x="4931359" y="523951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panel"/>
          <p:cNvSpPr/>
          <p:nvPr/>
        </p:nvSpPr>
        <p:spPr>
          <a:xfrm>
            <a:off x="5073091" y="4837176"/>
            <a:ext cx="2033625" cy="9052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_215_flow-title"/>
          <p:cNvSpPr txBox="1"/>
          <p:nvPr/>
        </p:nvSpPr>
        <p:spPr>
          <a:xfrm>
            <a:off x="5164531" y="4965192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写入</a:t>
            </a:r>
          </a:p>
        </p:txBody>
      </p:sp>
      <p:sp>
        <p:nvSpPr>
          <p:cNvPr id="55" name="text_216_flow-label"/>
          <p:cNvSpPr txBox="1"/>
          <p:nvPr/>
        </p:nvSpPr>
        <p:spPr>
          <a:xfrm>
            <a:off x="5164531" y="5296662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Raw / VHDX</a:t>
            </a:r>
          </a:p>
        </p:txBody>
      </p:sp>
      <p:sp>
        <p:nvSpPr>
          <p:cNvPr id="56" name="flow_arrow"/>
          <p:cNvSpPr/>
          <p:nvPr/>
        </p:nvSpPr>
        <p:spPr>
          <a:xfrm>
            <a:off x="7166152" y="523951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panel"/>
          <p:cNvSpPr/>
          <p:nvPr/>
        </p:nvSpPr>
        <p:spPr>
          <a:xfrm>
            <a:off x="7307884" y="4837176"/>
            <a:ext cx="2033625" cy="9052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_217_flow-title"/>
          <p:cNvSpPr txBox="1"/>
          <p:nvPr/>
        </p:nvSpPr>
        <p:spPr>
          <a:xfrm>
            <a:off x="7399324" y="4965192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校验</a:t>
            </a:r>
          </a:p>
        </p:txBody>
      </p:sp>
      <p:sp>
        <p:nvSpPr>
          <p:cNvPr id="59" name="text_218_flow-label"/>
          <p:cNvSpPr txBox="1"/>
          <p:nvPr/>
        </p:nvSpPr>
        <p:spPr>
          <a:xfrm>
            <a:off x="7399324" y="5296662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MD5 / SHA256</a:t>
            </a:r>
          </a:p>
        </p:txBody>
      </p:sp>
      <p:sp>
        <p:nvSpPr>
          <p:cNvPr id="60" name="flow_arrow"/>
          <p:cNvSpPr/>
          <p:nvPr/>
        </p:nvSpPr>
        <p:spPr>
          <a:xfrm>
            <a:off x="9400946" y="523951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panel"/>
          <p:cNvSpPr/>
          <p:nvPr/>
        </p:nvSpPr>
        <p:spPr>
          <a:xfrm>
            <a:off x="9542678" y="4837176"/>
            <a:ext cx="2033625" cy="9052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_219_flow-title"/>
          <p:cNvSpPr txBox="1"/>
          <p:nvPr/>
        </p:nvSpPr>
        <p:spPr>
          <a:xfrm>
            <a:off x="9634118" y="4965192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复核</a:t>
            </a:r>
          </a:p>
        </p:txBody>
      </p:sp>
      <p:sp>
        <p:nvSpPr>
          <p:cNvPr id="63" name="text_220_flow-label"/>
          <p:cNvSpPr txBox="1"/>
          <p:nvPr/>
        </p:nvSpPr>
        <p:spPr>
          <a:xfrm>
            <a:off x="9634118" y="5296662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写后读回</a:t>
            </a:r>
          </a:p>
        </p:txBody>
      </p:sp>
      <p:sp>
        <p:nvSpPr>
          <p:cNvPr id="64" name="panel"/>
          <p:cNvSpPr/>
          <p:nvPr/>
        </p:nvSpPr>
        <p:spPr>
          <a:xfrm>
            <a:off x="603504" y="5916168"/>
            <a:ext cx="10972800" cy="374904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_221_callout"/>
          <p:cNvSpPr txBox="1"/>
          <p:nvPr/>
        </p:nvSpPr>
        <p:spPr>
          <a:xfrm>
            <a:off x="768096" y="5958744"/>
            <a:ext cx="1064361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非标准扇区可保持原样，或转换为标准512 / 4096字节扇区后继续分析。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222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Fusion平台概览</a:t>
            </a:r>
          </a:p>
        </p:txBody>
      </p:sp>
      <p:sp>
        <p:nvSpPr>
          <p:cNvPr id="7" name="text_223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224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D-Recovery Fusion：从底层结构重构到专业交付</a:t>
            </a:r>
          </a:p>
        </p:txBody>
      </p:sp>
      <p:sp>
        <p:nvSpPr>
          <p:cNvPr id="9" name="text_225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统一处理磁盘、镜像、RAID、NAS、存储池、加密卷、虚拟化与企业级存储。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226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227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228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6766560" cy="2194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229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DF</a:t>
            </a:r>
          </a:p>
        </p:txBody>
      </p:sp>
      <p:sp>
        <p:nvSpPr>
          <p:cNvPr id="18" name="text_230_card-title"/>
          <p:cNvSpPr txBox="1"/>
          <p:nvPr/>
        </p:nvSpPr>
        <p:spPr>
          <a:xfrm>
            <a:off x="1335024" y="2121408"/>
            <a:ext cx="5815584" cy="37566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706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统一数据源 · 分层递进</a:t>
            </a:r>
          </a:p>
        </p:txBody>
      </p:sp>
      <p:sp>
        <p:nvSpPr>
          <p:cNvPr id="19" name="text_231_body"/>
          <p:cNvSpPr txBox="1"/>
          <p:nvPr/>
        </p:nvSpPr>
        <p:spPr>
          <a:xfrm>
            <a:off x="832104" y="2624328"/>
            <a:ext cx="6309360" cy="9692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重组结果继续作为虚拟磁盘进入下一层分析。从成</a:t>
            </a:r>
          </a:p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员盘关系、逻辑地址映射，到文件系统解析、哈希</a:t>
            </a:r>
          </a:p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校验和恢复清单，同一平台完成完整链路。</a:t>
            </a:r>
          </a:p>
        </p:txBody>
      </p:sp>
      <p:sp>
        <p:nvSpPr>
          <p:cNvPr id="20" name="panel"/>
          <p:cNvSpPr/>
          <p:nvPr/>
        </p:nvSpPr>
        <p:spPr>
          <a:xfrm>
            <a:off x="7662672" y="1920240"/>
            <a:ext cx="3904487" cy="2743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source_image" descr="sw_s07_shape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574" y="2084831"/>
            <a:ext cx="2144683" cy="2359152"/>
          </a:xfrm>
          <a:prstGeom prst="rect">
            <a:avLst/>
          </a:prstGeom>
        </p:spPr>
      </p:pic>
      <p:sp>
        <p:nvSpPr>
          <p:cNvPr id="22" name="panel"/>
          <p:cNvSpPr/>
          <p:nvPr/>
        </p:nvSpPr>
        <p:spPr>
          <a:xfrm>
            <a:off x="603504" y="4379976"/>
            <a:ext cx="156819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_232_metric"/>
          <p:cNvSpPr txBox="1"/>
          <p:nvPr/>
        </p:nvSpPr>
        <p:spPr>
          <a:xfrm>
            <a:off x="758952" y="4471416"/>
            <a:ext cx="125730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20+</a:t>
            </a:r>
          </a:p>
        </p:txBody>
      </p:sp>
      <p:sp>
        <p:nvSpPr>
          <p:cNvPr id="24" name="text_233_metric-label"/>
          <p:cNvSpPr txBox="1"/>
          <p:nvPr/>
        </p:nvSpPr>
        <p:spPr>
          <a:xfrm>
            <a:off x="758952" y="4928616"/>
            <a:ext cx="125730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文件系统引擎</a:t>
            </a:r>
          </a:p>
        </p:txBody>
      </p:sp>
      <p:sp>
        <p:nvSpPr>
          <p:cNvPr id="25" name="panel"/>
          <p:cNvSpPr/>
          <p:nvPr/>
        </p:nvSpPr>
        <p:spPr>
          <a:xfrm>
            <a:off x="2336292" y="4379976"/>
            <a:ext cx="156819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_234_metric"/>
          <p:cNvSpPr txBox="1"/>
          <p:nvPr/>
        </p:nvSpPr>
        <p:spPr>
          <a:xfrm>
            <a:off x="2491740" y="4471416"/>
            <a:ext cx="125730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348</a:t>
            </a:r>
          </a:p>
        </p:txBody>
      </p:sp>
      <p:sp>
        <p:nvSpPr>
          <p:cNvPr id="27" name="text_235_metric-label"/>
          <p:cNvSpPr txBox="1"/>
          <p:nvPr/>
        </p:nvSpPr>
        <p:spPr>
          <a:xfrm>
            <a:off x="2491740" y="4928616"/>
            <a:ext cx="125730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文件类型签名</a:t>
            </a:r>
          </a:p>
        </p:txBody>
      </p:sp>
      <p:sp>
        <p:nvSpPr>
          <p:cNvPr id="28" name="panel"/>
          <p:cNvSpPr/>
          <p:nvPr/>
        </p:nvSpPr>
        <p:spPr>
          <a:xfrm>
            <a:off x="4069080" y="4379976"/>
            <a:ext cx="156819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_236_metric"/>
          <p:cNvSpPr txBox="1"/>
          <p:nvPr/>
        </p:nvSpPr>
        <p:spPr>
          <a:xfrm>
            <a:off x="4224528" y="4471416"/>
            <a:ext cx="125730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30" name="text_237_metric-label"/>
          <p:cNvSpPr txBox="1"/>
          <p:nvPr/>
        </p:nvSpPr>
        <p:spPr>
          <a:xfrm>
            <a:off x="4224528" y="4928616"/>
            <a:ext cx="125730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RAID模式</a:t>
            </a:r>
          </a:p>
        </p:txBody>
      </p:sp>
      <p:sp>
        <p:nvSpPr>
          <p:cNvPr id="31" name="panel"/>
          <p:cNvSpPr/>
          <p:nvPr/>
        </p:nvSpPr>
        <p:spPr>
          <a:xfrm>
            <a:off x="5801868" y="4379976"/>
            <a:ext cx="156819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238_metric"/>
          <p:cNvSpPr txBox="1"/>
          <p:nvPr/>
        </p:nvSpPr>
        <p:spPr>
          <a:xfrm>
            <a:off x="5957316" y="4471416"/>
            <a:ext cx="125730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4类</a:t>
            </a:r>
          </a:p>
        </p:txBody>
      </p:sp>
      <p:sp>
        <p:nvSpPr>
          <p:cNvPr id="33" name="text_239_metric-label"/>
          <p:cNvSpPr txBox="1"/>
          <p:nvPr/>
        </p:nvSpPr>
        <p:spPr>
          <a:xfrm>
            <a:off x="5957316" y="4928616"/>
            <a:ext cx="125730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企业存储</a:t>
            </a:r>
          </a:p>
        </p:txBody>
      </p:sp>
      <p:sp>
        <p:nvSpPr>
          <p:cNvPr id="34" name="panel"/>
          <p:cNvSpPr/>
          <p:nvPr/>
        </p:nvSpPr>
        <p:spPr>
          <a:xfrm>
            <a:off x="603504" y="5751576"/>
            <a:ext cx="10972800" cy="502920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_240_callout"/>
          <p:cNvSpPr txBox="1"/>
          <p:nvPr/>
        </p:nvSpPr>
        <p:spPr>
          <a:xfrm>
            <a:off x="768096" y="5854255"/>
            <a:ext cx="1064361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DRE-1003负责专业介质接入与算力；Fusion负责多层重构、恢复和结果交付。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241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技术发展历程</a:t>
            </a:r>
          </a:p>
        </p:txBody>
      </p:sp>
      <p:sp>
        <p:nvSpPr>
          <p:cNvPr id="7" name="text_242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243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二十年技术积累，凝聚新一代数据恢复平台</a:t>
            </a:r>
          </a:p>
        </p:txBody>
      </p:sp>
      <p:sp>
        <p:nvSpPr>
          <p:cNvPr id="9" name="text_244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从专业恢复软件、数据库修复与保密检查，走向复杂企业存储重构。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245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246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247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248_year"/>
          <p:cNvSpPr txBox="1"/>
          <p:nvPr/>
        </p:nvSpPr>
        <p:spPr>
          <a:xfrm>
            <a:off x="813816" y="2057400"/>
            <a:ext cx="3108960" cy="4850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7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2007</a:t>
            </a:r>
          </a:p>
        </p:txBody>
      </p:sp>
      <p:sp>
        <p:nvSpPr>
          <p:cNvPr id="17" name="text_249_card-title"/>
          <p:cNvSpPr txBox="1"/>
          <p:nvPr/>
        </p:nvSpPr>
        <p:spPr>
          <a:xfrm>
            <a:off x="813816" y="2633472"/>
            <a:ext cx="3108960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达思科技成立</a:t>
            </a:r>
          </a:p>
        </p:txBody>
      </p:sp>
      <p:sp>
        <p:nvSpPr>
          <p:cNvPr id="18" name="text_250_body"/>
          <p:cNvSpPr txBox="1"/>
          <p:nvPr/>
        </p:nvSpPr>
        <p:spPr>
          <a:xfrm>
            <a:off x="813816" y="2999232"/>
            <a:ext cx="3108960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开启专业数据恢复技术研发与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服务。</a:t>
            </a:r>
          </a:p>
        </p:txBody>
      </p:sp>
      <p:sp>
        <p:nvSpPr>
          <p:cNvPr id="19" name="panel"/>
          <p:cNvSpPr/>
          <p:nvPr/>
        </p:nvSpPr>
        <p:spPr>
          <a:xfrm>
            <a:off x="4315968" y="1920240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251_year"/>
          <p:cNvSpPr txBox="1"/>
          <p:nvPr/>
        </p:nvSpPr>
        <p:spPr>
          <a:xfrm>
            <a:off x="4526280" y="2057400"/>
            <a:ext cx="3108960" cy="4850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7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2008</a:t>
            </a:r>
          </a:p>
        </p:txBody>
      </p:sp>
      <p:sp>
        <p:nvSpPr>
          <p:cNvPr id="21" name="text_252_card-title"/>
          <p:cNvSpPr txBox="1"/>
          <p:nvPr/>
        </p:nvSpPr>
        <p:spPr>
          <a:xfrm>
            <a:off x="4526280" y="2633472"/>
            <a:ext cx="3108960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数据恢复软件标准版</a:t>
            </a:r>
          </a:p>
        </p:txBody>
      </p:sp>
      <p:sp>
        <p:nvSpPr>
          <p:cNvPr id="22" name="text_253_body"/>
          <p:cNvSpPr txBox="1"/>
          <p:nvPr/>
        </p:nvSpPr>
        <p:spPr>
          <a:xfrm>
            <a:off x="4526280" y="2999232"/>
            <a:ext cx="310896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建立专业数据恢复软件体系。</a:t>
            </a:r>
          </a:p>
        </p:txBody>
      </p:sp>
      <p:sp>
        <p:nvSpPr>
          <p:cNvPr id="23" name="panel"/>
          <p:cNvSpPr/>
          <p:nvPr/>
        </p:nvSpPr>
        <p:spPr>
          <a:xfrm>
            <a:off x="8028431" y="1920240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254_year"/>
          <p:cNvSpPr txBox="1"/>
          <p:nvPr/>
        </p:nvSpPr>
        <p:spPr>
          <a:xfrm>
            <a:off x="8238744" y="2057400"/>
            <a:ext cx="3108960" cy="4850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7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2012</a:t>
            </a:r>
          </a:p>
        </p:txBody>
      </p:sp>
      <p:sp>
        <p:nvSpPr>
          <p:cNvPr id="25" name="text_255_card-title"/>
          <p:cNvSpPr txBox="1"/>
          <p:nvPr/>
        </p:nvSpPr>
        <p:spPr>
          <a:xfrm>
            <a:off x="8238744" y="2633472"/>
            <a:ext cx="3108960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SQL数据库修复软件</a:t>
            </a:r>
          </a:p>
        </p:txBody>
      </p:sp>
      <p:sp>
        <p:nvSpPr>
          <p:cNvPr id="26" name="text_256_body"/>
          <p:cNvSpPr txBox="1"/>
          <p:nvPr/>
        </p:nvSpPr>
        <p:spPr>
          <a:xfrm>
            <a:off x="8238744" y="2999232"/>
            <a:ext cx="3108960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面向数据库损坏、无法附加与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勒索破坏。</a:t>
            </a:r>
          </a:p>
        </p:txBody>
      </p:sp>
      <p:sp>
        <p:nvSpPr>
          <p:cNvPr id="27" name="panel"/>
          <p:cNvSpPr/>
          <p:nvPr/>
        </p:nvSpPr>
        <p:spPr>
          <a:xfrm>
            <a:off x="603504" y="3913632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257_year"/>
          <p:cNvSpPr txBox="1"/>
          <p:nvPr/>
        </p:nvSpPr>
        <p:spPr>
          <a:xfrm>
            <a:off x="813816" y="4050792"/>
            <a:ext cx="3108960" cy="4850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7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2018</a:t>
            </a:r>
          </a:p>
        </p:txBody>
      </p:sp>
      <p:sp>
        <p:nvSpPr>
          <p:cNvPr id="29" name="text_258_card-title"/>
          <p:cNvSpPr txBox="1"/>
          <p:nvPr/>
        </p:nvSpPr>
        <p:spPr>
          <a:xfrm>
            <a:off x="813816" y="4626864"/>
            <a:ext cx="3108960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数码复印机保密检查</a:t>
            </a:r>
          </a:p>
        </p:txBody>
      </p:sp>
      <p:sp>
        <p:nvSpPr>
          <p:cNvPr id="30" name="text_259_body"/>
          <p:cNvSpPr txBox="1"/>
          <p:nvPr/>
        </p:nvSpPr>
        <p:spPr>
          <a:xfrm>
            <a:off x="813816" y="4992624"/>
            <a:ext cx="3108960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服务政府与涉密单位的数据安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全。</a:t>
            </a:r>
          </a:p>
        </p:txBody>
      </p:sp>
      <p:sp>
        <p:nvSpPr>
          <p:cNvPr id="31" name="panel"/>
          <p:cNvSpPr/>
          <p:nvPr/>
        </p:nvSpPr>
        <p:spPr>
          <a:xfrm>
            <a:off x="4315968" y="3913632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260_year"/>
          <p:cNvSpPr txBox="1"/>
          <p:nvPr/>
        </p:nvSpPr>
        <p:spPr>
          <a:xfrm>
            <a:off x="4526280" y="4050792"/>
            <a:ext cx="3108960" cy="4850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7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2026</a:t>
            </a:r>
          </a:p>
        </p:txBody>
      </p:sp>
      <p:sp>
        <p:nvSpPr>
          <p:cNvPr id="33" name="text_261_card-title"/>
          <p:cNvSpPr txBox="1"/>
          <p:nvPr/>
        </p:nvSpPr>
        <p:spPr>
          <a:xfrm>
            <a:off x="4526280" y="4626864"/>
            <a:ext cx="3108960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D-Recovery Fusion</a:t>
            </a:r>
          </a:p>
        </p:txBody>
      </p:sp>
      <p:sp>
        <p:nvSpPr>
          <p:cNvPr id="34" name="text_262_body"/>
          <p:cNvSpPr txBox="1"/>
          <p:nvPr/>
        </p:nvSpPr>
        <p:spPr>
          <a:xfrm>
            <a:off x="4526280" y="4992624"/>
            <a:ext cx="3108960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进入企业级复杂存储恢复与多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层重构。</a:t>
            </a:r>
          </a:p>
        </p:txBody>
      </p:sp>
      <p:sp>
        <p:nvSpPr>
          <p:cNvPr id="35" name="panel"/>
          <p:cNvSpPr/>
          <p:nvPr/>
        </p:nvSpPr>
        <p:spPr>
          <a:xfrm>
            <a:off x="8028431" y="3913632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263_year"/>
          <p:cNvSpPr txBox="1"/>
          <p:nvPr/>
        </p:nvSpPr>
        <p:spPr>
          <a:xfrm>
            <a:off x="8238744" y="4050792"/>
            <a:ext cx="3108960" cy="4850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7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2027</a:t>
            </a:r>
          </a:p>
        </p:txBody>
      </p:sp>
      <p:sp>
        <p:nvSpPr>
          <p:cNvPr id="37" name="text_264_card-title"/>
          <p:cNvSpPr txBox="1"/>
          <p:nvPr/>
        </p:nvSpPr>
        <p:spPr>
          <a:xfrm>
            <a:off x="8238744" y="4626864"/>
            <a:ext cx="3108960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职业教育系统方向</a:t>
            </a:r>
          </a:p>
        </p:txBody>
      </p:sp>
      <p:sp>
        <p:nvSpPr>
          <p:cNvPr id="38" name="text_265_body"/>
          <p:cNvSpPr txBox="1"/>
          <p:nvPr/>
        </p:nvSpPr>
        <p:spPr>
          <a:xfrm>
            <a:off x="8238744" y="4992624"/>
            <a:ext cx="3108960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面向数据恢复人才培养与实践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教学。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266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分层递进架构</a:t>
            </a:r>
          </a:p>
        </p:txBody>
      </p:sp>
      <p:sp>
        <p:nvSpPr>
          <p:cNvPr id="7" name="text_267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268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一切皆数据源：重组结果可以继续向上分析</a:t>
            </a:r>
          </a:p>
        </p:txBody>
      </p:sp>
      <p:sp>
        <p:nvSpPr>
          <p:cNvPr id="9" name="text_269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每一层输出都可成为下一层输入，减少大容量中间镜像反复导出。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270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271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272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6812280" cy="429768"/>
          </a:xfrm>
          <a:prstGeom prst="rect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273_table-header"/>
          <p:cNvSpPr txBox="1"/>
          <p:nvPr/>
        </p:nvSpPr>
        <p:spPr>
          <a:xfrm>
            <a:off x="768096" y="1988820"/>
            <a:ext cx="178308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层级</a:t>
            </a:r>
          </a:p>
        </p:txBody>
      </p:sp>
      <p:sp>
        <p:nvSpPr>
          <p:cNvPr id="17" name="text_274_table-header"/>
          <p:cNvSpPr txBox="1"/>
          <p:nvPr/>
        </p:nvSpPr>
        <p:spPr>
          <a:xfrm>
            <a:off x="2825496" y="1988820"/>
            <a:ext cx="442569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处理对象</a:t>
            </a:r>
          </a:p>
        </p:txBody>
      </p:sp>
      <p:sp>
        <p:nvSpPr>
          <p:cNvPr id="18" name="panel"/>
          <p:cNvSpPr/>
          <p:nvPr/>
        </p:nvSpPr>
        <p:spPr>
          <a:xfrm>
            <a:off x="603504" y="2350008"/>
            <a:ext cx="681228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_275_table-key"/>
          <p:cNvSpPr txBox="1"/>
          <p:nvPr/>
        </p:nvSpPr>
        <p:spPr>
          <a:xfrm>
            <a:off x="768096" y="2427732"/>
            <a:ext cx="172821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01 数据源层</a:t>
            </a:r>
          </a:p>
        </p:txBody>
      </p:sp>
      <p:sp>
        <p:nvSpPr>
          <p:cNvPr id="20" name="text_276_table-value"/>
          <p:cNvSpPr txBox="1"/>
          <p:nvPr/>
        </p:nvSpPr>
        <p:spPr>
          <a:xfrm>
            <a:off x="2825496" y="2427732"/>
            <a:ext cx="442569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物理磁盘、分区、镜像、虚拟磁盘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03504" y="2862072"/>
            <a:ext cx="6812279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nel"/>
          <p:cNvSpPr/>
          <p:nvPr/>
        </p:nvSpPr>
        <p:spPr>
          <a:xfrm>
            <a:off x="603504" y="2862072"/>
            <a:ext cx="6812280" cy="512064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_277_table-key"/>
          <p:cNvSpPr txBox="1"/>
          <p:nvPr/>
        </p:nvSpPr>
        <p:spPr>
          <a:xfrm>
            <a:off x="768096" y="2939796"/>
            <a:ext cx="172821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02 存储重构层</a:t>
            </a:r>
          </a:p>
        </p:txBody>
      </p:sp>
      <p:sp>
        <p:nvSpPr>
          <p:cNvPr id="24" name="text_278_table-value"/>
          <p:cNvSpPr txBox="1"/>
          <p:nvPr/>
        </p:nvSpPr>
        <p:spPr>
          <a:xfrm>
            <a:off x="2825496" y="2939796"/>
            <a:ext cx="442569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RAID、NAS、存储池、企业存储、加密卷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3504" y="3374136"/>
            <a:ext cx="6812279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nel"/>
          <p:cNvSpPr/>
          <p:nvPr/>
        </p:nvSpPr>
        <p:spPr>
          <a:xfrm>
            <a:off x="603504" y="3374136"/>
            <a:ext cx="681228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279_table-key"/>
          <p:cNvSpPr txBox="1"/>
          <p:nvPr/>
        </p:nvSpPr>
        <p:spPr>
          <a:xfrm>
            <a:off x="768096" y="3451860"/>
            <a:ext cx="172821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03 分区与卷层</a:t>
            </a:r>
          </a:p>
        </p:txBody>
      </p:sp>
      <p:sp>
        <p:nvSpPr>
          <p:cNvPr id="28" name="text_280_table-value"/>
          <p:cNvSpPr txBox="1"/>
          <p:nvPr/>
        </p:nvSpPr>
        <p:spPr>
          <a:xfrm>
            <a:off x="2825496" y="3451860"/>
            <a:ext cx="442569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GPT、MBR、LVM、LDM等结构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03504" y="3886200"/>
            <a:ext cx="6812279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anel"/>
          <p:cNvSpPr/>
          <p:nvPr/>
        </p:nvSpPr>
        <p:spPr>
          <a:xfrm>
            <a:off x="603504" y="3886200"/>
            <a:ext cx="6812280" cy="512064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_281_table-key"/>
          <p:cNvSpPr txBox="1"/>
          <p:nvPr/>
        </p:nvSpPr>
        <p:spPr>
          <a:xfrm>
            <a:off x="768096" y="3963924"/>
            <a:ext cx="172821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04 文件系统层</a:t>
            </a:r>
          </a:p>
        </p:txBody>
      </p:sp>
      <p:sp>
        <p:nvSpPr>
          <p:cNvPr id="32" name="text_282_table-value"/>
          <p:cNvSpPr txBox="1"/>
          <p:nvPr/>
        </p:nvSpPr>
        <p:spPr>
          <a:xfrm>
            <a:off x="2825496" y="3963924"/>
            <a:ext cx="442569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20+独立解析引擎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3504" y="4398264"/>
            <a:ext cx="6812279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anel"/>
          <p:cNvSpPr/>
          <p:nvPr/>
        </p:nvSpPr>
        <p:spPr>
          <a:xfrm>
            <a:off x="603504" y="4398264"/>
            <a:ext cx="681228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_283_table-key"/>
          <p:cNvSpPr txBox="1"/>
          <p:nvPr/>
        </p:nvSpPr>
        <p:spPr>
          <a:xfrm>
            <a:off x="768096" y="4475988"/>
            <a:ext cx="172821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05 恢复输出层</a:t>
            </a:r>
          </a:p>
        </p:txBody>
      </p:sp>
      <p:sp>
        <p:nvSpPr>
          <p:cNvPr id="36" name="text_284_table-value"/>
          <p:cNvSpPr txBox="1"/>
          <p:nvPr/>
        </p:nvSpPr>
        <p:spPr>
          <a:xfrm>
            <a:off x="2825496" y="4475988"/>
            <a:ext cx="442569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文件导出、哈希、清单、统计与报告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03504" y="4910328"/>
            <a:ext cx="6812279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anel"/>
          <p:cNvSpPr/>
          <p:nvPr/>
        </p:nvSpPr>
        <p:spPr>
          <a:xfrm>
            <a:off x="7680960" y="1920240"/>
            <a:ext cx="3886200" cy="33284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panel"/>
          <p:cNvSpPr/>
          <p:nvPr/>
        </p:nvSpPr>
        <p:spPr>
          <a:xfrm>
            <a:off x="7882128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285_icon"/>
          <p:cNvSpPr txBox="1"/>
          <p:nvPr/>
        </p:nvSpPr>
        <p:spPr>
          <a:xfrm>
            <a:off x="7900416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LINK</a:t>
            </a:r>
          </a:p>
        </p:txBody>
      </p:sp>
      <p:sp>
        <p:nvSpPr>
          <p:cNvPr id="41" name="text_286_card-title"/>
          <p:cNvSpPr txBox="1"/>
          <p:nvPr/>
        </p:nvSpPr>
        <p:spPr>
          <a:xfrm>
            <a:off x="8412480" y="2121408"/>
            <a:ext cx="293522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典型嵌套恢复链路</a:t>
            </a:r>
          </a:p>
        </p:txBody>
      </p:sp>
      <p:sp>
        <p:nvSpPr>
          <p:cNvPr id="42" name="panel"/>
          <p:cNvSpPr/>
          <p:nvPr/>
        </p:nvSpPr>
        <p:spPr>
          <a:xfrm>
            <a:off x="7918704" y="2729484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_287_body"/>
          <p:cNvSpPr txBox="1"/>
          <p:nvPr/>
        </p:nvSpPr>
        <p:spPr>
          <a:xfrm>
            <a:off x="8074152" y="2624328"/>
            <a:ext cx="3264408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IBM V7000成员盘</a:t>
            </a:r>
          </a:p>
        </p:txBody>
      </p:sp>
      <p:sp>
        <p:nvSpPr>
          <p:cNvPr id="44" name="panel"/>
          <p:cNvSpPr/>
          <p:nvPr/>
        </p:nvSpPr>
        <p:spPr>
          <a:xfrm>
            <a:off x="7918704" y="3138678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_288_body"/>
          <p:cNvSpPr txBox="1"/>
          <p:nvPr/>
        </p:nvSpPr>
        <p:spPr>
          <a:xfrm>
            <a:off x="8074152" y="3033522"/>
            <a:ext cx="3264408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企业存储LUN → VMFS</a:t>
            </a:r>
          </a:p>
        </p:txBody>
      </p:sp>
      <p:sp>
        <p:nvSpPr>
          <p:cNvPr id="46" name="panel"/>
          <p:cNvSpPr/>
          <p:nvPr/>
        </p:nvSpPr>
        <p:spPr>
          <a:xfrm>
            <a:off x="7918704" y="3547872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_289_body"/>
          <p:cNvSpPr txBox="1"/>
          <p:nvPr/>
        </p:nvSpPr>
        <p:spPr>
          <a:xfrm>
            <a:off x="8074152" y="3442716"/>
            <a:ext cx="3264408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VMDK虚拟磁盘 → NTFS</a:t>
            </a:r>
          </a:p>
        </p:txBody>
      </p:sp>
      <p:sp>
        <p:nvSpPr>
          <p:cNvPr id="48" name="panel"/>
          <p:cNvSpPr/>
          <p:nvPr/>
        </p:nvSpPr>
        <p:spPr>
          <a:xfrm>
            <a:off x="7918704" y="3957066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_290_body"/>
          <p:cNvSpPr txBox="1"/>
          <p:nvPr/>
        </p:nvSpPr>
        <p:spPr>
          <a:xfrm>
            <a:off x="8074152" y="3851910"/>
            <a:ext cx="3264408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最终提取用户文件</a:t>
            </a:r>
          </a:p>
        </p:txBody>
      </p:sp>
      <p:sp>
        <p:nvSpPr>
          <p:cNvPr id="50" name="panel"/>
          <p:cNvSpPr/>
          <p:nvPr/>
        </p:nvSpPr>
        <p:spPr>
          <a:xfrm>
            <a:off x="603504" y="5632704"/>
            <a:ext cx="10972800" cy="576072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_291_callout"/>
          <p:cNvSpPr txBox="1"/>
          <p:nvPr/>
        </p:nvSpPr>
        <p:spPr>
          <a:xfrm>
            <a:off x="768096" y="5748528"/>
            <a:ext cx="10643616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成员盘 → LUN → VMFS → VMDK → NTFS → 用户文件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292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恢复策略与引擎</a:t>
            </a:r>
          </a:p>
        </p:txBody>
      </p:sp>
      <p:sp>
        <p:nvSpPr>
          <p:cNvPr id="7" name="text_293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294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三级恢复策略，双引擎协同</a:t>
            </a:r>
          </a:p>
        </p:txBody>
      </p:sp>
      <p:sp>
        <p:nvSpPr>
          <p:cNvPr id="9" name="text_295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根据元数据损坏程度选择路径：先确认目录，再深度扫描，最后按签名雕刻。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296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297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298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538728" cy="24505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299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L</a:t>
            </a:r>
          </a:p>
        </p:txBody>
      </p:sp>
      <p:sp>
        <p:nvSpPr>
          <p:cNvPr id="18" name="text_300_card-title"/>
          <p:cNvSpPr txBox="1"/>
          <p:nvPr/>
        </p:nvSpPr>
        <p:spPr>
          <a:xfrm>
            <a:off x="1335024" y="2121408"/>
            <a:ext cx="2587752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01 懒加载浏览</a:t>
            </a:r>
          </a:p>
        </p:txBody>
      </p:sp>
      <p:sp>
        <p:nvSpPr>
          <p:cNvPr id="19" name="panel"/>
          <p:cNvSpPr/>
          <p:nvPr/>
        </p:nvSpPr>
        <p:spPr>
          <a:xfrm>
            <a:off x="841248" y="2729484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301_body"/>
          <p:cNvSpPr txBox="1"/>
          <p:nvPr/>
        </p:nvSpPr>
        <p:spPr>
          <a:xfrm>
            <a:off x="996696" y="2624328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元数据结构基本完整</a:t>
            </a:r>
          </a:p>
        </p:txBody>
      </p:sp>
      <p:sp>
        <p:nvSpPr>
          <p:cNvPr id="21" name="panel"/>
          <p:cNvSpPr/>
          <p:nvPr/>
        </p:nvSpPr>
        <p:spPr>
          <a:xfrm>
            <a:off x="841248" y="3130867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302_body"/>
          <p:cNvSpPr txBox="1"/>
          <p:nvPr/>
        </p:nvSpPr>
        <p:spPr>
          <a:xfrm>
            <a:off x="996696" y="3025711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按需读取并展开目录树</a:t>
            </a:r>
          </a:p>
        </p:txBody>
      </p:sp>
      <p:sp>
        <p:nvSpPr>
          <p:cNvPr id="23" name="panel"/>
          <p:cNvSpPr/>
          <p:nvPr/>
        </p:nvSpPr>
        <p:spPr>
          <a:xfrm>
            <a:off x="841248" y="3532251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303_body"/>
          <p:cNvSpPr txBox="1"/>
          <p:nvPr/>
        </p:nvSpPr>
        <p:spPr>
          <a:xfrm>
            <a:off x="996696" y="3427095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无需全盘扫描即可确认数据</a:t>
            </a:r>
          </a:p>
        </p:txBody>
      </p:sp>
      <p:sp>
        <p:nvSpPr>
          <p:cNvPr id="25" name="panel"/>
          <p:cNvSpPr/>
          <p:nvPr/>
        </p:nvSpPr>
        <p:spPr>
          <a:xfrm>
            <a:off x="4315968" y="1920240"/>
            <a:ext cx="3538728" cy="24505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4517136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304_icon"/>
          <p:cNvSpPr txBox="1"/>
          <p:nvPr/>
        </p:nvSpPr>
        <p:spPr>
          <a:xfrm>
            <a:off x="4535424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28" name="text_305_card-title"/>
          <p:cNvSpPr txBox="1"/>
          <p:nvPr/>
        </p:nvSpPr>
        <p:spPr>
          <a:xfrm>
            <a:off x="5047488" y="2121408"/>
            <a:ext cx="2587752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02 全量深度扫描</a:t>
            </a:r>
          </a:p>
        </p:txBody>
      </p:sp>
      <p:sp>
        <p:nvSpPr>
          <p:cNvPr id="29" name="panel"/>
          <p:cNvSpPr/>
          <p:nvPr/>
        </p:nvSpPr>
        <p:spPr>
          <a:xfrm>
            <a:off x="4553712" y="2729484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_306_body"/>
          <p:cNvSpPr txBox="1"/>
          <p:nvPr/>
        </p:nvSpPr>
        <p:spPr>
          <a:xfrm>
            <a:off x="4709159" y="2624328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目录损坏或文件被删除</a:t>
            </a:r>
          </a:p>
        </p:txBody>
      </p:sp>
      <p:sp>
        <p:nvSpPr>
          <p:cNvPr id="31" name="panel"/>
          <p:cNvSpPr/>
          <p:nvPr/>
        </p:nvSpPr>
        <p:spPr>
          <a:xfrm>
            <a:off x="4553712" y="3130867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307_body"/>
          <p:cNvSpPr txBox="1"/>
          <p:nvPr/>
        </p:nvSpPr>
        <p:spPr>
          <a:xfrm>
            <a:off x="4709159" y="3025711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扫描MFT、inode及日志残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留</a:t>
            </a:r>
          </a:p>
        </p:txBody>
      </p:sp>
      <p:sp>
        <p:nvSpPr>
          <p:cNvPr id="33" name="panel"/>
          <p:cNvSpPr/>
          <p:nvPr/>
        </p:nvSpPr>
        <p:spPr>
          <a:xfrm>
            <a:off x="4553712" y="3805618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308_body"/>
          <p:cNvSpPr txBox="1"/>
          <p:nvPr/>
        </p:nvSpPr>
        <p:spPr>
          <a:xfrm>
            <a:off x="4709159" y="3700462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重建目录关系和可恢复清单</a:t>
            </a:r>
          </a:p>
        </p:txBody>
      </p:sp>
      <p:sp>
        <p:nvSpPr>
          <p:cNvPr id="35" name="panel"/>
          <p:cNvSpPr/>
          <p:nvPr/>
        </p:nvSpPr>
        <p:spPr>
          <a:xfrm>
            <a:off x="8028431" y="1920240"/>
            <a:ext cx="3538728" cy="24505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8229600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309_icon"/>
          <p:cNvSpPr txBox="1"/>
          <p:nvPr/>
        </p:nvSpPr>
        <p:spPr>
          <a:xfrm>
            <a:off x="8247888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38" name="text_310_card-title"/>
          <p:cNvSpPr txBox="1"/>
          <p:nvPr/>
        </p:nvSpPr>
        <p:spPr>
          <a:xfrm>
            <a:off x="8759952" y="2121408"/>
            <a:ext cx="2587752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03 文件签名雕刻</a:t>
            </a:r>
          </a:p>
        </p:txBody>
      </p:sp>
      <p:sp>
        <p:nvSpPr>
          <p:cNvPr id="39" name="panel"/>
          <p:cNvSpPr/>
          <p:nvPr/>
        </p:nvSpPr>
        <p:spPr>
          <a:xfrm>
            <a:off x="8266175" y="2729484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311_body"/>
          <p:cNvSpPr txBox="1"/>
          <p:nvPr/>
        </p:nvSpPr>
        <p:spPr>
          <a:xfrm>
            <a:off x="8421624" y="2624328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文件系统严重损坏或未知</a:t>
            </a:r>
          </a:p>
        </p:txBody>
      </p:sp>
      <p:sp>
        <p:nvSpPr>
          <p:cNvPr id="41" name="panel"/>
          <p:cNvSpPr/>
          <p:nvPr/>
        </p:nvSpPr>
        <p:spPr>
          <a:xfrm>
            <a:off x="8266175" y="3130867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312_body"/>
          <p:cNvSpPr txBox="1"/>
          <p:nvPr/>
        </p:nvSpPr>
        <p:spPr>
          <a:xfrm>
            <a:off x="8421624" y="3025711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不依赖原目录结构</a:t>
            </a:r>
          </a:p>
        </p:txBody>
      </p:sp>
      <p:sp>
        <p:nvSpPr>
          <p:cNvPr id="43" name="panel"/>
          <p:cNvSpPr/>
          <p:nvPr/>
        </p:nvSpPr>
        <p:spPr>
          <a:xfrm>
            <a:off x="8266175" y="3532251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313_body"/>
          <p:cNvSpPr txBox="1"/>
          <p:nvPr/>
        </p:nvSpPr>
        <p:spPr>
          <a:xfrm>
            <a:off x="8421624" y="3427095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按348种类型特征识别文件</a:t>
            </a:r>
          </a:p>
        </p:txBody>
      </p:sp>
      <p:sp>
        <p:nvSpPr>
          <p:cNvPr id="45" name="panel"/>
          <p:cNvSpPr/>
          <p:nvPr/>
        </p:nvSpPr>
        <p:spPr>
          <a:xfrm>
            <a:off x="603504" y="4626864"/>
            <a:ext cx="5340096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panel"/>
          <p:cNvSpPr/>
          <p:nvPr/>
        </p:nvSpPr>
        <p:spPr>
          <a:xfrm>
            <a:off x="804672" y="480974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_314_icon"/>
          <p:cNvSpPr txBox="1"/>
          <p:nvPr/>
        </p:nvSpPr>
        <p:spPr>
          <a:xfrm>
            <a:off x="822960" y="488472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CORE</a:t>
            </a:r>
          </a:p>
        </p:txBody>
      </p:sp>
      <p:sp>
        <p:nvSpPr>
          <p:cNvPr id="48" name="text_315_card-title"/>
          <p:cNvSpPr txBox="1"/>
          <p:nvPr/>
        </p:nvSpPr>
        <p:spPr>
          <a:xfrm>
            <a:off x="1335024" y="4828031"/>
            <a:ext cx="4389120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自研文件系统深度引擎</a:t>
            </a:r>
          </a:p>
        </p:txBody>
      </p:sp>
      <p:sp>
        <p:nvSpPr>
          <p:cNvPr id="49" name="text_316_body"/>
          <p:cNvSpPr txBox="1"/>
          <p:nvPr/>
        </p:nvSpPr>
        <p:spPr>
          <a:xfrm>
            <a:off x="832104" y="5330951"/>
            <a:ext cx="488289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20+独立扫描器，负责深度解析、删除恢复、目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录树重建、预览和批量提取。</a:t>
            </a:r>
          </a:p>
        </p:txBody>
      </p:sp>
      <p:sp>
        <p:nvSpPr>
          <p:cNvPr id="50" name="panel"/>
          <p:cNvSpPr/>
          <p:nvPr/>
        </p:nvSpPr>
        <p:spPr>
          <a:xfrm>
            <a:off x="6236208" y="4626864"/>
            <a:ext cx="5340096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panel"/>
          <p:cNvSpPr/>
          <p:nvPr/>
        </p:nvSpPr>
        <p:spPr>
          <a:xfrm>
            <a:off x="6437376" y="480974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_317_icon"/>
          <p:cNvSpPr txBox="1"/>
          <p:nvPr/>
        </p:nvSpPr>
        <p:spPr>
          <a:xfrm>
            <a:off x="6455664" y="488472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348</a:t>
            </a:r>
          </a:p>
        </p:txBody>
      </p:sp>
      <p:sp>
        <p:nvSpPr>
          <p:cNvPr id="53" name="text_318_card-title"/>
          <p:cNvSpPr txBox="1"/>
          <p:nvPr/>
        </p:nvSpPr>
        <p:spPr>
          <a:xfrm>
            <a:off x="6967728" y="4828031"/>
            <a:ext cx="4389120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TestDisk / PhotoRec技术基座</a:t>
            </a:r>
          </a:p>
        </p:txBody>
      </p:sp>
      <p:sp>
        <p:nvSpPr>
          <p:cNvPr id="54" name="text_319_body"/>
          <p:cNvSpPr txBox="1"/>
          <p:nvPr/>
        </p:nvSpPr>
        <p:spPr>
          <a:xfrm>
            <a:off x="6464808" y="5330951"/>
            <a:ext cx="488289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提供分区识别、统一磁盘抽象和348种文件签名，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经C++适配层接入Qt界面。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320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分区与卷恢复</a:t>
            </a:r>
          </a:p>
        </p:txBody>
      </p:sp>
      <p:sp>
        <p:nvSpPr>
          <p:cNvPr id="7" name="text_321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322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分区、卷管理与历史卷重建</a:t>
            </a:r>
          </a:p>
        </p:txBody>
      </p:sp>
      <p:sp>
        <p:nvSpPr>
          <p:cNvPr id="9" name="text_323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应对分区误删、分区表损坏、GPT/MBR互转失败、Ghost误操作及RAW分区。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324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325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326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5349240" cy="17556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327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PT</a:t>
            </a:r>
          </a:p>
        </p:txBody>
      </p:sp>
      <p:sp>
        <p:nvSpPr>
          <p:cNvPr id="18" name="text_328_card-title"/>
          <p:cNvSpPr txBox="1"/>
          <p:nvPr/>
        </p:nvSpPr>
        <p:spPr>
          <a:xfrm>
            <a:off x="1335024" y="212140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多种分区与卷管理</a:t>
            </a:r>
          </a:p>
        </p:txBody>
      </p:sp>
      <p:sp>
        <p:nvSpPr>
          <p:cNvPr id="19" name="text_329_body"/>
          <p:cNvSpPr txBox="1"/>
          <p:nvPr/>
        </p:nvSpPr>
        <p:spPr>
          <a:xfrm>
            <a:off x="832104" y="2624328"/>
            <a:ext cx="4892040" cy="875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MBR、GPT、APM、Sun、Xbox、Humax；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LDM、LVM/LVM2、BSD Disklabel、AIX LVM。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panel"/>
          <p:cNvSpPr/>
          <p:nvPr/>
        </p:nvSpPr>
        <p:spPr>
          <a:xfrm>
            <a:off x="6227064" y="1920240"/>
            <a:ext cx="5349240" cy="17556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nel"/>
          <p:cNvSpPr/>
          <p:nvPr/>
        </p:nvSpPr>
        <p:spPr>
          <a:xfrm>
            <a:off x="642823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330_icon"/>
          <p:cNvSpPr txBox="1"/>
          <p:nvPr/>
        </p:nvSpPr>
        <p:spPr>
          <a:xfrm>
            <a:off x="644652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ARB</a:t>
            </a:r>
          </a:p>
        </p:txBody>
      </p:sp>
      <p:sp>
        <p:nvSpPr>
          <p:cNvPr id="23" name="text_331_card-title"/>
          <p:cNvSpPr txBox="1"/>
          <p:nvPr/>
        </p:nvSpPr>
        <p:spPr>
          <a:xfrm>
            <a:off x="6958584" y="212140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GPT / MBR仲裁</a:t>
            </a:r>
          </a:p>
        </p:txBody>
      </p:sp>
      <p:sp>
        <p:nvSpPr>
          <p:cNvPr id="24" name="text_332_body"/>
          <p:cNvSpPr txBox="1"/>
          <p:nvPr/>
        </p:nvSpPr>
        <p:spPr>
          <a:xfrm>
            <a:off x="6455664" y="2624328"/>
            <a:ext cx="4892040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主GPT损坏时比对备份GPT与残留MBR；保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留残留分区候选供工程师选择。</a:t>
            </a:r>
          </a:p>
        </p:txBody>
      </p:sp>
      <p:sp>
        <p:nvSpPr>
          <p:cNvPr id="25" name="panel"/>
          <p:cNvSpPr/>
          <p:nvPr/>
        </p:nvSpPr>
        <p:spPr>
          <a:xfrm>
            <a:off x="603504" y="3831335"/>
            <a:ext cx="5349240" cy="17556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804672" y="4014215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333_icon"/>
          <p:cNvSpPr txBox="1"/>
          <p:nvPr/>
        </p:nvSpPr>
        <p:spPr>
          <a:xfrm>
            <a:off x="822960" y="4089196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HIS</a:t>
            </a:r>
          </a:p>
        </p:txBody>
      </p:sp>
      <p:sp>
        <p:nvSpPr>
          <p:cNvPr id="28" name="text_334_card-title"/>
          <p:cNvSpPr txBox="1"/>
          <p:nvPr/>
        </p:nvSpPr>
        <p:spPr>
          <a:xfrm>
            <a:off x="1335024" y="4032503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分层历史卷搜索</a:t>
            </a:r>
          </a:p>
        </p:txBody>
      </p:sp>
      <p:sp>
        <p:nvSpPr>
          <p:cNvPr id="29" name="text_335_body"/>
          <p:cNvSpPr txBox="1"/>
          <p:nvPr/>
        </p:nvSpPr>
        <p:spPr>
          <a:xfrm>
            <a:off x="832104" y="4535423"/>
            <a:ext cx="4892040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按签名有界重建，在未分配空间探测历史卷，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再从盘头、盘尾反推整盘历史卷。</a:t>
            </a:r>
          </a:p>
        </p:txBody>
      </p:sp>
      <p:sp>
        <p:nvSpPr>
          <p:cNvPr id="30" name="panel"/>
          <p:cNvSpPr/>
          <p:nvPr/>
        </p:nvSpPr>
        <p:spPr>
          <a:xfrm>
            <a:off x="6227064" y="3831335"/>
            <a:ext cx="5349240" cy="17556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6428232" y="4014215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336_icon"/>
          <p:cNvSpPr txBox="1"/>
          <p:nvPr/>
        </p:nvSpPr>
        <p:spPr>
          <a:xfrm>
            <a:off x="6446520" y="4089196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RAW</a:t>
            </a:r>
          </a:p>
        </p:txBody>
      </p:sp>
      <p:sp>
        <p:nvSpPr>
          <p:cNvPr id="33" name="text_337_card-title"/>
          <p:cNvSpPr txBox="1"/>
          <p:nvPr/>
        </p:nvSpPr>
        <p:spPr>
          <a:xfrm>
            <a:off x="6958584" y="4032503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裸文件系统检测</a:t>
            </a:r>
          </a:p>
        </p:txBody>
      </p:sp>
      <p:sp>
        <p:nvSpPr>
          <p:cNvPr id="34" name="text_338_body"/>
          <p:cNvSpPr txBox="1"/>
          <p:nvPr/>
        </p:nvSpPr>
        <p:spPr>
          <a:xfrm>
            <a:off x="6455664" y="4535423"/>
            <a:ext cx="4892040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40+文件系统特征；无分区表的RAID/LVM重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组虚拟盘可直接检测并继续恢复。</a:t>
            </a:r>
          </a:p>
        </p:txBody>
      </p:sp>
      <p:sp>
        <p:nvSpPr>
          <p:cNvPr id="35" name="panel"/>
          <p:cNvSpPr/>
          <p:nvPr/>
        </p:nvSpPr>
        <p:spPr>
          <a:xfrm>
            <a:off x="603504" y="5897880"/>
            <a:ext cx="10972800" cy="365760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339_callout"/>
          <p:cNvSpPr txBox="1"/>
          <p:nvPr/>
        </p:nvSpPr>
        <p:spPr>
          <a:xfrm>
            <a:off x="768096" y="5935884"/>
            <a:ext cx="1064361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统一数据源 → 分区表识别 → 证据仲裁 → 历史卷重建 → 文件系统恢复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340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</a:p>
        </p:txBody>
      </p:sp>
      <p:sp>
        <p:nvSpPr>
          <p:cNvPr id="7" name="text_341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342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20+独立文件系统引擎，覆盖六大技术生态</a:t>
            </a:r>
          </a:p>
        </p:txBody>
      </p:sp>
      <p:sp>
        <p:nvSpPr>
          <p:cNvPr id="9" name="text_343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目录树浏览、文件预览、深度扫描、删除恢复与批量提取统一衔接。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344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345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346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538728" cy="1709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347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WIN</a:t>
            </a:r>
          </a:p>
        </p:txBody>
      </p:sp>
      <p:sp>
        <p:nvSpPr>
          <p:cNvPr id="18" name="text_348_card-title"/>
          <p:cNvSpPr txBox="1"/>
          <p:nvPr/>
        </p:nvSpPr>
        <p:spPr>
          <a:xfrm>
            <a:off x="1335024" y="212140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Windows</a:t>
            </a:r>
          </a:p>
        </p:txBody>
      </p:sp>
      <p:sp>
        <p:nvSpPr>
          <p:cNvPr id="19" name="text_349_body"/>
          <p:cNvSpPr txBox="1"/>
          <p:nvPr/>
        </p:nvSpPr>
        <p:spPr>
          <a:xfrm>
            <a:off x="832104" y="2624328"/>
            <a:ext cx="308152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NTFS · ReFS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FAT12/16/32 · exFAT</a:t>
            </a:r>
          </a:p>
        </p:txBody>
      </p:sp>
      <p:sp>
        <p:nvSpPr>
          <p:cNvPr id="20" name="panel"/>
          <p:cNvSpPr/>
          <p:nvPr/>
        </p:nvSpPr>
        <p:spPr>
          <a:xfrm>
            <a:off x="4315968" y="1920240"/>
            <a:ext cx="3538728" cy="1709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nel"/>
          <p:cNvSpPr/>
          <p:nvPr/>
        </p:nvSpPr>
        <p:spPr>
          <a:xfrm>
            <a:off x="4517136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350_icon"/>
          <p:cNvSpPr txBox="1"/>
          <p:nvPr/>
        </p:nvSpPr>
        <p:spPr>
          <a:xfrm>
            <a:off x="4535424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LNX</a:t>
            </a:r>
          </a:p>
        </p:txBody>
      </p:sp>
      <p:sp>
        <p:nvSpPr>
          <p:cNvPr id="23" name="text_351_card-title"/>
          <p:cNvSpPr txBox="1"/>
          <p:nvPr/>
        </p:nvSpPr>
        <p:spPr>
          <a:xfrm>
            <a:off x="5047488" y="212140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Linux</a:t>
            </a:r>
          </a:p>
        </p:txBody>
      </p:sp>
      <p:sp>
        <p:nvSpPr>
          <p:cNvPr id="24" name="text_352_body"/>
          <p:cNvSpPr txBox="1"/>
          <p:nvPr/>
        </p:nvSpPr>
        <p:spPr>
          <a:xfrm>
            <a:off x="4544568" y="2624328"/>
            <a:ext cx="3081528" cy="8521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Ext2/3/4 · XFS · Btrfs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ZFS · JFS · F2FS ·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ReiserFS</a:t>
            </a:r>
          </a:p>
        </p:txBody>
      </p:sp>
      <p:sp>
        <p:nvSpPr>
          <p:cNvPr id="25" name="panel"/>
          <p:cNvSpPr/>
          <p:nvPr/>
        </p:nvSpPr>
        <p:spPr>
          <a:xfrm>
            <a:off x="8028431" y="1920240"/>
            <a:ext cx="3538728" cy="1709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8229600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353_icon"/>
          <p:cNvSpPr txBox="1"/>
          <p:nvPr/>
        </p:nvSpPr>
        <p:spPr>
          <a:xfrm>
            <a:off x="8247888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MAC</a:t>
            </a:r>
          </a:p>
        </p:txBody>
      </p:sp>
      <p:sp>
        <p:nvSpPr>
          <p:cNvPr id="28" name="text_354_card-title"/>
          <p:cNvSpPr txBox="1"/>
          <p:nvPr/>
        </p:nvSpPr>
        <p:spPr>
          <a:xfrm>
            <a:off x="8759952" y="212140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macOS</a:t>
            </a:r>
          </a:p>
        </p:txBody>
      </p:sp>
      <p:sp>
        <p:nvSpPr>
          <p:cNvPr id="29" name="text_355_body"/>
          <p:cNvSpPr txBox="1"/>
          <p:nvPr/>
        </p:nvSpPr>
        <p:spPr>
          <a:xfrm>
            <a:off x="8257031" y="2624328"/>
            <a:ext cx="308152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APFS · HFS / HFS+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APFS快照与FileVault</a:t>
            </a:r>
          </a:p>
        </p:txBody>
      </p:sp>
      <p:sp>
        <p:nvSpPr>
          <p:cNvPr id="30" name="panel"/>
          <p:cNvSpPr/>
          <p:nvPr/>
        </p:nvSpPr>
        <p:spPr>
          <a:xfrm>
            <a:off x="603504" y="3840480"/>
            <a:ext cx="3538728" cy="1709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804672" y="40233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356_icon"/>
          <p:cNvSpPr txBox="1"/>
          <p:nvPr/>
        </p:nvSpPr>
        <p:spPr>
          <a:xfrm>
            <a:off x="822960" y="40983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UNX</a:t>
            </a:r>
          </a:p>
        </p:txBody>
      </p:sp>
      <p:sp>
        <p:nvSpPr>
          <p:cNvPr id="33" name="text_357_card-title"/>
          <p:cNvSpPr txBox="1"/>
          <p:nvPr/>
        </p:nvSpPr>
        <p:spPr>
          <a:xfrm>
            <a:off x="1335024" y="404164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Unix / BSD</a:t>
            </a:r>
          </a:p>
        </p:txBody>
      </p:sp>
      <p:sp>
        <p:nvSpPr>
          <p:cNvPr id="34" name="text_358_body"/>
          <p:cNvSpPr txBox="1"/>
          <p:nvPr/>
        </p:nvSpPr>
        <p:spPr>
          <a:xfrm>
            <a:off x="832104" y="4544568"/>
            <a:ext cx="3081528" cy="8521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UFS / UFS2 · AIX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JFS1/JFS2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VxFS 2-7 · 大小端兼容</a:t>
            </a:r>
          </a:p>
        </p:txBody>
      </p:sp>
      <p:sp>
        <p:nvSpPr>
          <p:cNvPr id="35" name="panel"/>
          <p:cNvSpPr/>
          <p:nvPr/>
        </p:nvSpPr>
        <p:spPr>
          <a:xfrm>
            <a:off x="4315968" y="3840480"/>
            <a:ext cx="3538728" cy="1709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4517136" y="40233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359_icon"/>
          <p:cNvSpPr txBox="1"/>
          <p:nvPr/>
        </p:nvSpPr>
        <p:spPr>
          <a:xfrm>
            <a:off x="4535424" y="40983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VM</a:t>
            </a:r>
          </a:p>
        </p:txBody>
      </p:sp>
      <p:sp>
        <p:nvSpPr>
          <p:cNvPr id="38" name="text_360_card-title"/>
          <p:cNvSpPr txBox="1"/>
          <p:nvPr/>
        </p:nvSpPr>
        <p:spPr>
          <a:xfrm>
            <a:off x="5047488" y="404164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虚拟化 / 集群</a:t>
            </a:r>
          </a:p>
        </p:txBody>
      </p:sp>
      <p:sp>
        <p:nvSpPr>
          <p:cNvPr id="39" name="text_361_body"/>
          <p:cNvSpPr txBox="1"/>
          <p:nvPr/>
        </p:nvSpPr>
        <p:spPr>
          <a:xfrm>
            <a:off x="4544568" y="4544568"/>
            <a:ext cx="3081528" cy="8521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VMFS5/6 · GFS2 ·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OCFS1/2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重组虚拟盘继续解析</a:t>
            </a:r>
          </a:p>
        </p:txBody>
      </p:sp>
      <p:sp>
        <p:nvSpPr>
          <p:cNvPr id="40" name="panel"/>
          <p:cNvSpPr/>
          <p:nvPr/>
        </p:nvSpPr>
        <p:spPr>
          <a:xfrm>
            <a:off x="8028431" y="3840480"/>
            <a:ext cx="3538728" cy="1709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panel"/>
          <p:cNvSpPr/>
          <p:nvPr/>
        </p:nvSpPr>
        <p:spPr>
          <a:xfrm>
            <a:off x="8229600" y="40233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7526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362_icon"/>
          <p:cNvSpPr txBox="1"/>
          <p:nvPr/>
        </p:nvSpPr>
        <p:spPr>
          <a:xfrm>
            <a:off x="8247888" y="40983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ISO</a:t>
            </a:r>
          </a:p>
        </p:txBody>
      </p:sp>
      <p:sp>
        <p:nvSpPr>
          <p:cNvPr id="43" name="text_363_card-title"/>
          <p:cNvSpPr txBox="1"/>
          <p:nvPr/>
        </p:nvSpPr>
        <p:spPr>
          <a:xfrm>
            <a:off x="8759952" y="404164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光盘 / 兜底</a:t>
            </a:r>
          </a:p>
        </p:txBody>
      </p:sp>
      <p:sp>
        <p:nvSpPr>
          <p:cNvPr id="44" name="text_364_body"/>
          <p:cNvSpPr txBox="1"/>
          <p:nvPr/>
        </p:nvSpPr>
        <p:spPr>
          <a:xfrm>
            <a:off x="8257031" y="4544568"/>
            <a:ext cx="3081528" cy="8521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ISO9660 · UDF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40+裸文件系统特征 · 348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签名</a:t>
            </a:r>
          </a:p>
        </p:txBody>
      </p:sp>
      <p:sp>
        <p:nvSpPr>
          <p:cNvPr id="45" name="panel"/>
          <p:cNvSpPr/>
          <p:nvPr/>
        </p:nvSpPr>
        <p:spPr>
          <a:xfrm>
            <a:off x="603504" y="5907024"/>
            <a:ext cx="10972800" cy="365760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365_callout"/>
          <p:cNvSpPr txBox="1"/>
          <p:nvPr/>
        </p:nvSpPr>
        <p:spPr>
          <a:xfrm>
            <a:off x="768096" y="5948934"/>
            <a:ext cx="10643616" cy="2819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文件系统即使嵌套在RAID、LUN、虚拟磁盘或加密卷中，也可继续向上解析。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366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删除与历史数据</a:t>
            </a:r>
          </a:p>
        </p:txBody>
      </p:sp>
      <p:sp>
        <p:nvSpPr>
          <p:cNvPr id="7" name="text_367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368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围绕元数据、日志和写时复制深度恢复</a:t>
            </a:r>
          </a:p>
        </p:txBody>
      </p:sp>
      <p:sp>
        <p:nvSpPr>
          <p:cNvPr id="9" name="text_369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不同文件系统采用对应路径，不把“识别格式”简单等同于全部恢复能力。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370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371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372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538728" cy="18105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373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NTFS</a:t>
            </a:r>
          </a:p>
        </p:txBody>
      </p:sp>
      <p:sp>
        <p:nvSpPr>
          <p:cNvPr id="18" name="text_374_card-title"/>
          <p:cNvSpPr txBox="1"/>
          <p:nvPr/>
        </p:nvSpPr>
        <p:spPr>
          <a:xfrm>
            <a:off x="1335024" y="2121408"/>
            <a:ext cx="2587752" cy="3209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8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NTFS深度恢复</a:t>
            </a:r>
          </a:p>
        </p:txBody>
      </p:sp>
      <p:sp>
        <p:nvSpPr>
          <p:cNvPr id="19" name="text_375_body"/>
          <p:cNvSpPr txBox="1"/>
          <p:nvPr/>
        </p:nvSpPr>
        <p:spPr>
          <a:xfrm>
            <a:off x="832104" y="2624328"/>
            <a:ext cx="3081528" cy="805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扫描已释放MFT与INDX残留；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引导损坏时，从备份引导、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MFT、MFT镜像和日志重建。</a:t>
            </a:r>
          </a:p>
        </p:txBody>
      </p:sp>
      <p:sp>
        <p:nvSpPr>
          <p:cNvPr id="20" name="panel"/>
          <p:cNvSpPr/>
          <p:nvPr/>
        </p:nvSpPr>
        <p:spPr>
          <a:xfrm>
            <a:off x="4315968" y="1920240"/>
            <a:ext cx="3538728" cy="18105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nel"/>
          <p:cNvSpPr/>
          <p:nvPr/>
        </p:nvSpPr>
        <p:spPr>
          <a:xfrm>
            <a:off x="4517136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376_icon"/>
          <p:cNvSpPr txBox="1"/>
          <p:nvPr/>
        </p:nvSpPr>
        <p:spPr>
          <a:xfrm>
            <a:off x="4535424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FAT</a:t>
            </a:r>
          </a:p>
        </p:txBody>
      </p:sp>
      <p:sp>
        <p:nvSpPr>
          <p:cNvPr id="23" name="text_377_card-title"/>
          <p:cNvSpPr txBox="1"/>
          <p:nvPr/>
        </p:nvSpPr>
        <p:spPr>
          <a:xfrm>
            <a:off x="5047488" y="2121408"/>
            <a:ext cx="2587752" cy="3209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8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FAT / exFAT</a:t>
            </a:r>
          </a:p>
        </p:txBody>
      </p:sp>
      <p:sp>
        <p:nvSpPr>
          <p:cNvPr id="24" name="text_378_body"/>
          <p:cNvSpPr txBox="1"/>
          <p:nvPr/>
        </p:nvSpPr>
        <p:spPr>
          <a:xfrm>
            <a:off x="4544568" y="2624328"/>
            <a:ext cx="3081528" cy="805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扫描删除目录项和孤儿目录树；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支持重新格式化后的文件系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统残骸重建。</a:t>
            </a:r>
          </a:p>
        </p:txBody>
      </p:sp>
      <p:sp>
        <p:nvSpPr>
          <p:cNvPr id="25" name="panel"/>
          <p:cNvSpPr/>
          <p:nvPr/>
        </p:nvSpPr>
        <p:spPr>
          <a:xfrm>
            <a:off x="8028431" y="1920240"/>
            <a:ext cx="3538728" cy="18105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8229600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379_icon"/>
          <p:cNvSpPr txBox="1"/>
          <p:nvPr/>
        </p:nvSpPr>
        <p:spPr>
          <a:xfrm>
            <a:off x="8247888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EXT</a:t>
            </a:r>
          </a:p>
        </p:txBody>
      </p:sp>
      <p:sp>
        <p:nvSpPr>
          <p:cNvPr id="28" name="text_380_card-title"/>
          <p:cNvSpPr txBox="1"/>
          <p:nvPr/>
        </p:nvSpPr>
        <p:spPr>
          <a:xfrm>
            <a:off x="8759952" y="2121408"/>
            <a:ext cx="2587752" cy="3209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8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Ext2/3/4日志取证</a:t>
            </a:r>
          </a:p>
        </p:txBody>
      </p:sp>
      <p:sp>
        <p:nvSpPr>
          <p:cNvPr id="29" name="text_381_body"/>
          <p:cNvSpPr txBox="1"/>
          <p:nvPr/>
        </p:nvSpPr>
        <p:spPr>
          <a:xfrm>
            <a:off x="8257031" y="2624328"/>
            <a:ext cx="3081528" cy="805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分析目录块残留和JBD2日志，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把历史元数据重建为可浏览的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日志历史树。</a:t>
            </a:r>
          </a:p>
        </p:txBody>
      </p:sp>
      <p:sp>
        <p:nvSpPr>
          <p:cNvPr id="30" name="panel"/>
          <p:cNvSpPr/>
          <p:nvPr/>
        </p:nvSpPr>
        <p:spPr>
          <a:xfrm>
            <a:off x="603504" y="3913632"/>
            <a:ext cx="3538728" cy="18105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804672" y="40965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382_icon"/>
          <p:cNvSpPr txBox="1"/>
          <p:nvPr/>
        </p:nvSpPr>
        <p:spPr>
          <a:xfrm>
            <a:off x="822960" y="41714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XFS</a:t>
            </a:r>
          </a:p>
        </p:txBody>
      </p:sp>
      <p:sp>
        <p:nvSpPr>
          <p:cNvPr id="33" name="text_383_card-title"/>
          <p:cNvSpPr txBox="1"/>
          <p:nvPr/>
        </p:nvSpPr>
        <p:spPr>
          <a:xfrm>
            <a:off x="1335024" y="4114800"/>
            <a:ext cx="2587752" cy="3209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8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XFS专项恢复</a:t>
            </a:r>
          </a:p>
        </p:txBody>
      </p:sp>
      <p:sp>
        <p:nvSpPr>
          <p:cNvPr id="34" name="text_384_body"/>
          <p:cNvSpPr txBox="1"/>
          <p:nvPr/>
        </p:nvSpPr>
        <p:spPr>
          <a:xfrm>
            <a:off x="832104" y="4617720"/>
            <a:ext cx="3081528" cy="805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重建删除、孤儿文件虚拟目录；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从日志中抢救inode并注册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导出。</a:t>
            </a:r>
          </a:p>
        </p:txBody>
      </p:sp>
      <p:sp>
        <p:nvSpPr>
          <p:cNvPr id="35" name="panel"/>
          <p:cNvSpPr/>
          <p:nvPr/>
        </p:nvSpPr>
        <p:spPr>
          <a:xfrm>
            <a:off x="4315968" y="3913632"/>
            <a:ext cx="3538728" cy="18105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4517136" y="40965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385_icon"/>
          <p:cNvSpPr txBox="1"/>
          <p:nvPr/>
        </p:nvSpPr>
        <p:spPr>
          <a:xfrm>
            <a:off x="4535424" y="41714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REFS</a:t>
            </a:r>
          </a:p>
        </p:txBody>
      </p:sp>
      <p:sp>
        <p:nvSpPr>
          <p:cNvPr id="38" name="text_386_card-title"/>
          <p:cNvSpPr txBox="1"/>
          <p:nvPr/>
        </p:nvSpPr>
        <p:spPr>
          <a:xfrm>
            <a:off x="5047488" y="4114800"/>
            <a:ext cx="2587752" cy="3209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8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ReFS删除记录</a:t>
            </a:r>
          </a:p>
        </p:txBody>
      </p:sp>
      <p:sp>
        <p:nvSpPr>
          <p:cNvPr id="39" name="text_387_body"/>
          <p:cNvSpPr txBox="1"/>
          <p:nvPr/>
        </p:nvSpPr>
        <p:spPr>
          <a:xfrm>
            <a:off x="4544568" y="4617720"/>
            <a:ext cx="3081528" cy="5474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从已释放元数据页中查找删除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记录，并在界面中分类标记。</a:t>
            </a:r>
          </a:p>
        </p:txBody>
      </p:sp>
      <p:sp>
        <p:nvSpPr>
          <p:cNvPr id="40" name="panel"/>
          <p:cNvSpPr/>
          <p:nvPr/>
        </p:nvSpPr>
        <p:spPr>
          <a:xfrm>
            <a:off x="8028431" y="3913632"/>
            <a:ext cx="3538728" cy="18105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panel"/>
          <p:cNvSpPr/>
          <p:nvPr/>
        </p:nvSpPr>
        <p:spPr>
          <a:xfrm>
            <a:off x="8229600" y="40965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7526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388_icon"/>
          <p:cNvSpPr txBox="1"/>
          <p:nvPr/>
        </p:nvSpPr>
        <p:spPr>
          <a:xfrm>
            <a:off x="8247888" y="41714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BTR</a:t>
            </a:r>
          </a:p>
        </p:txBody>
      </p:sp>
      <p:sp>
        <p:nvSpPr>
          <p:cNvPr id="43" name="text_389_card-title"/>
          <p:cNvSpPr txBox="1"/>
          <p:nvPr/>
        </p:nvSpPr>
        <p:spPr>
          <a:xfrm>
            <a:off x="8759952" y="4114800"/>
            <a:ext cx="2587752" cy="3209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8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Btrfs历史子卷</a:t>
            </a:r>
          </a:p>
        </p:txBody>
      </p:sp>
      <p:sp>
        <p:nvSpPr>
          <p:cNvPr id="44" name="text_390_body"/>
          <p:cNvSpPr txBox="1"/>
          <p:nvPr/>
        </p:nvSpPr>
        <p:spPr>
          <a:xfrm>
            <a:off x="8257031" y="4617720"/>
            <a:ext cx="3081528" cy="805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利用写时复制，识别并挂载已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删除或孤儿子卷，浏览历史数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据。</a:t>
            </a:r>
          </a:p>
        </p:txBody>
      </p:sp>
      <p:sp>
        <p:nvSpPr>
          <p:cNvPr id="45" name="panel"/>
          <p:cNvSpPr/>
          <p:nvPr/>
        </p:nvSpPr>
        <p:spPr>
          <a:xfrm>
            <a:off x="603504" y="5971032"/>
            <a:ext cx="10972800" cy="320040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391_callout"/>
          <p:cNvSpPr txBox="1"/>
          <p:nvPr/>
        </p:nvSpPr>
        <p:spPr>
          <a:xfrm>
            <a:off x="768096" y="5993987"/>
            <a:ext cx="10643616" cy="2741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保持目录结构 · 还原时间戳 · 文件重名策略 · 逐文件哈希 · 恢复清单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392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文件签名雕刻</a:t>
            </a:r>
          </a:p>
        </p:txBody>
      </p:sp>
      <p:sp>
        <p:nvSpPr>
          <p:cNvPr id="7" name="text_393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394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348种文件类型签名，提供严重损坏场景的兜底路径</a:t>
            </a:r>
          </a:p>
        </p:txBody>
      </p:sp>
      <p:sp>
        <p:nvSpPr>
          <p:cNvPr id="9" name="text_395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当原文件系统结构不可用时，从底层扇区中的文件特征寻找可恢复数据。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396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397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398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255264" cy="4270248"/>
          </a:xfrm>
          <a:prstGeom prst="roundRect">
            <a:avLst>
              <a:gd name="adj" fmla="val 12000"/>
            </a:avLst>
          </a:prstGeom>
          <a:solidFill>
            <a:srgbClr val="071C3B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399_hero-stat"/>
          <p:cNvSpPr txBox="1"/>
          <p:nvPr/>
        </p:nvSpPr>
        <p:spPr>
          <a:xfrm>
            <a:off x="896112" y="2267712"/>
            <a:ext cx="2670048" cy="10005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7626"/>
              </a:lnSpc>
              <a:spcBef>
                <a:spcPts val="0"/>
              </a:spcBef>
              <a:spcAft>
                <a:spcPts val="0"/>
              </a:spcAft>
            </a:pPr>
            <a:r>
              <a:rPr sz="6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348</a:t>
            </a:r>
          </a:p>
        </p:txBody>
      </p:sp>
      <p:sp>
        <p:nvSpPr>
          <p:cNvPr id="17" name="text_400_hero-caption"/>
          <p:cNvSpPr txBox="1"/>
          <p:nvPr/>
        </p:nvSpPr>
        <p:spPr>
          <a:xfrm>
            <a:off x="896112" y="3337560"/>
            <a:ext cx="2670048" cy="37566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706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文件类型签名模块</a:t>
            </a:r>
          </a:p>
        </p:txBody>
      </p:sp>
      <p:sp>
        <p:nvSpPr>
          <p:cNvPr id="18" name="text_401_body"/>
          <p:cNvSpPr txBox="1"/>
          <p:nvPr/>
        </p:nvSpPr>
        <p:spPr>
          <a:xfrm>
            <a:off x="905256" y="4096512"/>
            <a:ext cx="2651760" cy="14378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不依赖目录结构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单遍I/O融合结构与签名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扫描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扇区地图查看、定位和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重扫</a:t>
            </a:r>
          </a:p>
        </p:txBody>
      </p:sp>
      <p:sp>
        <p:nvSpPr>
          <p:cNvPr id="19" name="panel"/>
          <p:cNvSpPr/>
          <p:nvPr/>
        </p:nvSpPr>
        <p:spPr>
          <a:xfrm>
            <a:off x="4114800" y="1920240"/>
            <a:ext cx="3648456" cy="13350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anel"/>
          <p:cNvSpPr/>
          <p:nvPr/>
        </p:nvSpPr>
        <p:spPr>
          <a:xfrm>
            <a:off x="4315968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_402_icon"/>
          <p:cNvSpPr txBox="1"/>
          <p:nvPr/>
        </p:nvSpPr>
        <p:spPr>
          <a:xfrm>
            <a:off x="4334256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text_403_card-title"/>
          <p:cNvSpPr txBox="1"/>
          <p:nvPr/>
        </p:nvSpPr>
        <p:spPr>
          <a:xfrm>
            <a:off x="4846320" y="2121408"/>
            <a:ext cx="2697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办公与归档</a:t>
            </a:r>
          </a:p>
        </p:txBody>
      </p:sp>
      <p:sp>
        <p:nvSpPr>
          <p:cNvPr id="23" name="text_404_body"/>
          <p:cNvSpPr txBox="1"/>
          <p:nvPr/>
        </p:nvSpPr>
        <p:spPr>
          <a:xfrm>
            <a:off x="4343400" y="2624328"/>
            <a:ext cx="3191256" cy="2741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DOCX / XLSX / PDF / ZIP / 7Z</a:t>
            </a:r>
          </a:p>
        </p:txBody>
      </p:sp>
      <p:sp>
        <p:nvSpPr>
          <p:cNvPr id="24" name="panel"/>
          <p:cNvSpPr/>
          <p:nvPr/>
        </p:nvSpPr>
        <p:spPr>
          <a:xfrm>
            <a:off x="7927848" y="1920240"/>
            <a:ext cx="3648456" cy="13350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panel"/>
          <p:cNvSpPr/>
          <p:nvPr/>
        </p:nvSpPr>
        <p:spPr>
          <a:xfrm>
            <a:off x="8129016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_405_icon"/>
          <p:cNvSpPr txBox="1"/>
          <p:nvPr/>
        </p:nvSpPr>
        <p:spPr>
          <a:xfrm>
            <a:off x="8147304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text_406_card-title"/>
          <p:cNvSpPr txBox="1"/>
          <p:nvPr/>
        </p:nvSpPr>
        <p:spPr>
          <a:xfrm>
            <a:off x="8659368" y="2121408"/>
            <a:ext cx="2697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图像与相机RAW</a:t>
            </a:r>
          </a:p>
        </p:txBody>
      </p:sp>
      <p:sp>
        <p:nvSpPr>
          <p:cNvPr id="28" name="text_407_body"/>
          <p:cNvSpPr txBox="1"/>
          <p:nvPr/>
        </p:nvSpPr>
        <p:spPr>
          <a:xfrm>
            <a:off x="8156448" y="2624328"/>
            <a:ext cx="3191256" cy="2741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JPG / PNG / PSD / CR2 / NEF</a:t>
            </a:r>
          </a:p>
        </p:txBody>
      </p:sp>
      <p:sp>
        <p:nvSpPr>
          <p:cNvPr id="29" name="panel"/>
          <p:cNvSpPr/>
          <p:nvPr/>
        </p:nvSpPr>
        <p:spPr>
          <a:xfrm>
            <a:off x="4114800" y="3383280"/>
            <a:ext cx="3648456" cy="13350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panel"/>
          <p:cNvSpPr/>
          <p:nvPr/>
        </p:nvSpPr>
        <p:spPr>
          <a:xfrm>
            <a:off x="4315968" y="35661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_408_icon"/>
          <p:cNvSpPr txBox="1"/>
          <p:nvPr/>
        </p:nvSpPr>
        <p:spPr>
          <a:xfrm>
            <a:off x="4334256" y="36411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2" name="text_409_card-title"/>
          <p:cNvSpPr txBox="1"/>
          <p:nvPr/>
        </p:nvSpPr>
        <p:spPr>
          <a:xfrm>
            <a:off x="4846320" y="3584448"/>
            <a:ext cx="2697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音视频</a:t>
            </a:r>
          </a:p>
        </p:txBody>
      </p:sp>
      <p:sp>
        <p:nvSpPr>
          <p:cNvPr id="33" name="text_410_body"/>
          <p:cNvSpPr txBox="1"/>
          <p:nvPr/>
        </p:nvSpPr>
        <p:spPr>
          <a:xfrm>
            <a:off x="4343400" y="4087368"/>
            <a:ext cx="3191256" cy="2741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MP4 / MOV / AVI / WAV / MP3</a:t>
            </a:r>
          </a:p>
        </p:txBody>
      </p:sp>
      <p:sp>
        <p:nvSpPr>
          <p:cNvPr id="34" name="panel"/>
          <p:cNvSpPr/>
          <p:nvPr/>
        </p:nvSpPr>
        <p:spPr>
          <a:xfrm>
            <a:off x="7927848" y="3383280"/>
            <a:ext cx="3648456" cy="13350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anel"/>
          <p:cNvSpPr/>
          <p:nvPr/>
        </p:nvSpPr>
        <p:spPr>
          <a:xfrm>
            <a:off x="8129016" y="35661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411_icon"/>
          <p:cNvSpPr txBox="1"/>
          <p:nvPr/>
        </p:nvSpPr>
        <p:spPr>
          <a:xfrm>
            <a:off x="8147304" y="36411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text_412_card-title"/>
          <p:cNvSpPr txBox="1"/>
          <p:nvPr/>
        </p:nvSpPr>
        <p:spPr>
          <a:xfrm>
            <a:off x="8659368" y="3584448"/>
            <a:ext cx="2697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数据库与邮件</a:t>
            </a:r>
          </a:p>
        </p:txBody>
      </p:sp>
      <p:sp>
        <p:nvSpPr>
          <p:cNvPr id="38" name="text_413_body"/>
          <p:cNvSpPr txBox="1"/>
          <p:nvPr/>
        </p:nvSpPr>
        <p:spPr>
          <a:xfrm>
            <a:off x="8156448" y="4087368"/>
            <a:ext cx="3191256" cy="2741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MDF / IBD / SQLite / PST / EML</a:t>
            </a:r>
          </a:p>
        </p:txBody>
      </p:sp>
      <p:sp>
        <p:nvSpPr>
          <p:cNvPr id="39" name="panel"/>
          <p:cNvSpPr/>
          <p:nvPr/>
        </p:nvSpPr>
        <p:spPr>
          <a:xfrm>
            <a:off x="4114800" y="4846320"/>
            <a:ext cx="3648456" cy="13350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anel"/>
          <p:cNvSpPr/>
          <p:nvPr/>
        </p:nvSpPr>
        <p:spPr>
          <a:xfrm>
            <a:off x="4315968" y="502920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_414_icon"/>
          <p:cNvSpPr txBox="1"/>
          <p:nvPr/>
        </p:nvSpPr>
        <p:spPr>
          <a:xfrm>
            <a:off x="4334256" y="510418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2" name="text_415_card-title"/>
          <p:cNvSpPr txBox="1"/>
          <p:nvPr/>
        </p:nvSpPr>
        <p:spPr>
          <a:xfrm>
            <a:off x="4846320" y="5047488"/>
            <a:ext cx="2697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工程设计</a:t>
            </a:r>
          </a:p>
        </p:txBody>
      </p:sp>
      <p:sp>
        <p:nvSpPr>
          <p:cNvPr id="43" name="text_416_body"/>
          <p:cNvSpPr txBox="1"/>
          <p:nvPr/>
        </p:nvSpPr>
        <p:spPr>
          <a:xfrm>
            <a:off x="4343400" y="5550408"/>
            <a:ext cx="3191256" cy="2741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DWG / 3DS / SKP / CAD</a:t>
            </a:r>
          </a:p>
        </p:txBody>
      </p:sp>
      <p:sp>
        <p:nvSpPr>
          <p:cNvPr id="44" name="panel"/>
          <p:cNvSpPr/>
          <p:nvPr/>
        </p:nvSpPr>
        <p:spPr>
          <a:xfrm>
            <a:off x="7927848" y="4846320"/>
            <a:ext cx="3648456" cy="13350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panel"/>
          <p:cNvSpPr/>
          <p:nvPr/>
        </p:nvSpPr>
        <p:spPr>
          <a:xfrm>
            <a:off x="8129016" y="502920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7526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417_icon"/>
          <p:cNvSpPr txBox="1"/>
          <p:nvPr/>
        </p:nvSpPr>
        <p:spPr>
          <a:xfrm>
            <a:off x="8147304" y="510418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47" name="text_418_card-title"/>
          <p:cNvSpPr txBox="1"/>
          <p:nvPr/>
        </p:nvSpPr>
        <p:spPr>
          <a:xfrm>
            <a:off x="8659368" y="5047488"/>
            <a:ext cx="2697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医疗与科学</a:t>
            </a:r>
          </a:p>
        </p:txBody>
      </p:sp>
      <p:sp>
        <p:nvSpPr>
          <p:cNvPr id="48" name="text_419_body"/>
          <p:cNvSpPr txBox="1"/>
          <p:nvPr/>
        </p:nvSpPr>
        <p:spPr>
          <a:xfrm>
            <a:off x="8156448" y="5550408"/>
            <a:ext cx="3191256" cy="2741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DICOM / HDF5 / 专业仪器格式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420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镜像与虚拟磁盘</a:t>
            </a:r>
          </a:p>
        </p:txBody>
      </p:sp>
      <p:sp>
        <p:nvSpPr>
          <p:cNvPr id="7" name="text_421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422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多格式镜像与虚拟磁盘透明加载</a:t>
            </a:r>
          </a:p>
        </p:txBody>
      </p:sp>
      <p:sp>
        <p:nvSpPr>
          <p:cNvPr id="9" name="text_423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自研块映射解析器完成“逻辑偏移 → 文件偏移”转换，加载后与物理盘同等处理。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424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425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426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7452360" cy="429768"/>
          </a:xfrm>
          <a:prstGeom prst="rect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427_table-header"/>
          <p:cNvSpPr txBox="1"/>
          <p:nvPr/>
        </p:nvSpPr>
        <p:spPr>
          <a:xfrm>
            <a:off x="768096" y="1988820"/>
            <a:ext cx="2039112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镜像格式</a:t>
            </a:r>
          </a:p>
        </p:txBody>
      </p:sp>
      <p:sp>
        <p:nvSpPr>
          <p:cNvPr id="17" name="text_428_table-header"/>
          <p:cNvSpPr txBox="1"/>
          <p:nvPr/>
        </p:nvSpPr>
        <p:spPr>
          <a:xfrm>
            <a:off x="3081528" y="1988820"/>
            <a:ext cx="4809744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解析能力</a:t>
            </a:r>
          </a:p>
        </p:txBody>
      </p:sp>
      <p:sp>
        <p:nvSpPr>
          <p:cNvPr id="18" name="panel"/>
          <p:cNvSpPr/>
          <p:nvPr/>
        </p:nvSpPr>
        <p:spPr>
          <a:xfrm>
            <a:off x="603504" y="2350008"/>
            <a:ext cx="7452360" cy="4480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_429_table-key"/>
          <p:cNvSpPr txBox="1"/>
          <p:nvPr/>
        </p:nvSpPr>
        <p:spPr>
          <a:xfrm>
            <a:off x="768096" y="2427732"/>
            <a:ext cx="1984248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Raw / DD</a:t>
            </a:r>
          </a:p>
        </p:txBody>
      </p:sp>
      <p:sp>
        <p:nvSpPr>
          <p:cNvPr id="20" name="text_430_table-value"/>
          <p:cNvSpPr txBox="1"/>
          <p:nvPr/>
        </p:nvSpPr>
        <p:spPr>
          <a:xfrm>
            <a:off x="3081528" y="2427732"/>
            <a:ext cx="4809744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IMG、RAW、DD、BIN、DSK；直接映射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03504" y="2798064"/>
            <a:ext cx="745236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nel"/>
          <p:cNvSpPr/>
          <p:nvPr/>
        </p:nvSpPr>
        <p:spPr>
          <a:xfrm>
            <a:off x="603504" y="2798064"/>
            <a:ext cx="7452360" cy="448056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_431_table-key"/>
          <p:cNvSpPr txBox="1"/>
          <p:nvPr/>
        </p:nvSpPr>
        <p:spPr>
          <a:xfrm>
            <a:off x="768096" y="2875788"/>
            <a:ext cx="1984248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E01 / EWF</a:t>
            </a:r>
          </a:p>
        </p:txBody>
      </p:sp>
      <p:sp>
        <p:nvSpPr>
          <p:cNvPr id="24" name="text_432_table-value"/>
          <p:cNvSpPr txBox="1"/>
          <p:nvPr/>
        </p:nvSpPr>
        <p:spPr>
          <a:xfrm>
            <a:off x="3081528" y="2875788"/>
            <a:ext cx="4809744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Section + Chunk映射，压缩块透明解压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3504" y="3246120"/>
            <a:ext cx="745236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nel"/>
          <p:cNvSpPr/>
          <p:nvPr/>
        </p:nvSpPr>
        <p:spPr>
          <a:xfrm>
            <a:off x="603504" y="3246120"/>
            <a:ext cx="7452360" cy="4480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433_table-key"/>
          <p:cNvSpPr txBox="1"/>
          <p:nvPr/>
        </p:nvSpPr>
        <p:spPr>
          <a:xfrm>
            <a:off x="768096" y="3323844"/>
            <a:ext cx="1984248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VMDK</a:t>
            </a:r>
          </a:p>
        </p:txBody>
      </p:sp>
      <p:sp>
        <p:nvSpPr>
          <p:cNvPr id="28" name="text_434_table-value"/>
          <p:cNvSpPr txBox="1"/>
          <p:nvPr/>
        </p:nvSpPr>
        <p:spPr>
          <a:xfrm>
            <a:off x="3081528" y="3323844"/>
            <a:ext cx="4809744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Sparse与多Extent自动拼接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03504" y="3694176"/>
            <a:ext cx="745236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anel"/>
          <p:cNvSpPr/>
          <p:nvPr/>
        </p:nvSpPr>
        <p:spPr>
          <a:xfrm>
            <a:off x="603504" y="3694176"/>
            <a:ext cx="7452360" cy="448056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_435_table-key"/>
          <p:cNvSpPr txBox="1"/>
          <p:nvPr/>
        </p:nvSpPr>
        <p:spPr>
          <a:xfrm>
            <a:off x="768096" y="3771900"/>
            <a:ext cx="1984248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VHD / VHDX</a:t>
            </a:r>
          </a:p>
        </p:txBody>
      </p:sp>
      <p:sp>
        <p:nvSpPr>
          <p:cNvPr id="32" name="text_436_table-value"/>
          <p:cNvSpPr txBox="1"/>
          <p:nvPr/>
        </p:nvSpPr>
        <p:spPr>
          <a:xfrm>
            <a:off x="3081528" y="3771900"/>
            <a:ext cx="4809744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Fixed / Dynamic；BAT块映射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3504" y="4142232"/>
            <a:ext cx="745236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anel"/>
          <p:cNvSpPr/>
          <p:nvPr/>
        </p:nvSpPr>
        <p:spPr>
          <a:xfrm>
            <a:off x="603504" y="4142232"/>
            <a:ext cx="7452360" cy="4480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_437_table-key"/>
          <p:cNvSpPr txBox="1"/>
          <p:nvPr/>
        </p:nvSpPr>
        <p:spPr>
          <a:xfrm>
            <a:off x="768096" y="4219956"/>
            <a:ext cx="1984248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QCOW / QCOW2</a:t>
            </a:r>
          </a:p>
        </p:txBody>
      </p:sp>
      <p:sp>
        <p:nvSpPr>
          <p:cNvPr id="36" name="text_438_table-value"/>
          <p:cNvSpPr txBox="1"/>
          <p:nvPr/>
        </p:nvSpPr>
        <p:spPr>
          <a:xfrm>
            <a:off x="3081528" y="4219956"/>
            <a:ext cx="4809744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v1/v2/v3；L1/L2两级映射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03504" y="4590288"/>
            <a:ext cx="745236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anel"/>
          <p:cNvSpPr/>
          <p:nvPr/>
        </p:nvSpPr>
        <p:spPr>
          <a:xfrm>
            <a:off x="603504" y="4590288"/>
            <a:ext cx="7452360" cy="448056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439_table-key"/>
          <p:cNvSpPr txBox="1"/>
          <p:nvPr/>
        </p:nvSpPr>
        <p:spPr>
          <a:xfrm>
            <a:off x="768096" y="4668012"/>
            <a:ext cx="1984248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DMG</a:t>
            </a:r>
          </a:p>
        </p:txBody>
      </p:sp>
      <p:sp>
        <p:nvSpPr>
          <p:cNvPr id="40" name="text_440_table-value"/>
          <p:cNvSpPr txBox="1"/>
          <p:nvPr/>
        </p:nvSpPr>
        <p:spPr>
          <a:xfrm>
            <a:off x="3081528" y="4668012"/>
            <a:ext cx="4809744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UDIF / blkx / zlib透明解压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03504" y="5038344"/>
            <a:ext cx="745236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nel"/>
          <p:cNvSpPr/>
          <p:nvPr/>
        </p:nvSpPr>
        <p:spPr>
          <a:xfrm>
            <a:off x="603504" y="5038344"/>
            <a:ext cx="7452360" cy="4480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_441_table-key"/>
          <p:cNvSpPr txBox="1"/>
          <p:nvPr/>
        </p:nvSpPr>
        <p:spPr>
          <a:xfrm>
            <a:off x="768096" y="5116068"/>
            <a:ext cx="1984248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其他容器</a:t>
            </a:r>
          </a:p>
        </p:txBody>
      </p:sp>
      <p:sp>
        <p:nvSpPr>
          <p:cNvPr id="44" name="text_442_table-value"/>
          <p:cNvSpPr txBox="1"/>
          <p:nvPr/>
        </p:nvSpPr>
        <p:spPr>
          <a:xfrm>
            <a:off x="3081528" y="5116068"/>
            <a:ext cx="4809744" cy="2928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4"/>
              </a:lnSpc>
              <a:spcBef>
                <a:spcPts val="0"/>
              </a:spcBef>
              <a:spcAft>
                <a:spcPts val="0"/>
              </a:spcAft>
            </a:pPr>
            <a:r>
              <a:rPr sz="167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PHDI、AFF、SMRAW、ODRAW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03504" y="5486400"/>
            <a:ext cx="745236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anel"/>
          <p:cNvSpPr/>
          <p:nvPr/>
        </p:nvSpPr>
        <p:spPr>
          <a:xfrm>
            <a:off x="8284464" y="1920240"/>
            <a:ext cx="3291840" cy="13807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panel"/>
          <p:cNvSpPr/>
          <p:nvPr/>
        </p:nvSpPr>
        <p:spPr>
          <a:xfrm>
            <a:off x="848563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_443_icon"/>
          <p:cNvSpPr txBox="1"/>
          <p:nvPr/>
        </p:nvSpPr>
        <p:spPr>
          <a:xfrm>
            <a:off x="850392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AUTO</a:t>
            </a:r>
          </a:p>
        </p:txBody>
      </p:sp>
      <p:sp>
        <p:nvSpPr>
          <p:cNvPr id="49" name="text_444_card-title"/>
          <p:cNvSpPr txBox="1"/>
          <p:nvPr/>
        </p:nvSpPr>
        <p:spPr>
          <a:xfrm>
            <a:off x="9015984" y="2121408"/>
            <a:ext cx="234086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加载即识别</a:t>
            </a:r>
          </a:p>
        </p:txBody>
      </p:sp>
      <p:sp>
        <p:nvSpPr>
          <p:cNvPr id="50" name="text_445_body"/>
          <p:cNvSpPr txBox="1"/>
          <p:nvPr/>
        </p:nvSpPr>
        <p:spPr>
          <a:xfrm>
            <a:off x="8513064" y="2624328"/>
            <a:ext cx="2834640" cy="5474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自动触发RAID、存储池与卷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管理元数据检测。</a:t>
            </a:r>
          </a:p>
        </p:txBody>
      </p:sp>
      <p:sp>
        <p:nvSpPr>
          <p:cNvPr id="51" name="panel"/>
          <p:cNvSpPr/>
          <p:nvPr/>
        </p:nvSpPr>
        <p:spPr>
          <a:xfrm>
            <a:off x="8284464" y="3383280"/>
            <a:ext cx="3291840" cy="13807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panel"/>
          <p:cNvSpPr/>
          <p:nvPr/>
        </p:nvSpPr>
        <p:spPr>
          <a:xfrm>
            <a:off x="8485632" y="35661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_446_icon"/>
          <p:cNvSpPr txBox="1"/>
          <p:nvPr/>
        </p:nvSpPr>
        <p:spPr>
          <a:xfrm>
            <a:off x="8503920" y="36411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SEC</a:t>
            </a:r>
          </a:p>
        </p:txBody>
      </p:sp>
      <p:sp>
        <p:nvSpPr>
          <p:cNvPr id="54" name="text_447_card-title"/>
          <p:cNvSpPr txBox="1"/>
          <p:nvPr/>
        </p:nvSpPr>
        <p:spPr>
          <a:xfrm>
            <a:off x="9015984" y="3584448"/>
            <a:ext cx="234086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原生扇区声明</a:t>
            </a:r>
          </a:p>
        </p:txBody>
      </p:sp>
      <p:sp>
        <p:nvSpPr>
          <p:cNvPr id="55" name="text_448_body"/>
          <p:cNvSpPr txBox="1"/>
          <p:nvPr/>
        </p:nvSpPr>
        <p:spPr>
          <a:xfrm>
            <a:off x="8513064" y="4087368"/>
            <a:ext cx="2834640" cy="5474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520 / 528 / 4112 / 4160 /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4224字节镜像。</a:t>
            </a:r>
          </a:p>
        </p:txBody>
      </p:sp>
      <p:sp>
        <p:nvSpPr>
          <p:cNvPr id="56" name="panel"/>
          <p:cNvSpPr/>
          <p:nvPr/>
        </p:nvSpPr>
        <p:spPr>
          <a:xfrm>
            <a:off x="8284464" y="4846320"/>
            <a:ext cx="3291840" cy="13807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panel"/>
          <p:cNvSpPr/>
          <p:nvPr/>
        </p:nvSpPr>
        <p:spPr>
          <a:xfrm>
            <a:off x="8485632" y="502920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_449_icon"/>
          <p:cNvSpPr txBox="1"/>
          <p:nvPr/>
        </p:nvSpPr>
        <p:spPr>
          <a:xfrm>
            <a:off x="8503920" y="510418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RAID</a:t>
            </a:r>
          </a:p>
        </p:txBody>
      </p:sp>
      <p:sp>
        <p:nvSpPr>
          <p:cNvPr id="59" name="text_450_card-title"/>
          <p:cNvSpPr txBox="1"/>
          <p:nvPr/>
        </p:nvSpPr>
        <p:spPr>
          <a:xfrm>
            <a:off x="9015984" y="5047488"/>
            <a:ext cx="234086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继续参与重组</a:t>
            </a:r>
          </a:p>
        </p:txBody>
      </p:sp>
      <p:sp>
        <p:nvSpPr>
          <p:cNvPr id="60" name="text_451_body"/>
          <p:cNvSpPr txBox="1"/>
          <p:nvPr/>
        </p:nvSpPr>
        <p:spPr>
          <a:xfrm>
            <a:off x="8513064" y="5550407"/>
            <a:ext cx="2834640" cy="5474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镜像可作为RAID、NAS及存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储池成员。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452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虚拟化恢复</a:t>
            </a:r>
          </a:p>
        </p:txBody>
      </p:sp>
      <p:sp>
        <p:nvSpPr>
          <p:cNvPr id="7" name="text_453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454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VMware快照链按时间点装配恢复</a:t>
            </a:r>
          </a:p>
        </p:txBody>
      </p:sp>
      <p:sp>
        <p:nvSpPr>
          <p:cNvPr id="9" name="text_455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无需原VMware环境，也无需合并生成完整大文件；选定历史状态后直接分析。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456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457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458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2033625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459_flow-title"/>
          <p:cNvSpPr txBox="1"/>
          <p:nvPr/>
        </p:nvSpPr>
        <p:spPr>
          <a:xfrm>
            <a:off x="694944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基础盘</a:t>
            </a:r>
          </a:p>
        </p:txBody>
      </p:sp>
      <p:sp>
        <p:nvSpPr>
          <p:cNvPr id="17" name="text_460_flow-label"/>
          <p:cNvSpPr txBox="1"/>
          <p:nvPr/>
        </p:nvSpPr>
        <p:spPr>
          <a:xfrm>
            <a:off x="694944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base.vmdk</a:t>
            </a:r>
          </a:p>
        </p:txBody>
      </p:sp>
      <p:sp>
        <p:nvSpPr>
          <p:cNvPr id="18" name="flow_arrow"/>
          <p:cNvSpPr/>
          <p:nvPr/>
        </p:nvSpPr>
        <p:spPr>
          <a:xfrm>
            <a:off x="2696565" y="238201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2838297" y="1920240"/>
            <a:ext cx="2033625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461_flow-title"/>
          <p:cNvSpPr txBox="1"/>
          <p:nvPr/>
        </p:nvSpPr>
        <p:spPr>
          <a:xfrm>
            <a:off x="2929737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增量快照01</a:t>
            </a:r>
          </a:p>
        </p:txBody>
      </p:sp>
      <p:sp>
        <p:nvSpPr>
          <p:cNvPr id="21" name="text_462_flow-label"/>
          <p:cNvSpPr txBox="1"/>
          <p:nvPr/>
        </p:nvSpPr>
        <p:spPr>
          <a:xfrm>
            <a:off x="2929737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-000001</a:t>
            </a:r>
          </a:p>
        </p:txBody>
      </p:sp>
      <p:sp>
        <p:nvSpPr>
          <p:cNvPr id="22" name="flow_arrow"/>
          <p:cNvSpPr/>
          <p:nvPr/>
        </p:nvSpPr>
        <p:spPr>
          <a:xfrm>
            <a:off x="4931359" y="238201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nel"/>
          <p:cNvSpPr/>
          <p:nvPr/>
        </p:nvSpPr>
        <p:spPr>
          <a:xfrm>
            <a:off x="5073091" y="1920240"/>
            <a:ext cx="2033625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463_flow-title"/>
          <p:cNvSpPr txBox="1"/>
          <p:nvPr/>
        </p:nvSpPr>
        <p:spPr>
          <a:xfrm>
            <a:off x="5164531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增量快照02</a:t>
            </a:r>
          </a:p>
        </p:txBody>
      </p:sp>
      <p:sp>
        <p:nvSpPr>
          <p:cNvPr id="25" name="text_464_flow-label"/>
          <p:cNvSpPr txBox="1"/>
          <p:nvPr/>
        </p:nvSpPr>
        <p:spPr>
          <a:xfrm>
            <a:off x="5164531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-000002</a:t>
            </a:r>
          </a:p>
        </p:txBody>
      </p:sp>
      <p:sp>
        <p:nvSpPr>
          <p:cNvPr id="26" name="flow_arrow"/>
          <p:cNvSpPr/>
          <p:nvPr/>
        </p:nvSpPr>
        <p:spPr>
          <a:xfrm>
            <a:off x="7166152" y="238201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nel"/>
          <p:cNvSpPr/>
          <p:nvPr/>
        </p:nvSpPr>
        <p:spPr>
          <a:xfrm>
            <a:off x="7307884" y="1920240"/>
            <a:ext cx="2033625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465_flow-title"/>
          <p:cNvSpPr txBox="1"/>
          <p:nvPr/>
        </p:nvSpPr>
        <p:spPr>
          <a:xfrm>
            <a:off x="7399324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选择时间点</a:t>
            </a:r>
          </a:p>
        </p:txBody>
      </p:sp>
      <p:sp>
        <p:nvSpPr>
          <p:cNvPr id="29" name="text_466_flow-label"/>
          <p:cNvSpPr txBox="1"/>
          <p:nvPr/>
        </p:nvSpPr>
        <p:spPr>
          <a:xfrm>
            <a:off x="7399324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崩溃前 / 误删前</a:t>
            </a:r>
          </a:p>
        </p:txBody>
      </p:sp>
      <p:sp>
        <p:nvSpPr>
          <p:cNvPr id="30" name="flow_arrow"/>
          <p:cNvSpPr/>
          <p:nvPr/>
        </p:nvSpPr>
        <p:spPr>
          <a:xfrm>
            <a:off x="9400946" y="238201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9542678" y="1920240"/>
            <a:ext cx="2033625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467_flow-title"/>
          <p:cNvSpPr txBox="1"/>
          <p:nvPr/>
        </p:nvSpPr>
        <p:spPr>
          <a:xfrm>
            <a:off x="9634118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只读虚拟盘</a:t>
            </a:r>
          </a:p>
        </p:txBody>
      </p:sp>
      <p:sp>
        <p:nvSpPr>
          <p:cNvPr id="33" name="text_468_flow-label"/>
          <p:cNvSpPr txBox="1"/>
          <p:nvPr/>
        </p:nvSpPr>
        <p:spPr>
          <a:xfrm>
            <a:off x="9634118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扫描 / 浏览 / 恢复</a:t>
            </a:r>
          </a:p>
        </p:txBody>
      </p:sp>
      <p:sp>
        <p:nvSpPr>
          <p:cNvPr id="34" name="panel"/>
          <p:cNvSpPr/>
          <p:nvPr/>
        </p:nvSpPr>
        <p:spPr>
          <a:xfrm>
            <a:off x="603504" y="3300984"/>
            <a:ext cx="2560320" cy="2148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anel"/>
          <p:cNvSpPr/>
          <p:nvPr/>
        </p:nvSpPr>
        <p:spPr>
          <a:xfrm>
            <a:off x="804672" y="348386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469_icon"/>
          <p:cNvSpPr txBox="1"/>
          <p:nvPr/>
        </p:nvSpPr>
        <p:spPr>
          <a:xfrm>
            <a:off x="822960" y="355884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AUTO</a:t>
            </a:r>
          </a:p>
        </p:txBody>
      </p:sp>
      <p:sp>
        <p:nvSpPr>
          <p:cNvPr id="37" name="text_470_card-title"/>
          <p:cNvSpPr txBox="1"/>
          <p:nvPr/>
        </p:nvSpPr>
        <p:spPr>
          <a:xfrm>
            <a:off x="1335024" y="3502152"/>
            <a:ext cx="1609343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自动发现</a:t>
            </a:r>
          </a:p>
        </p:txBody>
      </p:sp>
      <p:sp>
        <p:nvSpPr>
          <p:cNvPr id="38" name="text_471_body"/>
          <p:cNvSpPr txBox="1"/>
          <p:nvPr/>
        </p:nvSpPr>
        <p:spPr>
          <a:xfrm>
            <a:off x="832104" y="4005072"/>
            <a:ext cx="2103120" cy="10942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打开.vmsd、任意增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量VMDK或基础盘，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识别同目录完整快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照链。</a:t>
            </a:r>
          </a:p>
        </p:txBody>
      </p:sp>
      <p:sp>
        <p:nvSpPr>
          <p:cNvPr id="39" name="panel"/>
          <p:cNvSpPr/>
          <p:nvPr/>
        </p:nvSpPr>
        <p:spPr>
          <a:xfrm>
            <a:off x="3406140" y="3300984"/>
            <a:ext cx="2560320" cy="2148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anel"/>
          <p:cNvSpPr/>
          <p:nvPr/>
        </p:nvSpPr>
        <p:spPr>
          <a:xfrm>
            <a:off x="3607308" y="348386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_472_icon"/>
          <p:cNvSpPr txBox="1"/>
          <p:nvPr/>
        </p:nvSpPr>
        <p:spPr>
          <a:xfrm>
            <a:off x="3625596" y="355884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TIME</a:t>
            </a:r>
          </a:p>
        </p:txBody>
      </p:sp>
      <p:sp>
        <p:nvSpPr>
          <p:cNvPr id="42" name="text_473_card-title"/>
          <p:cNvSpPr txBox="1"/>
          <p:nvPr/>
        </p:nvSpPr>
        <p:spPr>
          <a:xfrm>
            <a:off x="4137660" y="3502152"/>
            <a:ext cx="1609343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按时间点选择</a:t>
            </a:r>
          </a:p>
        </p:txBody>
      </p:sp>
      <p:sp>
        <p:nvSpPr>
          <p:cNvPr id="43" name="text_474_body"/>
          <p:cNvSpPr txBox="1"/>
          <p:nvPr/>
        </p:nvSpPr>
        <p:spPr>
          <a:xfrm>
            <a:off x="3634740" y="4005072"/>
            <a:ext cx="2103120" cy="10942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展示快照节点、标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签与容量，选择需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要恢复的历史状态。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4" name="panel"/>
          <p:cNvSpPr/>
          <p:nvPr/>
        </p:nvSpPr>
        <p:spPr>
          <a:xfrm>
            <a:off x="6208776" y="3300984"/>
            <a:ext cx="2560320" cy="2148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panel"/>
          <p:cNvSpPr/>
          <p:nvPr/>
        </p:nvSpPr>
        <p:spPr>
          <a:xfrm>
            <a:off x="6409944" y="348386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475_icon"/>
          <p:cNvSpPr txBox="1"/>
          <p:nvPr/>
        </p:nvSpPr>
        <p:spPr>
          <a:xfrm>
            <a:off x="6428232" y="355884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COW</a:t>
            </a:r>
          </a:p>
        </p:txBody>
      </p:sp>
      <p:sp>
        <p:nvSpPr>
          <p:cNvPr id="47" name="text_476_card-title"/>
          <p:cNvSpPr txBox="1"/>
          <p:nvPr/>
        </p:nvSpPr>
        <p:spPr>
          <a:xfrm>
            <a:off x="6940296" y="3502152"/>
            <a:ext cx="1609343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COW叠加装配</a:t>
            </a:r>
          </a:p>
        </p:txBody>
      </p:sp>
      <p:sp>
        <p:nvSpPr>
          <p:cNvPr id="48" name="text_477_body"/>
          <p:cNvSpPr txBox="1"/>
          <p:nvPr/>
        </p:nvSpPr>
        <p:spPr>
          <a:xfrm>
            <a:off x="6437376" y="4005072"/>
            <a:ext cx="2103120" cy="10942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最新增量优先，在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内存中逐层回溯，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不产生新的完整镜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像。</a:t>
            </a:r>
          </a:p>
        </p:txBody>
      </p:sp>
      <p:sp>
        <p:nvSpPr>
          <p:cNvPr id="49" name="panel"/>
          <p:cNvSpPr/>
          <p:nvPr/>
        </p:nvSpPr>
        <p:spPr>
          <a:xfrm>
            <a:off x="9011412" y="3300984"/>
            <a:ext cx="2560320" cy="2148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panel"/>
          <p:cNvSpPr/>
          <p:nvPr/>
        </p:nvSpPr>
        <p:spPr>
          <a:xfrm>
            <a:off x="9212580" y="348386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_478_icon"/>
          <p:cNvSpPr txBox="1"/>
          <p:nvPr/>
        </p:nvSpPr>
        <p:spPr>
          <a:xfrm>
            <a:off x="9230868" y="355884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VM</a:t>
            </a:r>
          </a:p>
        </p:txBody>
      </p:sp>
      <p:sp>
        <p:nvSpPr>
          <p:cNvPr id="52" name="text_479_card-title"/>
          <p:cNvSpPr txBox="1"/>
          <p:nvPr/>
        </p:nvSpPr>
        <p:spPr>
          <a:xfrm>
            <a:off x="9742932" y="3502152"/>
            <a:ext cx="1609343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装配即挂载</a:t>
            </a:r>
          </a:p>
        </p:txBody>
      </p:sp>
      <p:sp>
        <p:nvSpPr>
          <p:cNvPr id="53" name="text_480_body"/>
          <p:cNvSpPr txBox="1"/>
          <p:nvPr/>
        </p:nvSpPr>
        <p:spPr>
          <a:xfrm>
            <a:off x="9240012" y="4005072"/>
            <a:ext cx="2103120" cy="10942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注册只读虚拟盘，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进入分区扫描、文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件系统浏览与数据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提取。</a:t>
            </a:r>
          </a:p>
        </p:txBody>
      </p:sp>
      <p:sp>
        <p:nvSpPr>
          <p:cNvPr id="54" name="panel"/>
          <p:cNvSpPr/>
          <p:nvPr/>
        </p:nvSpPr>
        <p:spPr>
          <a:xfrm>
            <a:off x="603504" y="5824728"/>
            <a:ext cx="10972800" cy="429768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_481_callout"/>
          <p:cNvSpPr txBox="1"/>
          <p:nvPr/>
        </p:nvSpPr>
        <p:spPr>
          <a:xfrm>
            <a:off x="768096" y="5894736"/>
            <a:ext cx="1064361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APFS卷也可按快照XID枚举和挂载历史快照，查找对应时间点的文件版本。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482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结果管理与交付</a:t>
            </a:r>
          </a:p>
        </p:txBody>
      </p:sp>
      <p:sp>
        <p:nvSpPr>
          <p:cNvPr id="7" name="text_483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484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从千万级文件浏览，到校验清单与交互式报告</a:t>
            </a:r>
          </a:p>
        </p:txBody>
      </p:sp>
      <p:sp>
        <p:nvSpPr>
          <p:cNvPr id="9" name="text_485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筛选、预览、统计、哈希校验和客户确认，共同完成专业恢复交付。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486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487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488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5715000" cy="30815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source_image" descr="sw_s17_shape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189565"/>
            <a:ext cx="5404104" cy="2387429"/>
          </a:xfrm>
          <a:prstGeom prst="rect">
            <a:avLst/>
          </a:prstGeom>
        </p:spPr>
      </p:pic>
      <p:sp>
        <p:nvSpPr>
          <p:cNvPr id="17" name="text_489_caption"/>
          <p:cNvSpPr txBox="1"/>
          <p:nvPr/>
        </p:nvSpPr>
        <p:spPr>
          <a:xfrm>
            <a:off x="795528" y="4681728"/>
            <a:ext cx="534924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软件原生界面：目录树、文件列表与恢复结果</a:t>
            </a:r>
          </a:p>
        </p:txBody>
      </p:sp>
      <p:sp>
        <p:nvSpPr>
          <p:cNvPr id="18" name="panel"/>
          <p:cNvSpPr/>
          <p:nvPr/>
        </p:nvSpPr>
        <p:spPr>
          <a:xfrm>
            <a:off x="6583680" y="1920240"/>
            <a:ext cx="4992624" cy="1627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6784848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490_icon"/>
          <p:cNvSpPr txBox="1"/>
          <p:nvPr/>
        </p:nvSpPr>
        <p:spPr>
          <a:xfrm>
            <a:off x="6803136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TREE</a:t>
            </a:r>
          </a:p>
        </p:txBody>
      </p:sp>
      <p:sp>
        <p:nvSpPr>
          <p:cNvPr id="21" name="text_491_card-title"/>
          <p:cNvSpPr txBox="1"/>
          <p:nvPr/>
        </p:nvSpPr>
        <p:spPr>
          <a:xfrm>
            <a:off x="7315200" y="2121408"/>
            <a:ext cx="4041648" cy="3209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8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文件树与组合筛选</a:t>
            </a:r>
          </a:p>
        </p:txBody>
      </p:sp>
      <p:sp>
        <p:nvSpPr>
          <p:cNvPr id="22" name="text_492_body"/>
          <p:cNvSpPr txBox="1"/>
          <p:nvPr/>
        </p:nvSpPr>
        <p:spPr>
          <a:xfrm>
            <a:off x="6812280" y="2624328"/>
            <a:ext cx="4535424" cy="781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千万级文件树：虚拟化渲染、流式索引；支持</a:t>
            </a:r>
          </a:p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通配、正则、扩展名、大小、时间及仅删除筛</a:t>
            </a:r>
          </a:p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选。</a:t>
            </a:r>
          </a:p>
        </p:txBody>
      </p:sp>
      <p:sp>
        <p:nvSpPr>
          <p:cNvPr id="23" name="panel"/>
          <p:cNvSpPr/>
          <p:nvPr/>
        </p:nvSpPr>
        <p:spPr>
          <a:xfrm>
            <a:off x="6583680" y="3621024"/>
            <a:ext cx="4992624" cy="1627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anel"/>
          <p:cNvSpPr/>
          <p:nvPr/>
        </p:nvSpPr>
        <p:spPr>
          <a:xfrm>
            <a:off x="6784848" y="380390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_493_icon"/>
          <p:cNvSpPr txBox="1"/>
          <p:nvPr/>
        </p:nvSpPr>
        <p:spPr>
          <a:xfrm>
            <a:off x="6803136" y="387888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HTML</a:t>
            </a:r>
          </a:p>
        </p:txBody>
      </p:sp>
      <p:sp>
        <p:nvSpPr>
          <p:cNvPr id="26" name="text_494_card-title"/>
          <p:cNvSpPr txBox="1"/>
          <p:nvPr/>
        </p:nvSpPr>
        <p:spPr>
          <a:xfrm>
            <a:off x="7315200" y="3822191"/>
            <a:ext cx="4041648" cy="3209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75"/>
              </a:lnSpc>
              <a:spcBef>
                <a:spcPts val="0"/>
              </a:spcBef>
              <a:spcAft>
                <a:spcPts val="0"/>
              </a:spcAft>
            </a:pPr>
            <a:r>
              <a:rPr sz="18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预览与交互报告</a:t>
            </a:r>
          </a:p>
        </p:txBody>
      </p:sp>
      <p:sp>
        <p:nvSpPr>
          <p:cNvPr id="27" name="text_495_body"/>
          <p:cNvSpPr txBox="1"/>
          <p:nvPr/>
        </p:nvSpPr>
        <p:spPr>
          <a:xfrm>
            <a:off x="6812280" y="4325112"/>
            <a:ext cx="4535424" cy="781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图片、文本、Hex预览，支持查找与标记；</a:t>
            </a:r>
          </a:p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HTML报告支持目录浏览、过滤、统计和勾选。</a:t>
            </a:r>
          </a:p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8" name="panel"/>
          <p:cNvSpPr/>
          <p:nvPr/>
        </p:nvSpPr>
        <p:spPr>
          <a:xfrm>
            <a:off x="603504" y="5349240"/>
            <a:ext cx="2619756" cy="8503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_496_metric"/>
          <p:cNvSpPr txBox="1"/>
          <p:nvPr/>
        </p:nvSpPr>
        <p:spPr>
          <a:xfrm>
            <a:off x="758952" y="544067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MD5</a:t>
            </a:r>
          </a:p>
        </p:txBody>
      </p:sp>
      <p:sp>
        <p:nvSpPr>
          <p:cNvPr id="30" name="text_497_metric-label"/>
          <p:cNvSpPr txBox="1"/>
          <p:nvPr/>
        </p:nvSpPr>
        <p:spPr>
          <a:xfrm>
            <a:off x="758952" y="589787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逐文件校验</a:t>
            </a:r>
          </a:p>
        </p:txBody>
      </p:sp>
      <p:sp>
        <p:nvSpPr>
          <p:cNvPr id="31" name="panel"/>
          <p:cNvSpPr/>
          <p:nvPr/>
        </p:nvSpPr>
        <p:spPr>
          <a:xfrm>
            <a:off x="3387852" y="5349240"/>
            <a:ext cx="2619756" cy="8503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498_metric"/>
          <p:cNvSpPr txBox="1"/>
          <p:nvPr/>
        </p:nvSpPr>
        <p:spPr>
          <a:xfrm>
            <a:off x="3543300" y="544067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SHA</a:t>
            </a:r>
          </a:p>
        </p:txBody>
      </p:sp>
      <p:sp>
        <p:nvSpPr>
          <p:cNvPr id="33" name="text_499_metric-label"/>
          <p:cNvSpPr txBox="1"/>
          <p:nvPr/>
        </p:nvSpPr>
        <p:spPr>
          <a:xfrm>
            <a:off x="3543300" y="589787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 / 256 / 512</a:t>
            </a:r>
          </a:p>
        </p:txBody>
      </p:sp>
      <p:sp>
        <p:nvSpPr>
          <p:cNvPr id="34" name="panel"/>
          <p:cNvSpPr/>
          <p:nvPr/>
        </p:nvSpPr>
        <p:spPr>
          <a:xfrm>
            <a:off x="6172200" y="5349240"/>
            <a:ext cx="2619756" cy="8503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_500_metric"/>
          <p:cNvSpPr txBox="1"/>
          <p:nvPr/>
        </p:nvSpPr>
        <p:spPr>
          <a:xfrm>
            <a:off x="6327648" y="544067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CSV</a:t>
            </a:r>
          </a:p>
        </p:txBody>
      </p:sp>
      <p:sp>
        <p:nvSpPr>
          <p:cNvPr id="36" name="text_501_metric-label"/>
          <p:cNvSpPr txBox="1"/>
          <p:nvPr/>
        </p:nvSpPr>
        <p:spPr>
          <a:xfrm>
            <a:off x="6327648" y="589787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恢复清单</a:t>
            </a:r>
          </a:p>
        </p:txBody>
      </p:sp>
      <p:sp>
        <p:nvSpPr>
          <p:cNvPr id="37" name="panel"/>
          <p:cNvSpPr/>
          <p:nvPr/>
        </p:nvSpPr>
        <p:spPr>
          <a:xfrm>
            <a:off x="8956548" y="5349240"/>
            <a:ext cx="2619756" cy="8503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_502_metric"/>
          <p:cNvSpPr txBox="1"/>
          <p:nvPr/>
        </p:nvSpPr>
        <p:spPr>
          <a:xfrm>
            <a:off x="9111996" y="544067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HTML</a:t>
            </a:r>
          </a:p>
        </p:txBody>
      </p:sp>
      <p:sp>
        <p:nvSpPr>
          <p:cNvPr id="39" name="text_503_metric-label"/>
          <p:cNvSpPr txBox="1"/>
          <p:nvPr/>
        </p:nvSpPr>
        <p:spPr>
          <a:xfrm>
            <a:off x="9111996" y="589787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交互式报告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C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0C2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0C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254B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1438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504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专业级RAID恢复</a:t>
            </a:r>
          </a:p>
        </p:txBody>
      </p:sp>
      <p:sp>
        <p:nvSpPr>
          <p:cNvPr id="7" name="text_505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506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18种RAID模式：重构、降级与参数推断</a:t>
            </a:r>
          </a:p>
        </p:txBody>
      </p:sp>
      <p:sp>
        <p:nvSpPr>
          <p:cNvPr id="9" name="text_507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服务器、NAS、厂商控制器变体和自定义布局，重组结果继续成为虚拟磁盘。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254B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508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8AA9CA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509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8AA9CA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510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15" name="panel"/>
          <p:cNvSpPr/>
          <p:nvPr/>
        </p:nvSpPr>
        <p:spPr>
          <a:xfrm>
            <a:off x="777240" y="2075688"/>
            <a:ext cx="539496" cy="144475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511_disk-label"/>
          <p:cNvSpPr txBox="1"/>
          <p:nvPr/>
        </p:nvSpPr>
        <p:spPr>
          <a:xfrm>
            <a:off x="827532" y="2221992"/>
            <a:ext cx="438912" cy="2663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D1</a:t>
            </a:r>
          </a:p>
        </p:txBody>
      </p:sp>
      <p:sp>
        <p:nvSpPr>
          <p:cNvPr id="17" name="panel"/>
          <p:cNvSpPr/>
          <p:nvPr/>
        </p:nvSpPr>
        <p:spPr>
          <a:xfrm>
            <a:off x="877824" y="2624328"/>
            <a:ext cx="338328" cy="91440"/>
          </a:xfrm>
          <a:prstGeom prst="rect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panel"/>
          <p:cNvSpPr/>
          <p:nvPr/>
        </p:nvSpPr>
        <p:spPr>
          <a:xfrm>
            <a:off x="877824" y="2779776"/>
            <a:ext cx="338328" cy="91440"/>
          </a:xfrm>
          <a:prstGeom prst="rect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877824" y="2935224"/>
            <a:ext cx="338328" cy="91440"/>
          </a:xfrm>
          <a:prstGeom prst="rect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anel"/>
          <p:cNvSpPr/>
          <p:nvPr/>
        </p:nvSpPr>
        <p:spPr>
          <a:xfrm>
            <a:off x="877824" y="3090672"/>
            <a:ext cx="338328" cy="91440"/>
          </a:xfrm>
          <a:prstGeom prst="rect">
            <a:avLst/>
          </a:prstGeom>
          <a:solidFill>
            <a:srgbClr val="DE9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nel"/>
          <p:cNvSpPr/>
          <p:nvPr/>
        </p:nvSpPr>
        <p:spPr>
          <a:xfrm>
            <a:off x="1463040" y="2075688"/>
            <a:ext cx="539496" cy="144475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512_disk-label"/>
          <p:cNvSpPr txBox="1"/>
          <p:nvPr/>
        </p:nvSpPr>
        <p:spPr>
          <a:xfrm>
            <a:off x="1513332" y="2221992"/>
            <a:ext cx="438912" cy="2663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D2</a:t>
            </a:r>
          </a:p>
        </p:txBody>
      </p:sp>
      <p:sp>
        <p:nvSpPr>
          <p:cNvPr id="23" name="panel"/>
          <p:cNvSpPr/>
          <p:nvPr/>
        </p:nvSpPr>
        <p:spPr>
          <a:xfrm>
            <a:off x="1563624" y="2624328"/>
            <a:ext cx="338328" cy="91440"/>
          </a:xfrm>
          <a:prstGeom prst="rect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anel"/>
          <p:cNvSpPr/>
          <p:nvPr/>
        </p:nvSpPr>
        <p:spPr>
          <a:xfrm>
            <a:off x="1563624" y="2779776"/>
            <a:ext cx="338328" cy="91440"/>
          </a:xfrm>
          <a:prstGeom prst="rect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panel"/>
          <p:cNvSpPr/>
          <p:nvPr/>
        </p:nvSpPr>
        <p:spPr>
          <a:xfrm>
            <a:off x="1563624" y="2935224"/>
            <a:ext cx="338328" cy="91440"/>
          </a:xfrm>
          <a:prstGeom prst="rect">
            <a:avLst/>
          </a:prstGeom>
          <a:solidFill>
            <a:srgbClr val="DE9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1563624" y="3090672"/>
            <a:ext cx="338328" cy="91440"/>
          </a:xfrm>
          <a:prstGeom prst="rect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nel"/>
          <p:cNvSpPr/>
          <p:nvPr/>
        </p:nvSpPr>
        <p:spPr>
          <a:xfrm>
            <a:off x="2148840" y="2075688"/>
            <a:ext cx="539496" cy="144475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513_disk-label"/>
          <p:cNvSpPr txBox="1"/>
          <p:nvPr/>
        </p:nvSpPr>
        <p:spPr>
          <a:xfrm>
            <a:off x="2199132" y="2221992"/>
            <a:ext cx="438912" cy="2663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D3</a:t>
            </a:r>
          </a:p>
        </p:txBody>
      </p:sp>
      <p:sp>
        <p:nvSpPr>
          <p:cNvPr id="29" name="panel"/>
          <p:cNvSpPr/>
          <p:nvPr/>
        </p:nvSpPr>
        <p:spPr>
          <a:xfrm>
            <a:off x="2249424" y="2624328"/>
            <a:ext cx="338328" cy="91440"/>
          </a:xfrm>
          <a:prstGeom prst="rect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panel"/>
          <p:cNvSpPr/>
          <p:nvPr/>
        </p:nvSpPr>
        <p:spPr>
          <a:xfrm>
            <a:off x="2249424" y="2779776"/>
            <a:ext cx="338328" cy="91440"/>
          </a:xfrm>
          <a:prstGeom prst="rect">
            <a:avLst/>
          </a:prstGeom>
          <a:solidFill>
            <a:srgbClr val="DE9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2249424" y="2935224"/>
            <a:ext cx="338328" cy="91440"/>
          </a:xfrm>
          <a:prstGeom prst="rect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panel"/>
          <p:cNvSpPr/>
          <p:nvPr/>
        </p:nvSpPr>
        <p:spPr>
          <a:xfrm>
            <a:off x="2249424" y="3090672"/>
            <a:ext cx="338328" cy="91440"/>
          </a:xfrm>
          <a:prstGeom prst="rect">
            <a:avLst/>
          </a:prstGeom>
          <a:solidFill>
            <a:srgbClr val="D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panel"/>
          <p:cNvSpPr/>
          <p:nvPr/>
        </p:nvSpPr>
        <p:spPr>
          <a:xfrm>
            <a:off x="2834640" y="2075688"/>
            <a:ext cx="539496" cy="144475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514_disk-label"/>
          <p:cNvSpPr txBox="1"/>
          <p:nvPr/>
        </p:nvSpPr>
        <p:spPr>
          <a:xfrm>
            <a:off x="2884932" y="2221992"/>
            <a:ext cx="438912" cy="2663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D4</a:t>
            </a:r>
          </a:p>
        </p:txBody>
      </p:sp>
      <p:sp>
        <p:nvSpPr>
          <p:cNvPr id="35" name="panel"/>
          <p:cNvSpPr/>
          <p:nvPr/>
        </p:nvSpPr>
        <p:spPr>
          <a:xfrm>
            <a:off x="2935224" y="2624328"/>
            <a:ext cx="338328" cy="91440"/>
          </a:xfrm>
          <a:prstGeom prst="rect">
            <a:avLst/>
          </a:prstGeom>
          <a:solidFill>
            <a:srgbClr val="DE9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2935224" y="2779776"/>
            <a:ext cx="338328" cy="91440"/>
          </a:xfrm>
          <a:prstGeom prst="rect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anel"/>
          <p:cNvSpPr/>
          <p:nvPr/>
        </p:nvSpPr>
        <p:spPr>
          <a:xfrm>
            <a:off x="2935224" y="2935224"/>
            <a:ext cx="338328" cy="91440"/>
          </a:xfrm>
          <a:prstGeom prst="rect">
            <a:avLst/>
          </a:prstGeom>
          <a:solidFill>
            <a:srgbClr val="D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panel"/>
          <p:cNvSpPr/>
          <p:nvPr/>
        </p:nvSpPr>
        <p:spPr>
          <a:xfrm>
            <a:off x="2935224" y="3090672"/>
            <a:ext cx="338328" cy="91440"/>
          </a:xfrm>
          <a:prstGeom prst="rect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panel"/>
          <p:cNvSpPr/>
          <p:nvPr/>
        </p:nvSpPr>
        <p:spPr>
          <a:xfrm>
            <a:off x="3520440" y="2075688"/>
            <a:ext cx="539496" cy="144475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515_disk-label"/>
          <p:cNvSpPr txBox="1"/>
          <p:nvPr/>
        </p:nvSpPr>
        <p:spPr>
          <a:xfrm>
            <a:off x="3570732" y="2221992"/>
            <a:ext cx="438912" cy="2663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缺盘</a:t>
            </a:r>
          </a:p>
        </p:txBody>
      </p:sp>
      <p:sp>
        <p:nvSpPr>
          <p:cNvPr id="41" name="panel"/>
          <p:cNvSpPr/>
          <p:nvPr/>
        </p:nvSpPr>
        <p:spPr>
          <a:xfrm>
            <a:off x="3621024" y="2624328"/>
            <a:ext cx="338328" cy="91440"/>
          </a:xfrm>
          <a:prstGeom prst="rect">
            <a:avLst/>
          </a:prstGeom>
          <a:solidFill>
            <a:srgbClr val="D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panel"/>
          <p:cNvSpPr/>
          <p:nvPr/>
        </p:nvSpPr>
        <p:spPr>
          <a:xfrm>
            <a:off x="3621024" y="2779776"/>
            <a:ext cx="338328" cy="91440"/>
          </a:xfrm>
          <a:prstGeom prst="rect">
            <a:avLst/>
          </a:prstGeom>
          <a:solidFill>
            <a:srgbClr val="D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anel"/>
          <p:cNvSpPr/>
          <p:nvPr/>
        </p:nvSpPr>
        <p:spPr>
          <a:xfrm>
            <a:off x="3621024" y="2935224"/>
            <a:ext cx="338328" cy="91440"/>
          </a:xfrm>
          <a:prstGeom prst="rect">
            <a:avLst/>
          </a:prstGeom>
          <a:solidFill>
            <a:srgbClr val="D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panel"/>
          <p:cNvSpPr/>
          <p:nvPr/>
        </p:nvSpPr>
        <p:spPr>
          <a:xfrm>
            <a:off x="3621024" y="3090672"/>
            <a:ext cx="338328" cy="91440"/>
          </a:xfrm>
          <a:prstGeom prst="rect">
            <a:avLst/>
          </a:prstGeom>
          <a:solidFill>
            <a:srgbClr val="D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panel"/>
          <p:cNvSpPr/>
          <p:nvPr/>
        </p:nvSpPr>
        <p:spPr>
          <a:xfrm>
            <a:off x="4206240" y="2075688"/>
            <a:ext cx="539496" cy="144475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516_disk-label"/>
          <p:cNvSpPr txBox="1"/>
          <p:nvPr/>
        </p:nvSpPr>
        <p:spPr>
          <a:xfrm>
            <a:off x="4256531" y="2221992"/>
            <a:ext cx="438912" cy="2663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D6</a:t>
            </a:r>
          </a:p>
        </p:txBody>
      </p:sp>
      <p:sp>
        <p:nvSpPr>
          <p:cNvPr id="47" name="panel"/>
          <p:cNvSpPr/>
          <p:nvPr/>
        </p:nvSpPr>
        <p:spPr>
          <a:xfrm>
            <a:off x="4306824" y="2624328"/>
            <a:ext cx="338328" cy="91440"/>
          </a:xfrm>
          <a:prstGeom prst="rect">
            <a:avLst/>
          </a:prstGeom>
          <a:solidFill>
            <a:srgbClr val="D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panel"/>
          <p:cNvSpPr/>
          <p:nvPr/>
        </p:nvSpPr>
        <p:spPr>
          <a:xfrm>
            <a:off x="4306824" y="2779776"/>
            <a:ext cx="338328" cy="91440"/>
          </a:xfrm>
          <a:prstGeom prst="rect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panel"/>
          <p:cNvSpPr/>
          <p:nvPr/>
        </p:nvSpPr>
        <p:spPr>
          <a:xfrm>
            <a:off x="4306824" y="2935224"/>
            <a:ext cx="338328" cy="91440"/>
          </a:xfrm>
          <a:prstGeom prst="rect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panel"/>
          <p:cNvSpPr/>
          <p:nvPr/>
        </p:nvSpPr>
        <p:spPr>
          <a:xfrm>
            <a:off x="4306824" y="3090672"/>
            <a:ext cx="338328" cy="91440"/>
          </a:xfrm>
          <a:prstGeom prst="rect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panel"/>
          <p:cNvSpPr/>
          <p:nvPr/>
        </p:nvSpPr>
        <p:spPr>
          <a:xfrm>
            <a:off x="5047488" y="2688336"/>
            <a:ext cx="292608" cy="274320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panel"/>
          <p:cNvSpPr/>
          <p:nvPr/>
        </p:nvSpPr>
        <p:spPr>
          <a:xfrm>
            <a:off x="5532120" y="2048256"/>
            <a:ext cx="3310128" cy="153619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panel"/>
          <p:cNvSpPr/>
          <p:nvPr/>
        </p:nvSpPr>
        <p:spPr>
          <a:xfrm>
            <a:off x="5733288" y="2231136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_517_icon"/>
          <p:cNvSpPr txBox="1"/>
          <p:nvPr/>
        </p:nvSpPr>
        <p:spPr>
          <a:xfrm>
            <a:off x="5751576" y="2306116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VD</a:t>
            </a:r>
          </a:p>
        </p:txBody>
      </p:sp>
      <p:sp>
        <p:nvSpPr>
          <p:cNvPr id="55" name="text_518_card-title"/>
          <p:cNvSpPr txBox="1"/>
          <p:nvPr/>
        </p:nvSpPr>
        <p:spPr>
          <a:xfrm>
            <a:off x="6263640" y="2249424"/>
            <a:ext cx="23591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虚拟RAID</a:t>
            </a:r>
          </a:p>
        </p:txBody>
      </p:sp>
      <p:sp>
        <p:nvSpPr>
          <p:cNvPr id="56" name="text_519_body"/>
          <p:cNvSpPr txBox="1"/>
          <p:nvPr/>
        </p:nvSpPr>
        <p:spPr>
          <a:xfrm>
            <a:off x="5760720" y="2752344"/>
            <a:ext cx="2852928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实时校验重建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继续分区与文件系统分析</a:t>
            </a:r>
          </a:p>
        </p:txBody>
      </p:sp>
      <p:sp>
        <p:nvSpPr>
          <p:cNvPr id="57" name="panel"/>
          <p:cNvSpPr/>
          <p:nvPr/>
        </p:nvSpPr>
        <p:spPr>
          <a:xfrm>
            <a:off x="9107424" y="2057400"/>
            <a:ext cx="1143000" cy="94183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_520_metric"/>
          <p:cNvSpPr txBox="1"/>
          <p:nvPr/>
        </p:nvSpPr>
        <p:spPr>
          <a:xfrm>
            <a:off x="9262872" y="2148840"/>
            <a:ext cx="832103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1盘</a:t>
            </a:r>
          </a:p>
        </p:txBody>
      </p:sp>
      <p:sp>
        <p:nvSpPr>
          <p:cNvPr id="59" name="text_521_metric-label"/>
          <p:cNvSpPr txBox="1"/>
          <p:nvPr/>
        </p:nvSpPr>
        <p:spPr>
          <a:xfrm>
            <a:off x="9262872" y="2606040"/>
            <a:ext cx="832103" cy="4537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RAID 5缺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失</a:t>
            </a:r>
          </a:p>
        </p:txBody>
      </p:sp>
      <p:sp>
        <p:nvSpPr>
          <p:cNvPr id="60" name="panel"/>
          <p:cNvSpPr/>
          <p:nvPr/>
        </p:nvSpPr>
        <p:spPr>
          <a:xfrm>
            <a:off x="10415016" y="2057400"/>
            <a:ext cx="1143000" cy="94183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_522_metric"/>
          <p:cNvSpPr txBox="1"/>
          <p:nvPr/>
        </p:nvSpPr>
        <p:spPr>
          <a:xfrm>
            <a:off x="10570464" y="2148840"/>
            <a:ext cx="832103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2盘</a:t>
            </a:r>
          </a:p>
        </p:txBody>
      </p:sp>
      <p:sp>
        <p:nvSpPr>
          <p:cNvPr id="62" name="text_523_metric-label"/>
          <p:cNvSpPr txBox="1"/>
          <p:nvPr/>
        </p:nvSpPr>
        <p:spPr>
          <a:xfrm>
            <a:off x="10570464" y="2606040"/>
            <a:ext cx="832103" cy="4537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RAID 6缺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失</a:t>
            </a:r>
          </a:p>
        </p:txBody>
      </p:sp>
      <p:sp>
        <p:nvSpPr>
          <p:cNvPr id="63" name="text_524_note"/>
          <p:cNvSpPr txBox="1"/>
          <p:nvPr/>
        </p:nvSpPr>
        <p:spPr>
          <a:xfrm>
            <a:off x="9107424" y="3246120"/>
            <a:ext cx="2450592" cy="23507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99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缺盘需处于阵列容错范围内</a:t>
            </a:r>
          </a:p>
        </p:txBody>
      </p:sp>
      <p:sp>
        <p:nvSpPr>
          <p:cNvPr id="64" name="panel"/>
          <p:cNvSpPr/>
          <p:nvPr/>
        </p:nvSpPr>
        <p:spPr>
          <a:xfrm>
            <a:off x="603504" y="4023360"/>
            <a:ext cx="3538728" cy="2112264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panel"/>
          <p:cNvSpPr/>
          <p:nvPr/>
        </p:nvSpPr>
        <p:spPr>
          <a:xfrm>
            <a:off x="804672" y="4206240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_525_icon"/>
          <p:cNvSpPr txBox="1"/>
          <p:nvPr/>
        </p:nvSpPr>
        <p:spPr>
          <a:xfrm>
            <a:off x="822960" y="428122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CFG</a:t>
            </a:r>
          </a:p>
        </p:txBody>
      </p:sp>
      <p:sp>
        <p:nvSpPr>
          <p:cNvPr id="67" name="text_526_card-title"/>
          <p:cNvSpPr txBox="1"/>
          <p:nvPr/>
        </p:nvSpPr>
        <p:spPr>
          <a:xfrm>
            <a:off x="1335024" y="422452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全参数手动重组</a:t>
            </a:r>
          </a:p>
        </p:txBody>
      </p:sp>
      <p:sp>
        <p:nvSpPr>
          <p:cNvPr id="68" name="text_527_body"/>
          <p:cNvSpPr txBox="1"/>
          <p:nvPr/>
        </p:nvSpPr>
        <p:spPr>
          <a:xfrm>
            <a:off x="832104" y="4727448"/>
            <a:ext cx="3081528" cy="8521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盘序、条带、成员范围、旋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转、延迟校验、P/Q顺序、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GF与RS系数。</a:t>
            </a:r>
          </a:p>
        </p:txBody>
      </p:sp>
      <p:sp>
        <p:nvSpPr>
          <p:cNvPr id="69" name="panel"/>
          <p:cNvSpPr/>
          <p:nvPr/>
        </p:nvSpPr>
        <p:spPr>
          <a:xfrm>
            <a:off x="4315968" y="4023360"/>
            <a:ext cx="3538728" cy="2112264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panel"/>
          <p:cNvSpPr/>
          <p:nvPr/>
        </p:nvSpPr>
        <p:spPr>
          <a:xfrm>
            <a:off x="4517136" y="4206240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_528_icon"/>
          <p:cNvSpPr txBox="1"/>
          <p:nvPr/>
        </p:nvSpPr>
        <p:spPr>
          <a:xfrm>
            <a:off x="4535424" y="428122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VIS</a:t>
            </a:r>
          </a:p>
        </p:txBody>
      </p:sp>
      <p:sp>
        <p:nvSpPr>
          <p:cNvPr id="72" name="text_529_card-title"/>
          <p:cNvSpPr txBox="1"/>
          <p:nvPr/>
        </p:nvSpPr>
        <p:spPr>
          <a:xfrm>
            <a:off x="5047488" y="422452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条带可视化验证</a:t>
            </a:r>
          </a:p>
        </p:txBody>
      </p:sp>
      <p:sp>
        <p:nvSpPr>
          <p:cNvPr id="73" name="text_530_body"/>
          <p:cNvSpPr txBox="1"/>
          <p:nvPr/>
        </p:nvSpPr>
        <p:spPr>
          <a:xfrm>
            <a:off x="4544568" y="4727448"/>
            <a:ext cx="3081528" cy="8521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数据、校验和镜像块分布，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缺盘列高亮，辅助工程师验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证盘序。</a:t>
            </a:r>
          </a:p>
        </p:txBody>
      </p:sp>
      <p:sp>
        <p:nvSpPr>
          <p:cNvPr id="74" name="panel"/>
          <p:cNvSpPr/>
          <p:nvPr/>
        </p:nvSpPr>
        <p:spPr>
          <a:xfrm>
            <a:off x="8028431" y="4023360"/>
            <a:ext cx="3538728" cy="2112264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panel"/>
          <p:cNvSpPr/>
          <p:nvPr/>
        </p:nvSpPr>
        <p:spPr>
          <a:xfrm>
            <a:off x="8229600" y="4206240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_531_icon"/>
          <p:cNvSpPr txBox="1"/>
          <p:nvPr/>
        </p:nvSpPr>
        <p:spPr>
          <a:xfrm>
            <a:off x="8247888" y="428122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GEN</a:t>
            </a:r>
          </a:p>
        </p:txBody>
      </p:sp>
      <p:sp>
        <p:nvSpPr>
          <p:cNvPr id="77" name="text_532_card-title"/>
          <p:cNvSpPr txBox="1"/>
          <p:nvPr/>
        </p:nvSpPr>
        <p:spPr>
          <a:xfrm>
            <a:off x="8759952" y="422452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反向生成缺失成员</a:t>
            </a:r>
          </a:p>
        </p:txBody>
      </p:sp>
      <p:sp>
        <p:nvSpPr>
          <p:cNvPr id="78" name="text_533_body"/>
          <p:cNvSpPr txBox="1"/>
          <p:nvPr/>
        </p:nvSpPr>
        <p:spPr>
          <a:xfrm>
            <a:off x="8257031" y="4727448"/>
            <a:ext cx="3081528" cy="8521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除降级读取外，可重建缺失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成员盘镜像；JSON配置可保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存、加载与复用。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534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RAID高级参数</a:t>
            </a:r>
          </a:p>
        </p:txBody>
      </p:sp>
      <p:sp>
        <p:nvSpPr>
          <p:cNvPr id="7" name="text_535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536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精确复现复杂RAID与厂商控制器变体</a:t>
            </a:r>
          </a:p>
        </p:txBody>
      </p:sp>
      <p:sp>
        <p:nvSpPr>
          <p:cNvPr id="9" name="text_537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标准参数无法解释数据分布时，继续调整寻址、校验与副本布局。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538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539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540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538728" cy="1764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541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_542_card-title"/>
          <p:cNvSpPr txBox="1"/>
          <p:nvPr/>
        </p:nvSpPr>
        <p:spPr>
          <a:xfrm>
            <a:off x="1335024" y="212140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成员与范围</a:t>
            </a:r>
          </a:p>
        </p:txBody>
      </p:sp>
      <p:sp>
        <p:nvSpPr>
          <p:cNvPr id="19" name="text_543_body"/>
          <p:cNvSpPr txBox="1"/>
          <p:nvPr/>
        </p:nvSpPr>
        <p:spPr>
          <a:xfrm>
            <a:off x="832104" y="2624328"/>
            <a:ext cx="3081528" cy="805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盘序拖拽、上下移、撤销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起止扇区、成员范围、数据偏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移</a:t>
            </a:r>
          </a:p>
        </p:txBody>
      </p:sp>
      <p:sp>
        <p:nvSpPr>
          <p:cNvPr id="20" name="panel"/>
          <p:cNvSpPr/>
          <p:nvPr/>
        </p:nvSpPr>
        <p:spPr>
          <a:xfrm>
            <a:off x="4315968" y="1920240"/>
            <a:ext cx="3538728" cy="1764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nel"/>
          <p:cNvSpPr/>
          <p:nvPr/>
        </p:nvSpPr>
        <p:spPr>
          <a:xfrm>
            <a:off x="4517136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544_icon"/>
          <p:cNvSpPr txBox="1"/>
          <p:nvPr/>
        </p:nvSpPr>
        <p:spPr>
          <a:xfrm>
            <a:off x="4535424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_545_card-title"/>
          <p:cNvSpPr txBox="1"/>
          <p:nvPr/>
        </p:nvSpPr>
        <p:spPr>
          <a:xfrm>
            <a:off x="5047488" y="212140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条带与布局</a:t>
            </a:r>
          </a:p>
        </p:txBody>
      </p:sp>
      <p:sp>
        <p:nvSpPr>
          <p:cNvPr id="24" name="text_546_body"/>
          <p:cNvSpPr txBox="1"/>
          <p:nvPr/>
        </p:nvSpPr>
        <p:spPr>
          <a:xfrm>
            <a:off x="4544568" y="2624328"/>
            <a:ext cx="3081528" cy="805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512B-16MB条带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左/右对称、非对称、Parity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First/Last</a:t>
            </a:r>
          </a:p>
        </p:txBody>
      </p:sp>
      <p:sp>
        <p:nvSpPr>
          <p:cNvPr id="25" name="panel"/>
          <p:cNvSpPr/>
          <p:nvPr/>
        </p:nvSpPr>
        <p:spPr>
          <a:xfrm>
            <a:off x="8028431" y="1920240"/>
            <a:ext cx="3538728" cy="1764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8229600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547_icon"/>
          <p:cNvSpPr txBox="1"/>
          <p:nvPr/>
        </p:nvSpPr>
        <p:spPr>
          <a:xfrm>
            <a:off x="8247888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text_548_card-title"/>
          <p:cNvSpPr txBox="1"/>
          <p:nvPr/>
        </p:nvSpPr>
        <p:spPr>
          <a:xfrm>
            <a:off x="8759952" y="212140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RAID 6算法</a:t>
            </a:r>
          </a:p>
        </p:txBody>
      </p:sp>
      <p:sp>
        <p:nvSpPr>
          <p:cNvPr id="29" name="text_549_body"/>
          <p:cNvSpPr txBox="1"/>
          <p:nvPr/>
        </p:nvSpPr>
        <p:spPr>
          <a:xfrm>
            <a:off x="8257031" y="2624328"/>
            <a:ext cx="3081528" cy="5474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Reed-Solomon / XOR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P/Q顺序、GF多项式与RS系数</a:t>
            </a:r>
          </a:p>
        </p:txBody>
      </p:sp>
      <p:sp>
        <p:nvSpPr>
          <p:cNvPr id="30" name="panel"/>
          <p:cNvSpPr/>
          <p:nvPr/>
        </p:nvSpPr>
        <p:spPr>
          <a:xfrm>
            <a:off x="603504" y="3886200"/>
            <a:ext cx="3538728" cy="1764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804672" y="406908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550_icon"/>
          <p:cNvSpPr txBox="1"/>
          <p:nvPr/>
        </p:nvSpPr>
        <p:spPr>
          <a:xfrm>
            <a:off x="822960" y="414406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3" name="text_551_card-title"/>
          <p:cNvSpPr txBox="1"/>
          <p:nvPr/>
        </p:nvSpPr>
        <p:spPr>
          <a:xfrm>
            <a:off x="1335024" y="408736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RAID 10副本</a:t>
            </a:r>
          </a:p>
        </p:txBody>
      </p:sp>
      <p:sp>
        <p:nvSpPr>
          <p:cNvPr id="34" name="text_552_body"/>
          <p:cNvSpPr txBox="1"/>
          <p:nvPr/>
        </p:nvSpPr>
        <p:spPr>
          <a:xfrm>
            <a:off x="832104" y="4590288"/>
            <a:ext cx="3081528" cy="5474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Near / Far / Offset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1E交错、0+1等子布局</a:t>
            </a:r>
          </a:p>
        </p:txBody>
      </p:sp>
      <p:sp>
        <p:nvSpPr>
          <p:cNvPr id="35" name="panel"/>
          <p:cNvSpPr/>
          <p:nvPr/>
        </p:nvSpPr>
        <p:spPr>
          <a:xfrm>
            <a:off x="4315968" y="3886200"/>
            <a:ext cx="3538728" cy="1764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4517136" y="406908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553_icon"/>
          <p:cNvSpPr txBox="1"/>
          <p:nvPr/>
        </p:nvSpPr>
        <p:spPr>
          <a:xfrm>
            <a:off x="4535424" y="414406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8" name="text_554_card-title"/>
          <p:cNvSpPr txBox="1"/>
          <p:nvPr/>
        </p:nvSpPr>
        <p:spPr>
          <a:xfrm>
            <a:off x="5047488" y="408736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延迟校验</a:t>
            </a:r>
          </a:p>
        </p:txBody>
      </p:sp>
      <p:sp>
        <p:nvSpPr>
          <p:cNvPr id="39" name="text_555_body"/>
          <p:cNvSpPr txBox="1"/>
          <p:nvPr/>
        </p:nvSpPr>
        <p:spPr>
          <a:xfrm>
            <a:off x="4544568" y="4590288"/>
            <a:ext cx="3081528" cy="5474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parity delay / rotation shift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复现控制器私有条带旋转</a:t>
            </a:r>
          </a:p>
        </p:txBody>
      </p:sp>
      <p:sp>
        <p:nvSpPr>
          <p:cNvPr id="40" name="panel"/>
          <p:cNvSpPr/>
          <p:nvPr/>
        </p:nvSpPr>
        <p:spPr>
          <a:xfrm>
            <a:off x="8028431" y="3886200"/>
            <a:ext cx="3538728" cy="1764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panel"/>
          <p:cNvSpPr/>
          <p:nvPr/>
        </p:nvSpPr>
        <p:spPr>
          <a:xfrm>
            <a:off x="8229600" y="406908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7526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556_icon"/>
          <p:cNvSpPr txBox="1"/>
          <p:nvPr/>
        </p:nvSpPr>
        <p:spPr>
          <a:xfrm>
            <a:off x="8247888" y="414406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43" name="text_557_card-title"/>
          <p:cNvSpPr txBox="1"/>
          <p:nvPr/>
        </p:nvSpPr>
        <p:spPr>
          <a:xfrm>
            <a:off x="8759952" y="4087368"/>
            <a:ext cx="2587752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厂商预设</a:t>
            </a:r>
          </a:p>
        </p:txBody>
      </p:sp>
      <p:sp>
        <p:nvSpPr>
          <p:cNvPr id="44" name="text_558_body"/>
          <p:cNvSpPr txBox="1"/>
          <p:nvPr/>
        </p:nvSpPr>
        <p:spPr>
          <a:xfrm>
            <a:off x="8257031" y="4590288"/>
            <a:ext cx="3081528" cy="805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mdadm、DDF、LSI PERC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HP、IBM、Adaptec、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Synology/QNAP</a:t>
            </a:r>
          </a:p>
        </p:txBody>
      </p:sp>
      <p:sp>
        <p:nvSpPr>
          <p:cNvPr id="45" name="panel"/>
          <p:cNvSpPr/>
          <p:nvPr/>
        </p:nvSpPr>
        <p:spPr>
          <a:xfrm>
            <a:off x="603504" y="5934456"/>
            <a:ext cx="10972800" cy="338328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559_callout"/>
          <p:cNvSpPr txBox="1"/>
          <p:nvPr/>
        </p:nvSpPr>
        <p:spPr>
          <a:xfrm>
            <a:off x="768096" y="5962650"/>
            <a:ext cx="10643616" cy="2819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配置预检 · JSON保存 / 加载 · 样例生成；建虚拟盘前先验证参数合理性。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560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RAID元数据识别</a:t>
            </a:r>
          </a:p>
        </p:txBody>
      </p:sp>
      <p:sp>
        <p:nvSpPr>
          <p:cNvPr id="7" name="text_561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562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连接磁盘或镜像，自动识别阵列与卷管理元数据</a:t>
            </a:r>
          </a:p>
        </p:txBody>
      </p:sp>
      <p:sp>
        <p:nvSpPr>
          <p:cNvPr id="9" name="text_563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命中元数据后提示装配；无元数据时，参数推断引擎辅助构建候选阵列。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564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565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566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10972800" cy="429768"/>
          </a:xfrm>
          <a:prstGeom prst="rect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567_table-header"/>
          <p:cNvSpPr txBox="1"/>
          <p:nvPr/>
        </p:nvSpPr>
        <p:spPr>
          <a:xfrm>
            <a:off x="768096" y="1988820"/>
            <a:ext cx="265176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元数据类别</a:t>
            </a:r>
          </a:p>
        </p:txBody>
      </p:sp>
      <p:sp>
        <p:nvSpPr>
          <p:cNvPr id="17" name="text_568_table-header"/>
          <p:cNvSpPr txBox="1"/>
          <p:nvPr/>
        </p:nvSpPr>
        <p:spPr>
          <a:xfrm>
            <a:off x="3694176" y="1988820"/>
            <a:ext cx="77175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识别范围</a:t>
            </a:r>
          </a:p>
        </p:txBody>
      </p:sp>
      <p:sp>
        <p:nvSpPr>
          <p:cNvPr id="18" name="panel"/>
          <p:cNvSpPr/>
          <p:nvPr/>
        </p:nvSpPr>
        <p:spPr>
          <a:xfrm>
            <a:off x="603504" y="2350008"/>
            <a:ext cx="1097280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_569_table-key"/>
          <p:cNvSpPr txBox="1"/>
          <p:nvPr/>
        </p:nvSpPr>
        <p:spPr>
          <a:xfrm>
            <a:off x="768096" y="2427732"/>
            <a:ext cx="259689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Linux软RAID</a:t>
            </a:r>
          </a:p>
        </p:txBody>
      </p:sp>
      <p:sp>
        <p:nvSpPr>
          <p:cNvPr id="20" name="text_570_table-value"/>
          <p:cNvSpPr txBox="1"/>
          <p:nvPr/>
        </p:nvSpPr>
        <p:spPr>
          <a:xfrm>
            <a:off x="3694176" y="2427732"/>
            <a:ext cx="77175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mdadm多版本superblock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03504" y="2852928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nel"/>
          <p:cNvSpPr/>
          <p:nvPr/>
        </p:nvSpPr>
        <p:spPr>
          <a:xfrm>
            <a:off x="603504" y="2852928"/>
            <a:ext cx="10972800" cy="502920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_571_table-key"/>
          <p:cNvSpPr txBox="1"/>
          <p:nvPr/>
        </p:nvSpPr>
        <p:spPr>
          <a:xfrm>
            <a:off x="768096" y="2930652"/>
            <a:ext cx="259689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Linux卷管理</a:t>
            </a:r>
          </a:p>
        </p:txBody>
      </p:sp>
      <p:sp>
        <p:nvSpPr>
          <p:cNvPr id="24" name="text_572_table-value"/>
          <p:cNvSpPr txBox="1"/>
          <p:nvPr/>
        </p:nvSpPr>
        <p:spPr>
          <a:xfrm>
            <a:off x="3694176" y="2930652"/>
            <a:ext cx="77175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LVM / LVM2；逻辑卷直接进入磁盘树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3504" y="3355848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nel"/>
          <p:cNvSpPr/>
          <p:nvPr/>
        </p:nvSpPr>
        <p:spPr>
          <a:xfrm>
            <a:off x="603504" y="3355848"/>
            <a:ext cx="1097280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573_table-key"/>
          <p:cNvSpPr txBox="1"/>
          <p:nvPr/>
        </p:nvSpPr>
        <p:spPr>
          <a:xfrm>
            <a:off x="768096" y="3433572"/>
            <a:ext cx="259689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Windows动态磁盘</a:t>
            </a:r>
          </a:p>
        </p:txBody>
      </p:sp>
      <p:sp>
        <p:nvSpPr>
          <p:cNvPr id="28" name="text_574_table-value"/>
          <p:cNvSpPr txBox="1"/>
          <p:nvPr/>
        </p:nvSpPr>
        <p:spPr>
          <a:xfrm>
            <a:off x="3694176" y="3433572"/>
            <a:ext cx="77175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LDM卷组与成员关系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03504" y="3858768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anel"/>
          <p:cNvSpPr/>
          <p:nvPr/>
        </p:nvSpPr>
        <p:spPr>
          <a:xfrm>
            <a:off x="603504" y="3858768"/>
            <a:ext cx="10972800" cy="502920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_575_table-key"/>
          <p:cNvSpPr txBox="1"/>
          <p:nvPr/>
        </p:nvSpPr>
        <p:spPr>
          <a:xfrm>
            <a:off x="768096" y="3936491"/>
            <a:ext cx="259689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硬件RAID通用</a:t>
            </a:r>
          </a:p>
        </p:txBody>
      </p:sp>
      <p:sp>
        <p:nvSpPr>
          <p:cNvPr id="32" name="text_576_table-value"/>
          <p:cNvSpPr txBox="1"/>
          <p:nvPr/>
        </p:nvSpPr>
        <p:spPr>
          <a:xfrm>
            <a:off x="3694176" y="3936491"/>
            <a:ext cx="77175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SNIA DDF；覆盖多类主流控制器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3504" y="4361688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anel"/>
          <p:cNvSpPr/>
          <p:nvPr/>
        </p:nvSpPr>
        <p:spPr>
          <a:xfrm>
            <a:off x="603504" y="4361688"/>
            <a:ext cx="1097280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_577_table-key"/>
          <p:cNvSpPr txBox="1"/>
          <p:nvPr/>
        </p:nvSpPr>
        <p:spPr>
          <a:xfrm>
            <a:off x="768096" y="4439412"/>
            <a:ext cx="259689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Intel主板RAID</a:t>
            </a:r>
          </a:p>
        </p:txBody>
      </p:sp>
      <p:sp>
        <p:nvSpPr>
          <p:cNvPr id="36" name="text_578_table-value"/>
          <p:cNvSpPr txBox="1"/>
          <p:nvPr/>
        </p:nvSpPr>
        <p:spPr>
          <a:xfrm>
            <a:off x="3694176" y="4439412"/>
            <a:ext cx="77175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IMSM / Matrix RAID；支持同盘多卷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03504" y="4864607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anel"/>
          <p:cNvSpPr/>
          <p:nvPr/>
        </p:nvSpPr>
        <p:spPr>
          <a:xfrm>
            <a:off x="603504" y="4864607"/>
            <a:ext cx="10972800" cy="502920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579_table-key"/>
          <p:cNvSpPr txBox="1"/>
          <p:nvPr/>
        </p:nvSpPr>
        <p:spPr>
          <a:xfrm>
            <a:off x="768096" y="4942331"/>
            <a:ext cx="259689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其他与参数推断</a:t>
            </a:r>
          </a:p>
        </p:txBody>
      </p:sp>
      <p:sp>
        <p:nvSpPr>
          <p:cNvPr id="40" name="text_580_table-value"/>
          <p:cNvSpPr txBox="1"/>
          <p:nvPr/>
        </p:nvSpPr>
        <p:spPr>
          <a:xfrm>
            <a:off x="3694176" y="4942331"/>
            <a:ext cx="771753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Apple RAID、HPSA、IBM IPR、raid_infer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03504" y="5367527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nel"/>
          <p:cNvSpPr/>
          <p:nvPr/>
        </p:nvSpPr>
        <p:spPr>
          <a:xfrm>
            <a:off x="603504" y="5815584"/>
            <a:ext cx="10972800" cy="457200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_581_callout"/>
          <p:cNvSpPr txBox="1"/>
          <p:nvPr/>
        </p:nvSpPr>
        <p:spPr>
          <a:xfrm>
            <a:off x="768096" y="5887593"/>
            <a:ext cx="10643616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支持同组盘上多个RAID卷、盘尾元数据校验与内容锚点定盘序。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582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软件定义存储</a:t>
            </a:r>
          </a:p>
        </p:txBody>
      </p:sp>
      <p:sp>
        <p:nvSpPr>
          <p:cNvPr id="7" name="text_583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584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ZFS、Storage Spaces与Btrfs存储池恢复</a:t>
            </a:r>
          </a:p>
        </p:txBody>
      </p:sp>
      <p:sp>
        <p:nvSpPr>
          <p:cNvPr id="9" name="text_585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逐层归集成员、解析地址映射与装配逻辑卷，不止识别单一RAID。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586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587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588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538728" cy="27889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589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ZFS</a:t>
            </a:r>
          </a:p>
        </p:txBody>
      </p:sp>
      <p:sp>
        <p:nvSpPr>
          <p:cNvPr id="18" name="text_590_card-title"/>
          <p:cNvSpPr txBox="1"/>
          <p:nvPr/>
        </p:nvSpPr>
        <p:spPr>
          <a:xfrm>
            <a:off x="1335024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ZFS存储池</a:t>
            </a:r>
          </a:p>
        </p:txBody>
      </p:sp>
      <p:sp>
        <p:nvSpPr>
          <p:cNvPr id="19" name="panel"/>
          <p:cNvSpPr/>
          <p:nvPr/>
        </p:nvSpPr>
        <p:spPr>
          <a:xfrm>
            <a:off x="841248" y="2729484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591_body"/>
          <p:cNvSpPr txBox="1"/>
          <p:nvPr/>
        </p:nvSpPr>
        <p:spPr>
          <a:xfrm>
            <a:off x="996696" y="2624328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自动、手动、推断三种模式</a:t>
            </a:r>
          </a:p>
        </p:txBody>
      </p:sp>
      <p:sp>
        <p:nvSpPr>
          <p:cNvPr id="21" name="panel"/>
          <p:cNvSpPr/>
          <p:nvPr/>
        </p:nvSpPr>
        <p:spPr>
          <a:xfrm>
            <a:off x="841248" y="3130867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592_body"/>
          <p:cNvSpPr txBox="1"/>
          <p:nvPr/>
        </p:nvSpPr>
        <p:spPr>
          <a:xfrm>
            <a:off x="996696" y="3025711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RAID-Z1/Z2/Z3、dRAID、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Mirror</a:t>
            </a:r>
          </a:p>
        </p:txBody>
      </p:sp>
      <p:sp>
        <p:nvSpPr>
          <p:cNvPr id="23" name="panel"/>
          <p:cNvSpPr/>
          <p:nvPr/>
        </p:nvSpPr>
        <p:spPr>
          <a:xfrm>
            <a:off x="841248" y="3805618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593_body"/>
          <p:cNvSpPr txBox="1"/>
          <p:nvPr/>
        </p:nvSpPr>
        <p:spPr>
          <a:xfrm>
            <a:off x="996696" y="3700462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多vdev池、缺盘恢复与拓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扑树</a:t>
            </a:r>
          </a:p>
        </p:txBody>
      </p:sp>
      <p:sp>
        <p:nvSpPr>
          <p:cNvPr id="25" name="panel"/>
          <p:cNvSpPr/>
          <p:nvPr/>
        </p:nvSpPr>
        <p:spPr>
          <a:xfrm>
            <a:off x="4315968" y="1920240"/>
            <a:ext cx="3538728" cy="27889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4517136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594_icon"/>
          <p:cNvSpPr txBox="1"/>
          <p:nvPr/>
        </p:nvSpPr>
        <p:spPr>
          <a:xfrm>
            <a:off x="4535424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SS</a:t>
            </a:r>
          </a:p>
        </p:txBody>
      </p:sp>
      <p:sp>
        <p:nvSpPr>
          <p:cNvPr id="28" name="text_595_card-title"/>
          <p:cNvSpPr txBox="1"/>
          <p:nvPr/>
        </p:nvSpPr>
        <p:spPr>
          <a:xfrm>
            <a:off x="5047488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Storage Spaces</a:t>
            </a:r>
          </a:p>
        </p:txBody>
      </p:sp>
      <p:sp>
        <p:nvSpPr>
          <p:cNvPr id="29" name="panel"/>
          <p:cNvSpPr/>
          <p:nvPr/>
        </p:nvSpPr>
        <p:spPr>
          <a:xfrm>
            <a:off x="4553712" y="2729484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_596_body"/>
          <p:cNvSpPr txBox="1"/>
          <p:nvPr/>
        </p:nvSpPr>
        <p:spPr>
          <a:xfrm>
            <a:off x="4709159" y="2624328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解析SpaceDB存储池元数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据</a:t>
            </a:r>
          </a:p>
        </p:txBody>
      </p:sp>
      <p:sp>
        <p:nvSpPr>
          <p:cNvPr id="31" name="panel"/>
          <p:cNvSpPr/>
          <p:nvPr/>
        </p:nvSpPr>
        <p:spPr>
          <a:xfrm>
            <a:off x="4553712" y="3404235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597_body"/>
          <p:cNvSpPr txBox="1"/>
          <p:nvPr/>
        </p:nvSpPr>
        <p:spPr>
          <a:xfrm>
            <a:off x="4709159" y="3299079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Simple / Mirror / Parity布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局</a:t>
            </a:r>
          </a:p>
        </p:txBody>
      </p:sp>
      <p:sp>
        <p:nvSpPr>
          <p:cNvPr id="33" name="panel"/>
          <p:cNvSpPr/>
          <p:nvPr/>
        </p:nvSpPr>
        <p:spPr>
          <a:xfrm>
            <a:off x="4553712" y="4078986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598_body"/>
          <p:cNvSpPr txBox="1"/>
          <p:nvPr/>
        </p:nvSpPr>
        <p:spPr>
          <a:xfrm>
            <a:off x="4709159" y="3973830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接入成员盘后自动检测、装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配</a:t>
            </a:r>
          </a:p>
        </p:txBody>
      </p:sp>
      <p:sp>
        <p:nvSpPr>
          <p:cNvPr id="35" name="panel"/>
          <p:cNvSpPr/>
          <p:nvPr/>
        </p:nvSpPr>
        <p:spPr>
          <a:xfrm>
            <a:off x="8028431" y="1920240"/>
            <a:ext cx="3538728" cy="27889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8229600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599_icon"/>
          <p:cNvSpPr txBox="1"/>
          <p:nvPr/>
        </p:nvSpPr>
        <p:spPr>
          <a:xfrm>
            <a:off x="8247888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BTR</a:t>
            </a:r>
          </a:p>
        </p:txBody>
      </p:sp>
      <p:sp>
        <p:nvSpPr>
          <p:cNvPr id="38" name="text_600_card-title"/>
          <p:cNvSpPr txBox="1"/>
          <p:nvPr/>
        </p:nvSpPr>
        <p:spPr>
          <a:xfrm>
            <a:off x="8759952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Btrfs多设备池</a:t>
            </a:r>
          </a:p>
        </p:txBody>
      </p:sp>
      <p:sp>
        <p:nvSpPr>
          <p:cNvPr id="39" name="panel"/>
          <p:cNvSpPr/>
          <p:nvPr/>
        </p:nvSpPr>
        <p:spPr>
          <a:xfrm>
            <a:off x="8266175" y="2729484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601_body"/>
          <p:cNvSpPr txBox="1"/>
          <p:nvPr/>
        </p:nvSpPr>
        <p:spPr>
          <a:xfrm>
            <a:off x="8421624" y="2624328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按FSID / devid归集成员</a:t>
            </a:r>
          </a:p>
        </p:txBody>
      </p:sp>
      <p:sp>
        <p:nvSpPr>
          <p:cNvPr id="41" name="panel"/>
          <p:cNvSpPr/>
          <p:nvPr/>
        </p:nvSpPr>
        <p:spPr>
          <a:xfrm>
            <a:off x="8266175" y="3130867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602_body"/>
          <p:cNvSpPr txBox="1"/>
          <p:nvPr/>
        </p:nvSpPr>
        <p:spPr>
          <a:xfrm>
            <a:off x="8421624" y="3025711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解析Chunk Tree多盘映射</a:t>
            </a:r>
          </a:p>
        </p:txBody>
      </p:sp>
      <p:sp>
        <p:nvSpPr>
          <p:cNvPr id="43" name="panel"/>
          <p:cNvSpPr/>
          <p:nvPr/>
        </p:nvSpPr>
        <p:spPr>
          <a:xfrm>
            <a:off x="8266175" y="3532251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603_body"/>
          <p:cNvSpPr txBox="1"/>
          <p:nvPr/>
        </p:nvSpPr>
        <p:spPr>
          <a:xfrm>
            <a:off x="8421624" y="3427095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成员诊断、风险评估与报告</a:t>
            </a:r>
          </a:p>
        </p:txBody>
      </p:sp>
      <p:sp>
        <p:nvSpPr>
          <p:cNvPr id="45" name="panel"/>
          <p:cNvSpPr/>
          <p:nvPr/>
        </p:nvSpPr>
        <p:spPr>
          <a:xfrm>
            <a:off x="603504" y="5120640"/>
            <a:ext cx="2592324" cy="1005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604_flow-title"/>
          <p:cNvSpPr txBox="1"/>
          <p:nvPr/>
        </p:nvSpPr>
        <p:spPr>
          <a:xfrm>
            <a:off x="694944" y="5248655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成员识别</a:t>
            </a:r>
          </a:p>
        </p:txBody>
      </p:sp>
      <p:sp>
        <p:nvSpPr>
          <p:cNvPr id="47" name="text_605_flow-label"/>
          <p:cNvSpPr txBox="1"/>
          <p:nvPr/>
        </p:nvSpPr>
        <p:spPr>
          <a:xfrm>
            <a:off x="694944" y="55801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盘集 / 元数据</a:t>
            </a:r>
          </a:p>
        </p:txBody>
      </p:sp>
      <p:sp>
        <p:nvSpPr>
          <p:cNvPr id="48" name="flow_arrow"/>
          <p:cNvSpPr/>
          <p:nvPr/>
        </p:nvSpPr>
        <p:spPr>
          <a:xfrm>
            <a:off x="3255264" y="557326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panel"/>
          <p:cNvSpPr/>
          <p:nvPr/>
        </p:nvSpPr>
        <p:spPr>
          <a:xfrm>
            <a:off x="3396996" y="5120640"/>
            <a:ext cx="2592324" cy="1005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_606_flow-title"/>
          <p:cNvSpPr txBox="1"/>
          <p:nvPr/>
        </p:nvSpPr>
        <p:spPr>
          <a:xfrm>
            <a:off x="3488436" y="5248655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自动归集</a:t>
            </a:r>
          </a:p>
        </p:txBody>
      </p:sp>
      <p:sp>
        <p:nvSpPr>
          <p:cNvPr id="51" name="text_607_flow-label"/>
          <p:cNvSpPr txBox="1"/>
          <p:nvPr/>
        </p:nvSpPr>
        <p:spPr>
          <a:xfrm>
            <a:off x="3488436" y="55801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池与阵列关系</a:t>
            </a:r>
          </a:p>
        </p:txBody>
      </p:sp>
      <p:sp>
        <p:nvSpPr>
          <p:cNvPr id="52" name="flow_arrow"/>
          <p:cNvSpPr/>
          <p:nvPr/>
        </p:nvSpPr>
        <p:spPr>
          <a:xfrm>
            <a:off x="6048756" y="557326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panel"/>
          <p:cNvSpPr/>
          <p:nvPr/>
        </p:nvSpPr>
        <p:spPr>
          <a:xfrm>
            <a:off x="6190488" y="5120640"/>
            <a:ext cx="2592324" cy="1005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_608_flow-title"/>
          <p:cNvSpPr txBox="1"/>
          <p:nvPr/>
        </p:nvSpPr>
        <p:spPr>
          <a:xfrm>
            <a:off x="6281928" y="5248655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分层装配</a:t>
            </a:r>
          </a:p>
        </p:txBody>
      </p:sp>
      <p:sp>
        <p:nvSpPr>
          <p:cNvPr id="55" name="text_609_flow-label"/>
          <p:cNvSpPr txBox="1"/>
          <p:nvPr/>
        </p:nvSpPr>
        <p:spPr>
          <a:xfrm>
            <a:off x="6281928" y="55801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虚拟盘 / 逻辑卷</a:t>
            </a:r>
          </a:p>
        </p:txBody>
      </p:sp>
      <p:sp>
        <p:nvSpPr>
          <p:cNvPr id="56" name="flow_arrow"/>
          <p:cNvSpPr/>
          <p:nvPr/>
        </p:nvSpPr>
        <p:spPr>
          <a:xfrm>
            <a:off x="8842248" y="557326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panel"/>
          <p:cNvSpPr/>
          <p:nvPr/>
        </p:nvSpPr>
        <p:spPr>
          <a:xfrm>
            <a:off x="8983980" y="5120640"/>
            <a:ext cx="2592324" cy="10058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_610_flow-title"/>
          <p:cNvSpPr txBox="1"/>
          <p:nvPr/>
        </p:nvSpPr>
        <p:spPr>
          <a:xfrm>
            <a:off x="9075420" y="5248655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直接浏览</a:t>
            </a:r>
          </a:p>
        </p:txBody>
      </p:sp>
      <p:sp>
        <p:nvSpPr>
          <p:cNvPr id="59" name="text_611_flow-label"/>
          <p:cNvSpPr txBox="1"/>
          <p:nvPr/>
        </p:nvSpPr>
        <p:spPr>
          <a:xfrm>
            <a:off x="9075420" y="55801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文件系统 / 数据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612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NAS自动重组</a:t>
            </a:r>
          </a:p>
        </p:txBody>
      </p:sp>
      <p:sp>
        <p:nvSpPr>
          <p:cNvPr id="7" name="text_613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614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NAS自动重组：从多层存储结构进入用户数据</a:t>
            </a:r>
          </a:p>
        </p:txBody>
      </p:sp>
      <p:sp>
        <p:nvSpPr>
          <p:cNvPr id="9" name="text_615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软RAID、卷管理、精简池与文件系统纳入同一恢复链路。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616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617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618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5349240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619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NAS</a:t>
            </a:r>
          </a:p>
        </p:txBody>
      </p:sp>
      <p:sp>
        <p:nvSpPr>
          <p:cNvPr id="18" name="text_620_card-title"/>
          <p:cNvSpPr txBox="1"/>
          <p:nvPr/>
        </p:nvSpPr>
        <p:spPr>
          <a:xfrm>
            <a:off x="1335024" y="2121408"/>
            <a:ext cx="4398264" cy="37566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706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威联通 QNAP</a:t>
            </a:r>
          </a:p>
        </p:txBody>
      </p:sp>
      <p:sp>
        <p:nvSpPr>
          <p:cNvPr id="19" name="text_621_body"/>
          <p:cNvSpPr txBox="1"/>
          <p:nvPr/>
        </p:nvSpPr>
        <p:spPr>
          <a:xfrm>
            <a:off x="832104" y="2624328"/>
            <a:ext cx="4892040" cy="875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识别成员关系并自动装配mdadm、LVM、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dm-thin与ext4，呈现可继续恢复的文件系统。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panel"/>
          <p:cNvSpPr/>
          <p:nvPr/>
        </p:nvSpPr>
        <p:spPr>
          <a:xfrm>
            <a:off x="6227064" y="1920240"/>
            <a:ext cx="5349240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nel"/>
          <p:cNvSpPr/>
          <p:nvPr/>
        </p:nvSpPr>
        <p:spPr>
          <a:xfrm>
            <a:off x="6428231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622_icon"/>
          <p:cNvSpPr txBox="1"/>
          <p:nvPr/>
        </p:nvSpPr>
        <p:spPr>
          <a:xfrm>
            <a:off x="644652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SHR</a:t>
            </a:r>
          </a:p>
        </p:txBody>
      </p:sp>
      <p:sp>
        <p:nvSpPr>
          <p:cNvPr id="23" name="text_623_card-title"/>
          <p:cNvSpPr txBox="1"/>
          <p:nvPr/>
        </p:nvSpPr>
        <p:spPr>
          <a:xfrm>
            <a:off x="6958583" y="2121408"/>
            <a:ext cx="4398264" cy="37566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706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群晖 Synology</a:t>
            </a:r>
          </a:p>
        </p:txBody>
      </p:sp>
      <p:sp>
        <p:nvSpPr>
          <p:cNvPr id="24" name="text_624_body"/>
          <p:cNvSpPr txBox="1"/>
          <p:nvPr/>
        </p:nvSpPr>
        <p:spPr>
          <a:xfrm>
            <a:off x="6455664" y="2624328"/>
            <a:ext cx="4892040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识别mdadm、LVM与SHR结构；RAID构建器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同时提供Synology RAID-F1模式。</a:t>
            </a:r>
          </a:p>
        </p:txBody>
      </p:sp>
      <p:sp>
        <p:nvSpPr>
          <p:cNvPr id="25" name="panel"/>
          <p:cNvSpPr/>
          <p:nvPr/>
        </p:nvSpPr>
        <p:spPr>
          <a:xfrm>
            <a:off x="603504" y="3767328"/>
            <a:ext cx="2033625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_625_flow-title"/>
          <p:cNvSpPr txBox="1"/>
          <p:nvPr/>
        </p:nvSpPr>
        <p:spPr>
          <a:xfrm>
            <a:off x="694944" y="3895344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QNAP成员盘</a:t>
            </a:r>
          </a:p>
        </p:txBody>
      </p:sp>
      <p:sp>
        <p:nvSpPr>
          <p:cNvPr id="27" name="text_626_flow-label"/>
          <p:cNvSpPr txBox="1"/>
          <p:nvPr/>
        </p:nvSpPr>
        <p:spPr>
          <a:xfrm>
            <a:off x="694944" y="4226814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多盘统一加载</a:t>
            </a:r>
          </a:p>
        </p:txBody>
      </p:sp>
      <p:sp>
        <p:nvSpPr>
          <p:cNvPr id="28" name="flow_arrow"/>
          <p:cNvSpPr/>
          <p:nvPr/>
        </p:nvSpPr>
        <p:spPr>
          <a:xfrm>
            <a:off x="2696565" y="4197096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panel"/>
          <p:cNvSpPr/>
          <p:nvPr/>
        </p:nvSpPr>
        <p:spPr>
          <a:xfrm>
            <a:off x="2838297" y="3767328"/>
            <a:ext cx="2033625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_627_flow-title"/>
          <p:cNvSpPr txBox="1"/>
          <p:nvPr/>
        </p:nvSpPr>
        <p:spPr>
          <a:xfrm>
            <a:off x="2929737" y="3895344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mdadm阵列</a:t>
            </a:r>
          </a:p>
        </p:txBody>
      </p:sp>
      <p:sp>
        <p:nvSpPr>
          <p:cNvPr id="31" name="text_628_flow-label"/>
          <p:cNvSpPr txBox="1"/>
          <p:nvPr/>
        </p:nvSpPr>
        <p:spPr>
          <a:xfrm>
            <a:off x="2929737" y="4226814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软RAID关系</a:t>
            </a:r>
          </a:p>
        </p:txBody>
      </p:sp>
      <p:sp>
        <p:nvSpPr>
          <p:cNvPr id="32" name="flow_arrow"/>
          <p:cNvSpPr/>
          <p:nvPr/>
        </p:nvSpPr>
        <p:spPr>
          <a:xfrm>
            <a:off x="4931359" y="4197096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panel"/>
          <p:cNvSpPr/>
          <p:nvPr/>
        </p:nvSpPr>
        <p:spPr>
          <a:xfrm>
            <a:off x="5073091" y="3767328"/>
            <a:ext cx="2033625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629_flow-title"/>
          <p:cNvSpPr txBox="1"/>
          <p:nvPr/>
        </p:nvSpPr>
        <p:spPr>
          <a:xfrm>
            <a:off x="5164531" y="3895344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LVM</a:t>
            </a:r>
          </a:p>
        </p:txBody>
      </p:sp>
      <p:sp>
        <p:nvSpPr>
          <p:cNvPr id="35" name="text_630_flow-label"/>
          <p:cNvSpPr txBox="1"/>
          <p:nvPr/>
        </p:nvSpPr>
        <p:spPr>
          <a:xfrm>
            <a:off x="5164531" y="4226814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逻辑卷管理</a:t>
            </a:r>
          </a:p>
        </p:txBody>
      </p:sp>
      <p:sp>
        <p:nvSpPr>
          <p:cNvPr id="36" name="flow_arrow"/>
          <p:cNvSpPr/>
          <p:nvPr/>
        </p:nvSpPr>
        <p:spPr>
          <a:xfrm>
            <a:off x="7166152" y="4197096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panel"/>
          <p:cNvSpPr/>
          <p:nvPr/>
        </p:nvSpPr>
        <p:spPr>
          <a:xfrm>
            <a:off x="7307884" y="3767328"/>
            <a:ext cx="2033625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_631_flow-title"/>
          <p:cNvSpPr txBox="1"/>
          <p:nvPr/>
        </p:nvSpPr>
        <p:spPr>
          <a:xfrm>
            <a:off x="7399324" y="3895344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dm-thin</a:t>
            </a:r>
          </a:p>
        </p:txBody>
      </p:sp>
      <p:sp>
        <p:nvSpPr>
          <p:cNvPr id="39" name="text_632_flow-label"/>
          <p:cNvSpPr txBox="1"/>
          <p:nvPr/>
        </p:nvSpPr>
        <p:spPr>
          <a:xfrm>
            <a:off x="7399324" y="4226814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精简存储池</a:t>
            </a:r>
          </a:p>
        </p:txBody>
      </p:sp>
      <p:sp>
        <p:nvSpPr>
          <p:cNvPr id="40" name="flow_arrow"/>
          <p:cNvSpPr/>
          <p:nvPr/>
        </p:nvSpPr>
        <p:spPr>
          <a:xfrm>
            <a:off x="9400946" y="4197096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panel"/>
          <p:cNvSpPr/>
          <p:nvPr/>
        </p:nvSpPr>
        <p:spPr>
          <a:xfrm>
            <a:off x="9542678" y="3767328"/>
            <a:ext cx="2033625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633_flow-title"/>
          <p:cNvSpPr txBox="1"/>
          <p:nvPr/>
        </p:nvSpPr>
        <p:spPr>
          <a:xfrm>
            <a:off x="9634118" y="3895344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ext4</a:t>
            </a:r>
          </a:p>
        </p:txBody>
      </p:sp>
      <p:sp>
        <p:nvSpPr>
          <p:cNvPr id="43" name="text_634_flow-label"/>
          <p:cNvSpPr txBox="1"/>
          <p:nvPr/>
        </p:nvSpPr>
        <p:spPr>
          <a:xfrm>
            <a:off x="9634118" y="4226814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用户文件</a:t>
            </a:r>
          </a:p>
        </p:txBody>
      </p:sp>
      <p:sp>
        <p:nvSpPr>
          <p:cNvPr id="44" name="panel"/>
          <p:cNvSpPr/>
          <p:nvPr/>
        </p:nvSpPr>
        <p:spPr>
          <a:xfrm>
            <a:off x="603504" y="5138928"/>
            <a:ext cx="2592324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_635_flow-title"/>
          <p:cNvSpPr txBox="1"/>
          <p:nvPr/>
        </p:nvSpPr>
        <p:spPr>
          <a:xfrm>
            <a:off x="694944" y="5266944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Synology成员盘</a:t>
            </a:r>
          </a:p>
        </p:txBody>
      </p:sp>
      <p:sp>
        <p:nvSpPr>
          <p:cNvPr id="46" name="text_636_flow-label"/>
          <p:cNvSpPr txBox="1"/>
          <p:nvPr/>
        </p:nvSpPr>
        <p:spPr>
          <a:xfrm>
            <a:off x="694944" y="5598414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成员识别</a:t>
            </a:r>
          </a:p>
        </p:txBody>
      </p:sp>
      <p:sp>
        <p:nvSpPr>
          <p:cNvPr id="47" name="flow_arrow"/>
          <p:cNvSpPr/>
          <p:nvPr/>
        </p:nvSpPr>
        <p:spPr>
          <a:xfrm>
            <a:off x="3255264" y="5568696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panel"/>
          <p:cNvSpPr/>
          <p:nvPr/>
        </p:nvSpPr>
        <p:spPr>
          <a:xfrm>
            <a:off x="3396996" y="5138928"/>
            <a:ext cx="2592324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_637_flow-title"/>
          <p:cNvSpPr txBox="1"/>
          <p:nvPr/>
        </p:nvSpPr>
        <p:spPr>
          <a:xfrm>
            <a:off x="3488436" y="5266944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mdadm</a:t>
            </a:r>
          </a:p>
        </p:txBody>
      </p:sp>
      <p:sp>
        <p:nvSpPr>
          <p:cNvPr id="50" name="text_638_flow-label"/>
          <p:cNvSpPr txBox="1"/>
          <p:nvPr/>
        </p:nvSpPr>
        <p:spPr>
          <a:xfrm>
            <a:off x="3488436" y="5598414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阵列装配</a:t>
            </a:r>
          </a:p>
        </p:txBody>
      </p:sp>
      <p:sp>
        <p:nvSpPr>
          <p:cNvPr id="51" name="flow_arrow"/>
          <p:cNvSpPr/>
          <p:nvPr/>
        </p:nvSpPr>
        <p:spPr>
          <a:xfrm>
            <a:off x="6048756" y="5568696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panel"/>
          <p:cNvSpPr/>
          <p:nvPr/>
        </p:nvSpPr>
        <p:spPr>
          <a:xfrm>
            <a:off x="6190488" y="5138928"/>
            <a:ext cx="2592324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_639_flow-title"/>
          <p:cNvSpPr txBox="1"/>
          <p:nvPr/>
        </p:nvSpPr>
        <p:spPr>
          <a:xfrm>
            <a:off x="6281928" y="5266944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LVM / SHR</a:t>
            </a:r>
          </a:p>
        </p:txBody>
      </p:sp>
      <p:sp>
        <p:nvSpPr>
          <p:cNvPr id="54" name="text_640_flow-label"/>
          <p:cNvSpPr txBox="1"/>
          <p:nvPr/>
        </p:nvSpPr>
        <p:spPr>
          <a:xfrm>
            <a:off x="6281928" y="5598414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分层重构</a:t>
            </a:r>
          </a:p>
        </p:txBody>
      </p:sp>
      <p:sp>
        <p:nvSpPr>
          <p:cNvPr id="55" name="flow_arrow"/>
          <p:cNvSpPr/>
          <p:nvPr/>
        </p:nvSpPr>
        <p:spPr>
          <a:xfrm>
            <a:off x="8842248" y="5568696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panel"/>
          <p:cNvSpPr/>
          <p:nvPr/>
        </p:nvSpPr>
        <p:spPr>
          <a:xfrm>
            <a:off x="8983980" y="5138928"/>
            <a:ext cx="2592324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_641_flow-title"/>
          <p:cNvSpPr txBox="1"/>
          <p:nvPr/>
        </p:nvSpPr>
        <p:spPr>
          <a:xfrm>
            <a:off x="9075420" y="5266944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</a:p>
        </p:txBody>
      </p:sp>
      <p:sp>
        <p:nvSpPr>
          <p:cNvPr id="58" name="text_642_flow-label"/>
          <p:cNvSpPr txBox="1"/>
          <p:nvPr/>
        </p:nvSpPr>
        <p:spPr>
          <a:xfrm>
            <a:off x="9075420" y="5598414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目录与数据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643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加密卷恢复</a:t>
            </a:r>
          </a:p>
        </p:txBody>
      </p:sp>
      <p:sp>
        <p:nvSpPr>
          <p:cNvPr id="7" name="text_644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645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先合法解锁，再进行透明分析与恢复</a:t>
            </a:r>
          </a:p>
        </p:txBody>
      </p:sp>
      <p:sp>
        <p:nvSpPr>
          <p:cNvPr id="9" name="text_646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由用户提供合法密码、恢复密钥或密钥材料，建立透明解密虚拟磁盘。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647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648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649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2033625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650_flow-title"/>
          <p:cNvSpPr txBox="1"/>
          <p:nvPr/>
        </p:nvSpPr>
        <p:spPr>
          <a:xfrm>
            <a:off x="694944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识别加密头</a:t>
            </a:r>
          </a:p>
        </p:txBody>
      </p:sp>
      <p:sp>
        <p:nvSpPr>
          <p:cNvPr id="17" name="text_651_flow-label"/>
          <p:cNvSpPr txBox="1"/>
          <p:nvPr/>
        </p:nvSpPr>
        <p:spPr>
          <a:xfrm>
            <a:off x="694944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检测方案</a:t>
            </a:r>
          </a:p>
        </p:txBody>
      </p:sp>
      <p:sp>
        <p:nvSpPr>
          <p:cNvPr id="18" name="flow_arrow"/>
          <p:cNvSpPr/>
          <p:nvPr/>
        </p:nvSpPr>
        <p:spPr>
          <a:xfrm>
            <a:off x="2696565" y="233629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2838297" y="1920240"/>
            <a:ext cx="2033625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652_flow-title"/>
          <p:cNvSpPr txBox="1"/>
          <p:nvPr/>
        </p:nvSpPr>
        <p:spPr>
          <a:xfrm>
            <a:off x="2929737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输入密钥</a:t>
            </a:r>
          </a:p>
        </p:txBody>
      </p:sp>
      <p:sp>
        <p:nvSpPr>
          <p:cNvPr id="21" name="text_653_flow-label"/>
          <p:cNvSpPr txBox="1"/>
          <p:nvPr/>
        </p:nvSpPr>
        <p:spPr>
          <a:xfrm>
            <a:off x="2929737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密码 / 恢复密钥</a:t>
            </a:r>
          </a:p>
        </p:txBody>
      </p:sp>
      <p:sp>
        <p:nvSpPr>
          <p:cNvPr id="22" name="flow_arrow"/>
          <p:cNvSpPr/>
          <p:nvPr/>
        </p:nvSpPr>
        <p:spPr>
          <a:xfrm>
            <a:off x="4931359" y="233629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nel"/>
          <p:cNvSpPr/>
          <p:nvPr/>
        </p:nvSpPr>
        <p:spPr>
          <a:xfrm>
            <a:off x="5073091" y="1920240"/>
            <a:ext cx="2033625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654_flow-title"/>
          <p:cNvSpPr txBox="1"/>
          <p:nvPr/>
        </p:nvSpPr>
        <p:spPr>
          <a:xfrm>
            <a:off x="5164531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透明解密</a:t>
            </a:r>
          </a:p>
        </p:txBody>
      </p:sp>
      <p:sp>
        <p:nvSpPr>
          <p:cNvPr id="25" name="text_655_flow-label"/>
          <p:cNvSpPr txBox="1"/>
          <p:nvPr/>
        </p:nvSpPr>
        <p:spPr>
          <a:xfrm>
            <a:off x="5164531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建立虚拟盘</a:t>
            </a:r>
          </a:p>
        </p:txBody>
      </p:sp>
      <p:sp>
        <p:nvSpPr>
          <p:cNvPr id="26" name="flow_arrow"/>
          <p:cNvSpPr/>
          <p:nvPr/>
        </p:nvSpPr>
        <p:spPr>
          <a:xfrm>
            <a:off x="7166152" y="233629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nel"/>
          <p:cNvSpPr/>
          <p:nvPr/>
        </p:nvSpPr>
        <p:spPr>
          <a:xfrm>
            <a:off x="7307884" y="1920240"/>
            <a:ext cx="2033625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656_flow-title"/>
          <p:cNvSpPr txBox="1"/>
          <p:nvPr/>
        </p:nvSpPr>
        <p:spPr>
          <a:xfrm>
            <a:off x="7399324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文件系统分析</a:t>
            </a:r>
          </a:p>
        </p:txBody>
      </p:sp>
      <p:sp>
        <p:nvSpPr>
          <p:cNvPr id="29" name="text_657_flow-label"/>
          <p:cNvSpPr txBox="1"/>
          <p:nvPr/>
        </p:nvSpPr>
        <p:spPr>
          <a:xfrm>
            <a:off x="7399324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扫描 / 浏览</a:t>
            </a:r>
          </a:p>
        </p:txBody>
      </p:sp>
      <p:sp>
        <p:nvSpPr>
          <p:cNvPr id="30" name="flow_arrow"/>
          <p:cNvSpPr/>
          <p:nvPr/>
        </p:nvSpPr>
        <p:spPr>
          <a:xfrm>
            <a:off x="9400946" y="233629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9542678" y="1920240"/>
            <a:ext cx="2033625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658_flow-title"/>
          <p:cNvSpPr txBox="1"/>
          <p:nvPr/>
        </p:nvSpPr>
        <p:spPr>
          <a:xfrm>
            <a:off x="9634118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安全导出</a:t>
            </a:r>
          </a:p>
        </p:txBody>
      </p:sp>
      <p:sp>
        <p:nvSpPr>
          <p:cNvPr id="33" name="text_659_flow-label"/>
          <p:cNvSpPr txBox="1"/>
          <p:nvPr/>
        </p:nvSpPr>
        <p:spPr>
          <a:xfrm>
            <a:off x="9634118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校验 / 清单</a:t>
            </a:r>
          </a:p>
        </p:txBody>
      </p:sp>
      <p:sp>
        <p:nvSpPr>
          <p:cNvPr id="34" name="panel"/>
          <p:cNvSpPr/>
          <p:nvPr/>
        </p:nvSpPr>
        <p:spPr>
          <a:xfrm>
            <a:off x="603504" y="3136392"/>
            <a:ext cx="35387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anel"/>
          <p:cNvSpPr/>
          <p:nvPr/>
        </p:nvSpPr>
        <p:spPr>
          <a:xfrm>
            <a:off x="804672" y="331927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660_icon"/>
          <p:cNvSpPr txBox="1"/>
          <p:nvPr/>
        </p:nvSpPr>
        <p:spPr>
          <a:xfrm>
            <a:off x="822960" y="339425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BL</a:t>
            </a:r>
          </a:p>
        </p:txBody>
      </p:sp>
      <p:sp>
        <p:nvSpPr>
          <p:cNvPr id="37" name="text_661_card-title"/>
          <p:cNvSpPr txBox="1"/>
          <p:nvPr/>
        </p:nvSpPr>
        <p:spPr>
          <a:xfrm>
            <a:off x="1335024" y="333756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BitLocker</a:t>
            </a:r>
          </a:p>
        </p:txBody>
      </p:sp>
      <p:sp>
        <p:nvSpPr>
          <p:cNvPr id="38" name="text_662_body"/>
          <p:cNvSpPr txBox="1"/>
          <p:nvPr/>
        </p:nvSpPr>
        <p:spPr>
          <a:xfrm>
            <a:off x="832104" y="3840480"/>
            <a:ext cx="3081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Windows全盘 / 分区加密</a:t>
            </a:r>
          </a:p>
        </p:txBody>
      </p:sp>
      <p:sp>
        <p:nvSpPr>
          <p:cNvPr id="39" name="panel"/>
          <p:cNvSpPr/>
          <p:nvPr/>
        </p:nvSpPr>
        <p:spPr>
          <a:xfrm>
            <a:off x="4315968" y="3136392"/>
            <a:ext cx="35387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panel"/>
          <p:cNvSpPr/>
          <p:nvPr/>
        </p:nvSpPr>
        <p:spPr>
          <a:xfrm>
            <a:off x="4517136" y="331927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_663_icon"/>
          <p:cNvSpPr txBox="1"/>
          <p:nvPr/>
        </p:nvSpPr>
        <p:spPr>
          <a:xfrm>
            <a:off x="4535424" y="339425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LK</a:t>
            </a:r>
          </a:p>
        </p:txBody>
      </p:sp>
      <p:sp>
        <p:nvSpPr>
          <p:cNvPr id="42" name="text_664_card-title"/>
          <p:cNvSpPr txBox="1"/>
          <p:nvPr/>
        </p:nvSpPr>
        <p:spPr>
          <a:xfrm>
            <a:off x="5047488" y="333756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LUKS</a:t>
            </a:r>
          </a:p>
        </p:txBody>
      </p:sp>
      <p:sp>
        <p:nvSpPr>
          <p:cNvPr id="43" name="text_665_body"/>
          <p:cNvSpPr txBox="1"/>
          <p:nvPr/>
        </p:nvSpPr>
        <p:spPr>
          <a:xfrm>
            <a:off x="4544568" y="3840480"/>
            <a:ext cx="3081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Linux全盘加密，含分离头</a:t>
            </a:r>
          </a:p>
        </p:txBody>
      </p:sp>
      <p:sp>
        <p:nvSpPr>
          <p:cNvPr id="44" name="panel"/>
          <p:cNvSpPr/>
          <p:nvPr/>
        </p:nvSpPr>
        <p:spPr>
          <a:xfrm>
            <a:off x="8028431" y="3136392"/>
            <a:ext cx="35387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panel"/>
          <p:cNvSpPr/>
          <p:nvPr/>
        </p:nvSpPr>
        <p:spPr>
          <a:xfrm>
            <a:off x="8229600" y="331927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666_icon"/>
          <p:cNvSpPr txBox="1"/>
          <p:nvPr/>
        </p:nvSpPr>
        <p:spPr>
          <a:xfrm>
            <a:off x="8247888" y="339425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VC</a:t>
            </a:r>
          </a:p>
        </p:txBody>
      </p:sp>
      <p:sp>
        <p:nvSpPr>
          <p:cNvPr id="47" name="text_667_card-title"/>
          <p:cNvSpPr txBox="1"/>
          <p:nvPr/>
        </p:nvSpPr>
        <p:spPr>
          <a:xfrm>
            <a:off x="8759952" y="333756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VeraCrypt</a:t>
            </a:r>
          </a:p>
        </p:txBody>
      </p:sp>
      <p:sp>
        <p:nvSpPr>
          <p:cNvPr id="48" name="text_668_body"/>
          <p:cNvSpPr txBox="1"/>
          <p:nvPr/>
        </p:nvSpPr>
        <p:spPr>
          <a:xfrm>
            <a:off x="8257031" y="3840480"/>
            <a:ext cx="3081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跨平台容器与分区加密</a:t>
            </a:r>
          </a:p>
        </p:txBody>
      </p:sp>
      <p:sp>
        <p:nvSpPr>
          <p:cNvPr id="49" name="panel"/>
          <p:cNvSpPr/>
          <p:nvPr/>
        </p:nvSpPr>
        <p:spPr>
          <a:xfrm>
            <a:off x="603504" y="4453128"/>
            <a:ext cx="35387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panel"/>
          <p:cNvSpPr/>
          <p:nvPr/>
        </p:nvSpPr>
        <p:spPr>
          <a:xfrm>
            <a:off x="804672" y="463600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_669_icon"/>
          <p:cNvSpPr txBox="1"/>
          <p:nvPr/>
        </p:nvSpPr>
        <p:spPr>
          <a:xfrm>
            <a:off x="822960" y="471098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CS</a:t>
            </a:r>
          </a:p>
        </p:txBody>
      </p:sp>
      <p:sp>
        <p:nvSpPr>
          <p:cNvPr id="52" name="text_670_card-title"/>
          <p:cNvSpPr txBox="1"/>
          <p:nvPr/>
        </p:nvSpPr>
        <p:spPr>
          <a:xfrm>
            <a:off x="1335024" y="4654296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CoreStorage</a:t>
            </a:r>
          </a:p>
        </p:txBody>
      </p:sp>
      <p:sp>
        <p:nvSpPr>
          <p:cNvPr id="53" name="text_671_body"/>
          <p:cNvSpPr txBox="1"/>
          <p:nvPr/>
        </p:nvSpPr>
        <p:spPr>
          <a:xfrm>
            <a:off x="832104" y="5157216"/>
            <a:ext cx="3081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旧版macOS FileVault</a:t>
            </a:r>
          </a:p>
        </p:txBody>
      </p:sp>
      <p:sp>
        <p:nvSpPr>
          <p:cNvPr id="54" name="panel"/>
          <p:cNvSpPr/>
          <p:nvPr/>
        </p:nvSpPr>
        <p:spPr>
          <a:xfrm>
            <a:off x="4315968" y="4453128"/>
            <a:ext cx="35387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panel"/>
          <p:cNvSpPr/>
          <p:nvPr/>
        </p:nvSpPr>
        <p:spPr>
          <a:xfrm>
            <a:off x="4517136" y="463600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_672_icon"/>
          <p:cNvSpPr txBox="1"/>
          <p:nvPr/>
        </p:nvSpPr>
        <p:spPr>
          <a:xfrm>
            <a:off x="4535424" y="471098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AF</a:t>
            </a:r>
          </a:p>
        </p:txBody>
      </p:sp>
      <p:sp>
        <p:nvSpPr>
          <p:cNvPr id="57" name="text_673_card-title"/>
          <p:cNvSpPr txBox="1"/>
          <p:nvPr/>
        </p:nvSpPr>
        <p:spPr>
          <a:xfrm>
            <a:off x="5047488" y="4654296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APFS FileVault</a:t>
            </a:r>
          </a:p>
        </p:txBody>
      </p:sp>
      <p:sp>
        <p:nvSpPr>
          <p:cNvPr id="58" name="text_674_body"/>
          <p:cNvSpPr txBox="1"/>
          <p:nvPr/>
        </p:nvSpPr>
        <p:spPr>
          <a:xfrm>
            <a:off x="4544568" y="5157216"/>
            <a:ext cx="3081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新版macOS加密卷</a:t>
            </a:r>
          </a:p>
        </p:txBody>
      </p:sp>
      <p:sp>
        <p:nvSpPr>
          <p:cNvPr id="59" name="panel"/>
          <p:cNvSpPr/>
          <p:nvPr/>
        </p:nvSpPr>
        <p:spPr>
          <a:xfrm>
            <a:off x="8028431" y="4453128"/>
            <a:ext cx="35387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panel"/>
          <p:cNvSpPr/>
          <p:nvPr/>
        </p:nvSpPr>
        <p:spPr>
          <a:xfrm>
            <a:off x="8229600" y="463600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7526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_675_icon"/>
          <p:cNvSpPr txBox="1"/>
          <p:nvPr/>
        </p:nvSpPr>
        <p:spPr>
          <a:xfrm>
            <a:off x="8247888" y="471098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FS</a:t>
            </a:r>
          </a:p>
        </p:txBody>
      </p:sp>
      <p:sp>
        <p:nvSpPr>
          <p:cNvPr id="62" name="text_676_card-title"/>
          <p:cNvSpPr txBox="1"/>
          <p:nvPr/>
        </p:nvSpPr>
        <p:spPr>
          <a:xfrm>
            <a:off x="8759952" y="4654296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fscrypt / ZFS</a:t>
            </a:r>
          </a:p>
        </p:txBody>
      </p:sp>
      <p:sp>
        <p:nvSpPr>
          <p:cNvPr id="63" name="text_677_body"/>
          <p:cNvSpPr txBox="1"/>
          <p:nvPr/>
        </p:nvSpPr>
        <p:spPr>
          <a:xfrm>
            <a:off x="8257031" y="5157216"/>
            <a:ext cx="3081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Linux文件级与ZFS原生加密</a:t>
            </a:r>
          </a:p>
        </p:txBody>
      </p:sp>
      <p:sp>
        <p:nvSpPr>
          <p:cNvPr id="64" name="panel"/>
          <p:cNvSpPr/>
          <p:nvPr/>
        </p:nvSpPr>
        <p:spPr>
          <a:xfrm>
            <a:off x="603504" y="5907024"/>
            <a:ext cx="10972800" cy="365760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_678_callout"/>
          <p:cNvSpPr txBox="1"/>
          <p:nvPr/>
        </p:nvSpPr>
        <p:spPr>
          <a:xfrm>
            <a:off x="768096" y="5948934"/>
            <a:ext cx="10643616" cy="2819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默认只读；需要可写工具时叠加COW覆盖文件，原始介质与镜像保持不变。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C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0C2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0C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254B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1438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679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系统级虚拟磁盘</a:t>
            </a:r>
          </a:p>
        </p:txBody>
      </p:sp>
      <p:sp>
        <p:nvSpPr>
          <p:cNvPr id="7" name="text_680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681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让重组结果成为操作系统可见的磁盘</a:t>
            </a:r>
          </a:p>
        </p:txBody>
      </p:sp>
      <p:sp>
        <p:nvSpPr>
          <p:cNvPr id="9" name="text_682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物理盘、镜像、任意区间、虚拟RAID、存储池、企业LUN和解密卷均可映射。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254B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683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8AA9CA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684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8AA9CA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685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9384"/>
            <a:ext cx="3337560" cy="239572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12264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686_icon"/>
          <p:cNvSpPr txBox="1"/>
          <p:nvPr/>
        </p:nvSpPr>
        <p:spPr>
          <a:xfrm>
            <a:off x="822960" y="218724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SRC</a:t>
            </a:r>
          </a:p>
        </p:txBody>
      </p:sp>
      <p:sp>
        <p:nvSpPr>
          <p:cNvPr id="18" name="text_687_card-title"/>
          <p:cNvSpPr txBox="1"/>
          <p:nvPr/>
        </p:nvSpPr>
        <p:spPr>
          <a:xfrm>
            <a:off x="1335024" y="2130552"/>
            <a:ext cx="2386584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可映射对象</a:t>
            </a:r>
          </a:p>
        </p:txBody>
      </p:sp>
      <p:sp>
        <p:nvSpPr>
          <p:cNvPr id="19" name="panel"/>
          <p:cNvSpPr/>
          <p:nvPr/>
        </p:nvSpPr>
        <p:spPr>
          <a:xfrm>
            <a:off x="841248" y="2738628"/>
            <a:ext cx="54864" cy="54864"/>
          </a:xfrm>
          <a:prstGeom prst="ellipse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688_body"/>
          <p:cNvSpPr txBox="1"/>
          <p:nvPr/>
        </p:nvSpPr>
        <p:spPr>
          <a:xfrm>
            <a:off x="996696" y="2633472"/>
            <a:ext cx="271576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物理磁盘、镜像文件</a:t>
            </a:r>
          </a:p>
        </p:txBody>
      </p:sp>
      <p:sp>
        <p:nvSpPr>
          <p:cNvPr id="21" name="panel"/>
          <p:cNvSpPr/>
          <p:nvPr/>
        </p:nvSpPr>
        <p:spPr>
          <a:xfrm>
            <a:off x="841248" y="3124390"/>
            <a:ext cx="54864" cy="54864"/>
          </a:xfrm>
          <a:prstGeom prst="ellipse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689_body"/>
          <p:cNvSpPr txBox="1"/>
          <p:nvPr/>
        </p:nvSpPr>
        <p:spPr>
          <a:xfrm>
            <a:off x="996696" y="3019234"/>
            <a:ext cx="271576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任意分区或连续区间</a:t>
            </a:r>
          </a:p>
        </p:txBody>
      </p:sp>
      <p:sp>
        <p:nvSpPr>
          <p:cNvPr id="23" name="panel"/>
          <p:cNvSpPr/>
          <p:nvPr/>
        </p:nvSpPr>
        <p:spPr>
          <a:xfrm>
            <a:off x="841248" y="3510153"/>
            <a:ext cx="54864" cy="54864"/>
          </a:xfrm>
          <a:prstGeom prst="ellipse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690_body"/>
          <p:cNvSpPr txBox="1"/>
          <p:nvPr/>
        </p:nvSpPr>
        <p:spPr>
          <a:xfrm>
            <a:off x="996696" y="3404997"/>
            <a:ext cx="271576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虚拟RAID、存储池、LUN</a:t>
            </a:r>
          </a:p>
        </p:txBody>
      </p:sp>
      <p:sp>
        <p:nvSpPr>
          <p:cNvPr id="25" name="panel"/>
          <p:cNvSpPr/>
          <p:nvPr/>
        </p:nvSpPr>
        <p:spPr>
          <a:xfrm>
            <a:off x="841248" y="3895915"/>
            <a:ext cx="54864" cy="54864"/>
          </a:xfrm>
          <a:prstGeom prst="ellipse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_691_body"/>
          <p:cNvSpPr txBox="1"/>
          <p:nvPr/>
        </p:nvSpPr>
        <p:spPr>
          <a:xfrm>
            <a:off x="996696" y="3790759"/>
            <a:ext cx="271576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透明解密卷</a:t>
            </a:r>
          </a:p>
        </p:txBody>
      </p:sp>
      <p:sp>
        <p:nvSpPr>
          <p:cNvPr id="27" name="panel"/>
          <p:cNvSpPr/>
          <p:nvPr/>
        </p:nvSpPr>
        <p:spPr>
          <a:xfrm>
            <a:off x="4261104" y="2450592"/>
            <a:ext cx="3017520" cy="1417320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692_engine"/>
          <p:cNvSpPr txBox="1"/>
          <p:nvPr/>
        </p:nvSpPr>
        <p:spPr>
          <a:xfrm>
            <a:off x="4453128" y="2706624"/>
            <a:ext cx="2633472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vdisk / WinSpd / NBD</a:t>
            </a:r>
          </a:p>
        </p:txBody>
      </p:sp>
      <p:sp>
        <p:nvSpPr>
          <p:cNvPr id="29" name="text_693_engine-caption"/>
          <p:cNvSpPr txBox="1"/>
          <p:nvPr/>
        </p:nvSpPr>
        <p:spPr>
          <a:xfrm>
            <a:off x="4453128" y="3218688"/>
            <a:ext cx="2633472" cy="2819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系统级虚拟磁盘引擎</a:t>
            </a:r>
          </a:p>
        </p:txBody>
      </p:sp>
      <p:sp>
        <p:nvSpPr>
          <p:cNvPr id="30" name="panel"/>
          <p:cNvSpPr/>
          <p:nvPr/>
        </p:nvSpPr>
        <p:spPr>
          <a:xfrm>
            <a:off x="4014215" y="2962656"/>
            <a:ext cx="128016" cy="182880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7370064" y="2962656"/>
            <a:ext cx="128016" cy="182880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panel"/>
          <p:cNvSpPr/>
          <p:nvPr/>
        </p:nvSpPr>
        <p:spPr>
          <a:xfrm>
            <a:off x="7644383" y="1929384"/>
            <a:ext cx="3931920" cy="135331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panel"/>
          <p:cNvSpPr/>
          <p:nvPr/>
        </p:nvSpPr>
        <p:spPr>
          <a:xfrm>
            <a:off x="7845552" y="2112264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694_icon"/>
          <p:cNvSpPr txBox="1"/>
          <p:nvPr/>
        </p:nvSpPr>
        <p:spPr>
          <a:xfrm>
            <a:off x="7863840" y="218724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WIN</a:t>
            </a:r>
          </a:p>
        </p:txBody>
      </p:sp>
      <p:sp>
        <p:nvSpPr>
          <p:cNvPr id="35" name="text_695_card-title"/>
          <p:cNvSpPr txBox="1"/>
          <p:nvPr/>
        </p:nvSpPr>
        <p:spPr>
          <a:xfrm>
            <a:off x="8375904" y="2130552"/>
            <a:ext cx="2980944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Windows / WinSpd</a:t>
            </a:r>
          </a:p>
        </p:txBody>
      </p:sp>
      <p:sp>
        <p:nvSpPr>
          <p:cNvPr id="36" name="text_696_body"/>
          <p:cNvSpPr txBox="1"/>
          <p:nvPr/>
        </p:nvSpPr>
        <p:spPr>
          <a:xfrm>
            <a:off x="7872983" y="2633472"/>
            <a:ext cx="3474720" cy="5162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\\.\PhysicalDriveN</a:t>
            </a:r>
          </a:p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磁盘管理、资源管理器及第三方工具</a:t>
            </a:r>
          </a:p>
        </p:txBody>
      </p:sp>
      <p:sp>
        <p:nvSpPr>
          <p:cNvPr id="37" name="panel"/>
          <p:cNvSpPr/>
          <p:nvPr/>
        </p:nvSpPr>
        <p:spPr>
          <a:xfrm>
            <a:off x="7644383" y="3383280"/>
            <a:ext cx="3931920" cy="135331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panel"/>
          <p:cNvSpPr/>
          <p:nvPr/>
        </p:nvSpPr>
        <p:spPr>
          <a:xfrm>
            <a:off x="7845552" y="3566160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697_icon"/>
          <p:cNvSpPr txBox="1"/>
          <p:nvPr/>
        </p:nvSpPr>
        <p:spPr>
          <a:xfrm>
            <a:off x="7863840" y="36411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LNX</a:t>
            </a:r>
          </a:p>
        </p:txBody>
      </p:sp>
      <p:sp>
        <p:nvSpPr>
          <p:cNvPr id="40" name="text_698_card-title"/>
          <p:cNvSpPr txBox="1"/>
          <p:nvPr/>
        </p:nvSpPr>
        <p:spPr>
          <a:xfrm>
            <a:off x="8375904" y="3584448"/>
            <a:ext cx="2980944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Linux / NBD</a:t>
            </a:r>
          </a:p>
        </p:txBody>
      </p:sp>
      <p:sp>
        <p:nvSpPr>
          <p:cNvPr id="41" name="text_699_body"/>
          <p:cNvSpPr txBox="1"/>
          <p:nvPr/>
        </p:nvSpPr>
        <p:spPr>
          <a:xfrm>
            <a:off x="7872983" y="4087368"/>
            <a:ext cx="3474720" cy="5162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/dev/nbdX 标准块设备</a:t>
            </a:r>
          </a:p>
          <a:p>
            <a:pPr algn="l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mount / fdisk / dd / parted</a:t>
            </a:r>
          </a:p>
        </p:txBody>
      </p:sp>
      <p:sp>
        <p:nvSpPr>
          <p:cNvPr id="42" name="panel"/>
          <p:cNvSpPr/>
          <p:nvPr/>
        </p:nvSpPr>
        <p:spPr>
          <a:xfrm>
            <a:off x="603504" y="4864608"/>
            <a:ext cx="3538728" cy="65836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_700_number"/>
          <p:cNvSpPr txBox="1"/>
          <p:nvPr/>
        </p:nvSpPr>
        <p:spPr>
          <a:xfrm>
            <a:off x="768096" y="5047488"/>
            <a:ext cx="411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4" name="text_701_label-title"/>
          <p:cNvSpPr txBox="1"/>
          <p:nvPr/>
        </p:nvSpPr>
        <p:spPr>
          <a:xfrm>
            <a:off x="1316736" y="4928616"/>
            <a:ext cx="265176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默认只读</a:t>
            </a:r>
          </a:p>
        </p:txBody>
      </p:sp>
      <p:sp>
        <p:nvSpPr>
          <p:cNvPr id="45" name="text_702_label-desc"/>
          <p:cNvSpPr txBox="1"/>
          <p:nvPr/>
        </p:nvSpPr>
        <p:spPr>
          <a:xfrm>
            <a:off x="1316736" y="5248656"/>
            <a:ext cx="26517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保护源数据</a:t>
            </a:r>
          </a:p>
        </p:txBody>
      </p:sp>
      <p:sp>
        <p:nvSpPr>
          <p:cNvPr id="46" name="panel"/>
          <p:cNvSpPr/>
          <p:nvPr/>
        </p:nvSpPr>
        <p:spPr>
          <a:xfrm>
            <a:off x="4315968" y="4864608"/>
            <a:ext cx="3538728" cy="65836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_703_number"/>
          <p:cNvSpPr txBox="1"/>
          <p:nvPr/>
        </p:nvSpPr>
        <p:spPr>
          <a:xfrm>
            <a:off x="4480559" y="5047488"/>
            <a:ext cx="411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8" name="text_704_label-title"/>
          <p:cNvSpPr txBox="1"/>
          <p:nvPr/>
        </p:nvSpPr>
        <p:spPr>
          <a:xfrm>
            <a:off x="5029200" y="4928616"/>
            <a:ext cx="265176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COW写保护</a:t>
            </a:r>
          </a:p>
        </p:txBody>
      </p:sp>
      <p:sp>
        <p:nvSpPr>
          <p:cNvPr id="49" name="text_705_label-desc"/>
          <p:cNvSpPr txBox="1"/>
          <p:nvPr/>
        </p:nvSpPr>
        <p:spPr>
          <a:xfrm>
            <a:off x="5029200" y="5248656"/>
            <a:ext cx="26517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写入独立覆盖文件</a:t>
            </a:r>
          </a:p>
        </p:txBody>
      </p:sp>
      <p:sp>
        <p:nvSpPr>
          <p:cNvPr id="50" name="panel"/>
          <p:cNvSpPr/>
          <p:nvPr/>
        </p:nvSpPr>
        <p:spPr>
          <a:xfrm>
            <a:off x="8028431" y="4864608"/>
            <a:ext cx="3538728" cy="65836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_706_number"/>
          <p:cNvSpPr txBox="1"/>
          <p:nvPr/>
        </p:nvSpPr>
        <p:spPr>
          <a:xfrm>
            <a:off x="8193023" y="5047488"/>
            <a:ext cx="411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2" name="text_707_label-title"/>
          <p:cNvSpPr txBox="1"/>
          <p:nvPr/>
        </p:nvSpPr>
        <p:spPr>
          <a:xfrm>
            <a:off x="8741663" y="4928616"/>
            <a:ext cx="265176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合成GPT</a:t>
            </a:r>
          </a:p>
        </p:txBody>
      </p:sp>
      <p:sp>
        <p:nvSpPr>
          <p:cNvPr id="53" name="text_708_label-desc"/>
          <p:cNvSpPr txBox="1"/>
          <p:nvPr/>
        </p:nvSpPr>
        <p:spPr>
          <a:xfrm>
            <a:off x="8741663" y="5248656"/>
            <a:ext cx="26517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裸卷包装为规范磁盘</a:t>
            </a:r>
          </a:p>
        </p:txBody>
      </p:sp>
      <p:sp>
        <p:nvSpPr>
          <p:cNvPr id="54" name="panel"/>
          <p:cNvSpPr/>
          <p:nvPr/>
        </p:nvSpPr>
        <p:spPr>
          <a:xfrm>
            <a:off x="603504" y="5596128"/>
            <a:ext cx="3538728" cy="65836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_709_number"/>
          <p:cNvSpPr txBox="1"/>
          <p:nvPr/>
        </p:nvSpPr>
        <p:spPr>
          <a:xfrm>
            <a:off x="768096" y="5779008"/>
            <a:ext cx="411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6" name="text_710_label-title"/>
          <p:cNvSpPr txBox="1"/>
          <p:nvPr/>
        </p:nvSpPr>
        <p:spPr>
          <a:xfrm>
            <a:off x="1316736" y="5660136"/>
            <a:ext cx="265176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非标扇区转换</a:t>
            </a:r>
          </a:p>
        </p:txBody>
      </p:sp>
      <p:sp>
        <p:nvSpPr>
          <p:cNvPr id="57" name="text_711_label-desc"/>
          <p:cNvSpPr txBox="1"/>
          <p:nvPr/>
        </p:nvSpPr>
        <p:spPr>
          <a:xfrm>
            <a:off x="1316736" y="5980176"/>
            <a:ext cx="26517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在线转为标准扇区</a:t>
            </a:r>
          </a:p>
        </p:txBody>
      </p:sp>
      <p:sp>
        <p:nvSpPr>
          <p:cNvPr id="58" name="panel"/>
          <p:cNvSpPr/>
          <p:nvPr/>
        </p:nvSpPr>
        <p:spPr>
          <a:xfrm>
            <a:off x="4315968" y="5596128"/>
            <a:ext cx="3538728" cy="65836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_712_number"/>
          <p:cNvSpPr txBox="1"/>
          <p:nvPr/>
        </p:nvSpPr>
        <p:spPr>
          <a:xfrm>
            <a:off x="4480559" y="5779008"/>
            <a:ext cx="411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60" name="text_713_label-title"/>
          <p:cNvSpPr txBox="1"/>
          <p:nvPr/>
        </p:nvSpPr>
        <p:spPr>
          <a:xfrm>
            <a:off x="5029200" y="5660136"/>
            <a:ext cx="265176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坏区容忍</a:t>
            </a:r>
          </a:p>
        </p:txBody>
      </p:sp>
      <p:sp>
        <p:nvSpPr>
          <p:cNvPr id="61" name="text_714_label-desc"/>
          <p:cNvSpPr txBox="1"/>
          <p:nvPr/>
        </p:nvSpPr>
        <p:spPr>
          <a:xfrm>
            <a:off x="5029200" y="5980176"/>
            <a:ext cx="26517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局部错误不中断长任务</a:t>
            </a:r>
          </a:p>
        </p:txBody>
      </p:sp>
      <p:sp>
        <p:nvSpPr>
          <p:cNvPr id="62" name="panel"/>
          <p:cNvSpPr/>
          <p:nvPr/>
        </p:nvSpPr>
        <p:spPr>
          <a:xfrm>
            <a:off x="8028431" y="5596128"/>
            <a:ext cx="3538728" cy="65836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_715_number"/>
          <p:cNvSpPr txBox="1"/>
          <p:nvPr/>
        </p:nvSpPr>
        <p:spPr>
          <a:xfrm>
            <a:off x="8193023" y="5779008"/>
            <a:ext cx="411480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64" name="text_716_label-title"/>
          <p:cNvSpPr txBox="1"/>
          <p:nvPr/>
        </p:nvSpPr>
        <p:spPr>
          <a:xfrm>
            <a:off x="8741663" y="5660136"/>
            <a:ext cx="265176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自定义标识</a:t>
            </a:r>
          </a:p>
        </p:txBody>
      </p:sp>
      <p:sp>
        <p:nvSpPr>
          <p:cNvPr id="65" name="text_717_label-desc"/>
          <p:cNvSpPr txBox="1"/>
          <p:nvPr/>
        </p:nvSpPr>
        <p:spPr>
          <a:xfrm>
            <a:off x="8741663" y="5980176"/>
            <a:ext cx="26517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对应各映射源对象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C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0C2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0C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254B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1438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718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企业级存储恢复</a:t>
            </a:r>
          </a:p>
        </p:txBody>
      </p:sp>
      <p:sp>
        <p:nvSpPr>
          <p:cNvPr id="7" name="text_719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720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企业级存储恢复，重构厂商私有虚拟化结构</a:t>
            </a:r>
          </a:p>
        </p:txBody>
      </p:sp>
      <p:sp>
        <p:nvSpPr>
          <p:cNvPr id="9" name="text_721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以专用解析器、恢复界面和LUN映射，穿透成员盘之上的多层逻辑关系。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254B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722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8AA9CA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723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8AA9CA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724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725_flow-title"/>
          <p:cNvSpPr txBox="1"/>
          <p:nvPr/>
        </p:nvSpPr>
        <p:spPr>
          <a:xfrm>
            <a:off x="694944" y="2048256"/>
            <a:ext cx="1478280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成员盘</a:t>
            </a:r>
          </a:p>
        </p:txBody>
      </p:sp>
      <p:sp>
        <p:nvSpPr>
          <p:cNvPr id="17" name="text_726_flow-label"/>
          <p:cNvSpPr txBox="1"/>
          <p:nvPr/>
        </p:nvSpPr>
        <p:spPr>
          <a:xfrm>
            <a:off x="694944" y="2356294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物理介质</a:t>
            </a:r>
          </a:p>
        </p:txBody>
      </p:sp>
      <p:sp>
        <p:nvSpPr>
          <p:cNvPr id="18" name="flow_arrow"/>
          <p:cNvSpPr/>
          <p:nvPr/>
        </p:nvSpPr>
        <p:spPr>
          <a:xfrm>
            <a:off x="2324100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2465832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727_flow-title"/>
          <p:cNvSpPr txBox="1"/>
          <p:nvPr/>
        </p:nvSpPr>
        <p:spPr>
          <a:xfrm>
            <a:off x="2557272" y="2048256"/>
            <a:ext cx="1478280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私有配置库</a:t>
            </a:r>
          </a:p>
        </p:txBody>
      </p:sp>
      <p:sp>
        <p:nvSpPr>
          <p:cNvPr id="21" name="text_728_flow-label"/>
          <p:cNvSpPr txBox="1"/>
          <p:nvPr/>
        </p:nvSpPr>
        <p:spPr>
          <a:xfrm>
            <a:off x="2557272" y="2356294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对象 / 元数据</a:t>
            </a:r>
          </a:p>
        </p:txBody>
      </p:sp>
      <p:sp>
        <p:nvSpPr>
          <p:cNvPr id="22" name="flow_arrow"/>
          <p:cNvSpPr/>
          <p:nvPr/>
        </p:nvSpPr>
        <p:spPr>
          <a:xfrm>
            <a:off x="4186428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nel"/>
          <p:cNvSpPr/>
          <p:nvPr/>
        </p:nvSpPr>
        <p:spPr>
          <a:xfrm>
            <a:off x="4328160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729_flow-title"/>
          <p:cNvSpPr txBox="1"/>
          <p:nvPr/>
        </p:nvSpPr>
        <p:spPr>
          <a:xfrm>
            <a:off x="4419600" y="2048256"/>
            <a:ext cx="1478280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RAID / 页设备</a:t>
            </a:r>
          </a:p>
        </p:txBody>
      </p:sp>
      <p:sp>
        <p:nvSpPr>
          <p:cNvPr id="25" name="text_730_flow-label"/>
          <p:cNvSpPr txBox="1"/>
          <p:nvPr/>
        </p:nvSpPr>
        <p:spPr>
          <a:xfrm>
            <a:off x="4419600" y="2356294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校验与寻址</a:t>
            </a:r>
          </a:p>
        </p:txBody>
      </p:sp>
      <p:sp>
        <p:nvSpPr>
          <p:cNvPr id="26" name="flow_arrow"/>
          <p:cNvSpPr/>
          <p:nvPr/>
        </p:nvSpPr>
        <p:spPr>
          <a:xfrm>
            <a:off x="6048756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nel"/>
          <p:cNvSpPr/>
          <p:nvPr/>
        </p:nvSpPr>
        <p:spPr>
          <a:xfrm>
            <a:off x="6190488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731_flow-title"/>
          <p:cNvSpPr txBox="1"/>
          <p:nvPr/>
        </p:nvSpPr>
        <p:spPr>
          <a:xfrm>
            <a:off x="6281927" y="2048256"/>
            <a:ext cx="1478280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Pool / Extent</a:t>
            </a:r>
          </a:p>
        </p:txBody>
      </p:sp>
      <p:sp>
        <p:nvSpPr>
          <p:cNvPr id="29" name="text_732_flow-label"/>
          <p:cNvSpPr txBox="1"/>
          <p:nvPr/>
        </p:nvSpPr>
        <p:spPr>
          <a:xfrm>
            <a:off x="6281927" y="2356294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空间映射</a:t>
            </a:r>
          </a:p>
        </p:txBody>
      </p:sp>
      <p:sp>
        <p:nvSpPr>
          <p:cNvPr id="30" name="flow_arrow"/>
          <p:cNvSpPr/>
          <p:nvPr/>
        </p:nvSpPr>
        <p:spPr>
          <a:xfrm>
            <a:off x="7911083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8052816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733_flow-title"/>
          <p:cNvSpPr txBox="1"/>
          <p:nvPr/>
        </p:nvSpPr>
        <p:spPr>
          <a:xfrm>
            <a:off x="8144256" y="2048256"/>
            <a:ext cx="1478280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LUN / VDisk</a:t>
            </a:r>
          </a:p>
        </p:txBody>
      </p:sp>
      <p:sp>
        <p:nvSpPr>
          <p:cNvPr id="33" name="text_734_flow-label"/>
          <p:cNvSpPr txBox="1"/>
          <p:nvPr/>
        </p:nvSpPr>
        <p:spPr>
          <a:xfrm>
            <a:off x="8144256" y="2356294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逻辑存储</a:t>
            </a:r>
          </a:p>
        </p:txBody>
      </p:sp>
      <p:sp>
        <p:nvSpPr>
          <p:cNvPr id="34" name="flow_arrow"/>
          <p:cNvSpPr/>
          <p:nvPr/>
        </p:nvSpPr>
        <p:spPr>
          <a:xfrm>
            <a:off x="9773412" y="2336292"/>
            <a:ext cx="82296" cy="100584"/>
          </a:xfrm>
          <a:prstGeom prst="chevron">
            <a:avLst/>
          </a:prstGeom>
          <a:solidFill>
            <a:srgbClr val="14B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anel"/>
          <p:cNvSpPr/>
          <p:nvPr/>
        </p:nvSpPr>
        <p:spPr>
          <a:xfrm>
            <a:off x="9915144" y="1920240"/>
            <a:ext cx="1661160" cy="9326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735_flow-title"/>
          <p:cNvSpPr txBox="1"/>
          <p:nvPr/>
        </p:nvSpPr>
        <p:spPr>
          <a:xfrm>
            <a:off x="10006584" y="2048256"/>
            <a:ext cx="1478280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业务数据</a:t>
            </a:r>
          </a:p>
        </p:txBody>
      </p:sp>
      <p:sp>
        <p:nvSpPr>
          <p:cNvPr id="37" name="text_736_flow-label"/>
          <p:cNvSpPr txBox="1"/>
          <p:nvPr/>
        </p:nvSpPr>
        <p:spPr>
          <a:xfrm>
            <a:off x="10006584" y="2356294"/>
            <a:ext cx="1478280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</a:p>
        </p:txBody>
      </p:sp>
      <p:sp>
        <p:nvSpPr>
          <p:cNvPr id="38" name="panel"/>
          <p:cNvSpPr/>
          <p:nvPr/>
        </p:nvSpPr>
        <p:spPr>
          <a:xfrm>
            <a:off x="603504" y="3163824"/>
            <a:ext cx="5349240" cy="11612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panel"/>
          <p:cNvSpPr/>
          <p:nvPr/>
        </p:nvSpPr>
        <p:spPr>
          <a:xfrm>
            <a:off x="804672" y="3346704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737_icon"/>
          <p:cNvSpPr txBox="1"/>
          <p:nvPr/>
        </p:nvSpPr>
        <p:spPr>
          <a:xfrm>
            <a:off x="822960" y="342168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HW</a:t>
            </a:r>
          </a:p>
        </p:txBody>
      </p:sp>
      <p:sp>
        <p:nvSpPr>
          <p:cNvPr id="41" name="text_738_card-title"/>
          <p:cNvSpPr txBox="1"/>
          <p:nvPr/>
        </p:nvSpPr>
        <p:spPr>
          <a:xfrm>
            <a:off x="1335024" y="3364992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华为 OceanStor</a:t>
            </a:r>
          </a:p>
        </p:txBody>
      </p:sp>
      <p:sp>
        <p:nvSpPr>
          <p:cNvPr id="42" name="text_739_body"/>
          <p:cNvSpPr txBox="1"/>
          <p:nvPr/>
        </p:nvSpPr>
        <p:spPr>
          <a:xfrm>
            <a:off x="832104" y="3867911"/>
            <a:ext cx="489204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RAID 2.0+ · CCDB · WushanFS</a:t>
            </a:r>
          </a:p>
        </p:txBody>
      </p:sp>
      <p:sp>
        <p:nvSpPr>
          <p:cNvPr id="43" name="panel"/>
          <p:cNvSpPr/>
          <p:nvPr/>
        </p:nvSpPr>
        <p:spPr>
          <a:xfrm>
            <a:off x="6227064" y="3163824"/>
            <a:ext cx="5349240" cy="11612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panel"/>
          <p:cNvSpPr/>
          <p:nvPr/>
        </p:nvSpPr>
        <p:spPr>
          <a:xfrm>
            <a:off x="6428232" y="3346704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_740_icon"/>
          <p:cNvSpPr txBox="1"/>
          <p:nvPr/>
        </p:nvSpPr>
        <p:spPr>
          <a:xfrm>
            <a:off x="6446520" y="342168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SC</a:t>
            </a:r>
          </a:p>
        </p:txBody>
      </p:sp>
      <p:sp>
        <p:nvSpPr>
          <p:cNvPr id="46" name="text_741_card-title"/>
          <p:cNvSpPr txBox="1"/>
          <p:nvPr/>
        </p:nvSpPr>
        <p:spPr>
          <a:xfrm>
            <a:off x="6958584" y="3364992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Dell SC / Compellent</a:t>
            </a:r>
          </a:p>
        </p:txBody>
      </p:sp>
      <p:sp>
        <p:nvSpPr>
          <p:cNvPr id="47" name="text_742_body"/>
          <p:cNvSpPr txBox="1"/>
          <p:nvPr/>
        </p:nvSpPr>
        <p:spPr>
          <a:xfrm>
            <a:off x="6455664" y="3867911"/>
            <a:ext cx="489204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FNOC · PITC B-Tree · RAID6/10</a:t>
            </a:r>
          </a:p>
        </p:txBody>
      </p:sp>
      <p:sp>
        <p:nvSpPr>
          <p:cNvPr id="48" name="panel"/>
          <p:cNvSpPr/>
          <p:nvPr/>
        </p:nvSpPr>
        <p:spPr>
          <a:xfrm>
            <a:off x="603504" y="4462272"/>
            <a:ext cx="5349240" cy="11612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panel"/>
          <p:cNvSpPr/>
          <p:nvPr/>
        </p:nvSpPr>
        <p:spPr>
          <a:xfrm>
            <a:off x="804672" y="4645152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_743_icon"/>
          <p:cNvSpPr txBox="1"/>
          <p:nvPr/>
        </p:nvSpPr>
        <p:spPr>
          <a:xfrm>
            <a:off x="822960" y="472013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IBM</a:t>
            </a:r>
          </a:p>
        </p:txBody>
      </p:sp>
      <p:sp>
        <p:nvSpPr>
          <p:cNvPr id="51" name="text_744_card-title"/>
          <p:cNvSpPr txBox="1"/>
          <p:nvPr/>
        </p:nvSpPr>
        <p:spPr>
          <a:xfrm>
            <a:off x="1335024" y="4663440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IBM V系列</a:t>
            </a:r>
          </a:p>
        </p:txBody>
      </p:sp>
      <p:sp>
        <p:nvSpPr>
          <p:cNvPr id="52" name="text_745_body"/>
          <p:cNvSpPr txBox="1"/>
          <p:nvPr/>
        </p:nvSpPr>
        <p:spPr>
          <a:xfrm>
            <a:off x="832104" y="5166359"/>
            <a:ext cx="489204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Drive · MDisk · Pool · VDisk</a:t>
            </a:r>
          </a:p>
        </p:txBody>
      </p:sp>
      <p:sp>
        <p:nvSpPr>
          <p:cNvPr id="53" name="panel"/>
          <p:cNvSpPr/>
          <p:nvPr/>
        </p:nvSpPr>
        <p:spPr>
          <a:xfrm>
            <a:off x="6227064" y="4462272"/>
            <a:ext cx="5349240" cy="1161288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panel"/>
          <p:cNvSpPr/>
          <p:nvPr/>
        </p:nvSpPr>
        <p:spPr>
          <a:xfrm>
            <a:off x="6428232" y="4645152"/>
            <a:ext cx="402336" cy="402336"/>
          </a:xfrm>
          <a:prstGeom prst="ellipse">
            <a:avLst/>
          </a:prstGeom>
          <a:solidFill>
            <a:srgbClr val="173E6C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_746_icon"/>
          <p:cNvSpPr txBox="1"/>
          <p:nvPr/>
        </p:nvSpPr>
        <p:spPr>
          <a:xfrm>
            <a:off x="6446520" y="472013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EVA</a:t>
            </a:r>
          </a:p>
        </p:txBody>
      </p:sp>
      <p:sp>
        <p:nvSpPr>
          <p:cNvPr id="56" name="text_747_card-title"/>
          <p:cNvSpPr txBox="1"/>
          <p:nvPr/>
        </p:nvSpPr>
        <p:spPr>
          <a:xfrm>
            <a:off x="6958584" y="4663440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HP EVA</a:t>
            </a:r>
          </a:p>
        </p:txBody>
      </p:sp>
      <p:sp>
        <p:nvSpPr>
          <p:cNvPr id="57" name="text_748_body"/>
          <p:cNvSpPr txBox="1"/>
          <p:nvPr/>
        </p:nvSpPr>
        <p:spPr>
          <a:xfrm>
            <a:off x="6455664" y="5166359"/>
            <a:ext cx="489204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PSEG · RSS · VRAID · RSEG</a:t>
            </a:r>
          </a:p>
        </p:txBody>
      </p:sp>
      <p:sp>
        <p:nvSpPr>
          <p:cNvPr id="58" name="panel"/>
          <p:cNvSpPr/>
          <p:nvPr/>
        </p:nvSpPr>
        <p:spPr>
          <a:xfrm>
            <a:off x="603504" y="5925312"/>
            <a:ext cx="10972800" cy="347472"/>
          </a:xfrm>
          <a:prstGeom prst="roundRect">
            <a:avLst>
              <a:gd name="adj" fmla="val 12000"/>
            </a:avLst>
          </a:prstGeom>
          <a:solidFill>
            <a:srgbClr val="12345A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_749_callout"/>
          <p:cNvSpPr txBox="1"/>
          <p:nvPr/>
        </p:nvSpPr>
        <p:spPr>
          <a:xfrm>
            <a:off x="768096" y="5950267"/>
            <a:ext cx="1064361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四类专用恢复能力：解析器 + 专用恢复界面 + LUN虚拟盘映射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750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华为OceanStor</a:t>
            </a:r>
          </a:p>
        </p:txBody>
      </p:sp>
      <p:sp>
        <p:nvSpPr>
          <p:cNvPr id="7" name="text_751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752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华为OceanStor：RAID 2.0+全链路重构</a:t>
            </a:r>
          </a:p>
        </p:txBody>
      </p:sp>
      <p:sp>
        <p:nvSpPr>
          <p:cNvPr id="9" name="text_753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从成员盘、CCDB与CKG/CK映射，恢复LUN并进入WushanFS文件系统。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754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755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756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2592324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757_flow-title"/>
          <p:cNvSpPr txBox="1"/>
          <p:nvPr/>
        </p:nvSpPr>
        <p:spPr>
          <a:xfrm>
            <a:off x="694944" y="2048256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成员盘 / 配置</a:t>
            </a:r>
          </a:p>
        </p:txBody>
      </p:sp>
      <p:sp>
        <p:nvSpPr>
          <p:cNvPr id="17" name="text_758_flow-label"/>
          <p:cNvSpPr txBox="1"/>
          <p:nvPr/>
        </p:nvSpPr>
        <p:spPr>
          <a:xfrm>
            <a:off x="694944" y="23797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盘集与CCDB</a:t>
            </a:r>
          </a:p>
        </p:txBody>
      </p:sp>
      <p:sp>
        <p:nvSpPr>
          <p:cNvPr id="18" name="flow_arrow"/>
          <p:cNvSpPr/>
          <p:nvPr/>
        </p:nvSpPr>
        <p:spPr>
          <a:xfrm>
            <a:off x="3255264" y="235000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3396996" y="1920240"/>
            <a:ext cx="2592324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759_flow-title"/>
          <p:cNvSpPr txBox="1"/>
          <p:nvPr/>
        </p:nvSpPr>
        <p:spPr>
          <a:xfrm>
            <a:off x="3488436" y="2048256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CKG / CK映射</a:t>
            </a:r>
          </a:p>
        </p:txBody>
      </p:sp>
      <p:sp>
        <p:nvSpPr>
          <p:cNvPr id="21" name="text_760_flow-label"/>
          <p:cNvSpPr txBox="1"/>
          <p:nvPr/>
        </p:nvSpPr>
        <p:spPr>
          <a:xfrm>
            <a:off x="3488436" y="23797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4MB Extent / 64MB CK</a:t>
            </a:r>
          </a:p>
        </p:txBody>
      </p:sp>
      <p:sp>
        <p:nvSpPr>
          <p:cNvPr id="22" name="flow_arrow"/>
          <p:cNvSpPr/>
          <p:nvPr/>
        </p:nvSpPr>
        <p:spPr>
          <a:xfrm>
            <a:off x="6048756" y="235000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nel"/>
          <p:cNvSpPr/>
          <p:nvPr/>
        </p:nvSpPr>
        <p:spPr>
          <a:xfrm>
            <a:off x="6190488" y="1920240"/>
            <a:ext cx="2592324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761_flow-title"/>
          <p:cNvSpPr txBox="1"/>
          <p:nvPr/>
        </p:nvSpPr>
        <p:spPr>
          <a:xfrm>
            <a:off x="6281928" y="2048256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LUN虚拟盘</a:t>
            </a:r>
          </a:p>
        </p:txBody>
      </p:sp>
      <p:sp>
        <p:nvSpPr>
          <p:cNvPr id="25" name="text_762_flow-label"/>
          <p:cNvSpPr txBox="1"/>
          <p:nvPr/>
        </p:nvSpPr>
        <p:spPr>
          <a:xfrm>
            <a:off x="6281928" y="23797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 2.0+重构</a:t>
            </a:r>
          </a:p>
        </p:txBody>
      </p:sp>
      <p:sp>
        <p:nvSpPr>
          <p:cNvPr id="26" name="flow_arrow"/>
          <p:cNvSpPr/>
          <p:nvPr/>
        </p:nvSpPr>
        <p:spPr>
          <a:xfrm>
            <a:off x="8842248" y="2350008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nel"/>
          <p:cNvSpPr/>
          <p:nvPr/>
        </p:nvSpPr>
        <p:spPr>
          <a:xfrm>
            <a:off x="8983980" y="1920240"/>
            <a:ext cx="2592324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763_flow-title"/>
          <p:cNvSpPr txBox="1"/>
          <p:nvPr/>
        </p:nvSpPr>
        <p:spPr>
          <a:xfrm>
            <a:off x="9075420" y="2048256"/>
            <a:ext cx="2409444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WushanFS</a:t>
            </a:r>
          </a:p>
        </p:txBody>
      </p:sp>
      <p:sp>
        <p:nvSpPr>
          <p:cNvPr id="29" name="text_764_flow-label"/>
          <p:cNvSpPr txBox="1"/>
          <p:nvPr/>
        </p:nvSpPr>
        <p:spPr>
          <a:xfrm>
            <a:off x="9075420" y="2379726"/>
            <a:ext cx="2409444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NAS文件系统</a:t>
            </a:r>
          </a:p>
        </p:txBody>
      </p:sp>
      <p:sp>
        <p:nvSpPr>
          <p:cNvPr id="30" name="panel"/>
          <p:cNvSpPr/>
          <p:nvPr/>
        </p:nvSpPr>
        <p:spPr>
          <a:xfrm>
            <a:off x="603504" y="3154680"/>
            <a:ext cx="3538728" cy="191109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804672" y="33375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765_icon"/>
          <p:cNvSpPr txBox="1"/>
          <p:nvPr/>
        </p:nvSpPr>
        <p:spPr>
          <a:xfrm>
            <a:off x="822960" y="34125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R2</a:t>
            </a:r>
          </a:p>
        </p:txBody>
      </p:sp>
      <p:sp>
        <p:nvSpPr>
          <p:cNvPr id="33" name="text_766_card-title"/>
          <p:cNvSpPr txBox="1"/>
          <p:nvPr/>
        </p:nvSpPr>
        <p:spPr>
          <a:xfrm>
            <a:off x="1335024" y="3355848"/>
            <a:ext cx="2587752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全链路解析</a:t>
            </a:r>
          </a:p>
        </p:txBody>
      </p:sp>
      <p:sp>
        <p:nvSpPr>
          <p:cNvPr id="34" name="panel"/>
          <p:cNvSpPr/>
          <p:nvPr/>
        </p:nvSpPr>
        <p:spPr>
          <a:xfrm>
            <a:off x="841248" y="3963924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_767_body"/>
          <p:cNvSpPr txBox="1"/>
          <p:nvPr/>
        </p:nvSpPr>
        <p:spPr>
          <a:xfrm>
            <a:off x="996696" y="3858768"/>
            <a:ext cx="291693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LUN → Extent → CKG →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CK → 条带</a:t>
            </a:r>
          </a:p>
        </p:txBody>
      </p:sp>
      <p:sp>
        <p:nvSpPr>
          <p:cNvPr id="36" name="panel"/>
          <p:cNvSpPr/>
          <p:nvPr/>
        </p:nvSpPr>
        <p:spPr>
          <a:xfrm>
            <a:off x="841248" y="4623054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768_body"/>
          <p:cNvSpPr txBox="1"/>
          <p:nvPr/>
        </p:nvSpPr>
        <p:spPr>
          <a:xfrm>
            <a:off x="996696" y="4517898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CCDB配置库自主逆向</a:t>
            </a:r>
          </a:p>
        </p:txBody>
      </p:sp>
      <p:sp>
        <p:nvSpPr>
          <p:cNvPr id="38" name="panel"/>
          <p:cNvSpPr/>
          <p:nvPr/>
        </p:nvSpPr>
        <p:spPr>
          <a:xfrm>
            <a:off x="4315968" y="3154680"/>
            <a:ext cx="3538728" cy="191109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panel"/>
          <p:cNvSpPr/>
          <p:nvPr/>
        </p:nvSpPr>
        <p:spPr>
          <a:xfrm>
            <a:off x="4517136" y="33375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769_icon"/>
          <p:cNvSpPr txBox="1"/>
          <p:nvPr/>
        </p:nvSpPr>
        <p:spPr>
          <a:xfrm>
            <a:off x="4535424" y="34125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DIF</a:t>
            </a:r>
          </a:p>
        </p:txBody>
      </p:sp>
      <p:sp>
        <p:nvSpPr>
          <p:cNvPr id="41" name="text_770_card-title"/>
          <p:cNvSpPr txBox="1"/>
          <p:nvPr/>
        </p:nvSpPr>
        <p:spPr>
          <a:xfrm>
            <a:off x="5047488" y="3355848"/>
            <a:ext cx="2587752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企业级扇区处理</a:t>
            </a:r>
          </a:p>
        </p:txBody>
      </p:sp>
      <p:sp>
        <p:nvSpPr>
          <p:cNvPr id="42" name="panel"/>
          <p:cNvSpPr/>
          <p:nvPr/>
        </p:nvSpPr>
        <p:spPr>
          <a:xfrm>
            <a:off x="4553712" y="3963924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_771_body"/>
          <p:cNvSpPr txBox="1"/>
          <p:nvPr/>
        </p:nvSpPr>
        <p:spPr>
          <a:xfrm>
            <a:off x="4709159" y="3858768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520 / 4160字节DIF扇区</a:t>
            </a:r>
          </a:p>
        </p:txBody>
      </p:sp>
      <p:sp>
        <p:nvSpPr>
          <p:cNvPr id="44" name="panel"/>
          <p:cNvSpPr/>
          <p:nvPr/>
        </p:nvSpPr>
        <p:spPr>
          <a:xfrm>
            <a:off x="4553712" y="4357497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_772_body"/>
          <p:cNvSpPr txBox="1"/>
          <p:nvPr/>
        </p:nvSpPr>
        <p:spPr>
          <a:xfrm>
            <a:off x="4709159" y="4252341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支持最多缺2盘重构</a:t>
            </a:r>
          </a:p>
        </p:txBody>
      </p:sp>
      <p:sp>
        <p:nvSpPr>
          <p:cNvPr id="46" name="panel"/>
          <p:cNvSpPr/>
          <p:nvPr/>
        </p:nvSpPr>
        <p:spPr>
          <a:xfrm>
            <a:off x="8028431" y="3154680"/>
            <a:ext cx="3538728" cy="191109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panel"/>
          <p:cNvSpPr/>
          <p:nvPr/>
        </p:nvSpPr>
        <p:spPr>
          <a:xfrm>
            <a:off x="8229600" y="33375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_773_icon"/>
          <p:cNvSpPr txBox="1"/>
          <p:nvPr/>
        </p:nvSpPr>
        <p:spPr>
          <a:xfrm>
            <a:off x="8247888" y="34125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NAS</a:t>
            </a:r>
          </a:p>
        </p:txBody>
      </p:sp>
      <p:sp>
        <p:nvSpPr>
          <p:cNvPr id="49" name="text_774_card-title"/>
          <p:cNvSpPr txBox="1"/>
          <p:nvPr/>
        </p:nvSpPr>
        <p:spPr>
          <a:xfrm>
            <a:off x="8759952" y="3355848"/>
            <a:ext cx="2587752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SAN与NAS双路径</a:t>
            </a:r>
          </a:p>
        </p:txBody>
      </p:sp>
      <p:sp>
        <p:nvSpPr>
          <p:cNvPr id="50" name="panel"/>
          <p:cNvSpPr/>
          <p:nvPr/>
        </p:nvSpPr>
        <p:spPr>
          <a:xfrm>
            <a:off x="8266175" y="3963924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_775_body"/>
          <p:cNvSpPr txBox="1"/>
          <p:nvPr/>
        </p:nvSpPr>
        <p:spPr>
          <a:xfrm>
            <a:off x="8421624" y="3858768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LUN虚拟盘映射并继续分析</a:t>
            </a:r>
          </a:p>
        </p:txBody>
      </p:sp>
      <p:sp>
        <p:nvSpPr>
          <p:cNvPr id="52" name="panel"/>
          <p:cNvSpPr/>
          <p:nvPr/>
        </p:nvSpPr>
        <p:spPr>
          <a:xfrm>
            <a:off x="8266175" y="4357497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_776_body"/>
          <p:cNvSpPr txBox="1"/>
          <p:nvPr/>
        </p:nvSpPr>
        <p:spPr>
          <a:xfrm>
            <a:off x="8421624" y="4252341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WushanFS直接浏览与恢复</a:t>
            </a:r>
          </a:p>
        </p:txBody>
      </p:sp>
      <p:sp>
        <p:nvSpPr>
          <p:cNvPr id="54" name="panel"/>
          <p:cNvSpPr/>
          <p:nvPr/>
        </p:nvSpPr>
        <p:spPr>
          <a:xfrm>
            <a:off x="603504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_777_metric"/>
          <p:cNvSpPr txBox="1"/>
          <p:nvPr/>
        </p:nvSpPr>
        <p:spPr>
          <a:xfrm>
            <a:off x="758952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144/144</a:t>
            </a:r>
          </a:p>
        </p:txBody>
      </p:sp>
      <p:sp>
        <p:nvSpPr>
          <p:cNvPr id="56" name="text_778_metric-label"/>
          <p:cNvSpPr txBox="1"/>
          <p:nvPr/>
        </p:nvSpPr>
        <p:spPr>
          <a:xfrm>
            <a:off x="758952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LUN闭环验证</a:t>
            </a:r>
          </a:p>
        </p:txBody>
      </p:sp>
      <p:sp>
        <p:nvSpPr>
          <p:cNvPr id="57" name="panel"/>
          <p:cNvSpPr/>
          <p:nvPr/>
        </p:nvSpPr>
        <p:spPr>
          <a:xfrm>
            <a:off x="3387852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_779_metric"/>
          <p:cNvSpPr txBox="1"/>
          <p:nvPr/>
        </p:nvSpPr>
        <p:spPr>
          <a:xfrm>
            <a:off x="3543300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350/350</a:t>
            </a:r>
          </a:p>
        </p:txBody>
      </p:sp>
      <p:sp>
        <p:nvSpPr>
          <p:cNvPr id="59" name="text_780_metric-label"/>
          <p:cNvSpPr txBox="1"/>
          <p:nvPr/>
        </p:nvSpPr>
        <p:spPr>
          <a:xfrm>
            <a:off x="3543300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NAS文件验证</a:t>
            </a:r>
          </a:p>
        </p:txBody>
      </p:sp>
      <p:sp>
        <p:nvSpPr>
          <p:cNvPr id="60" name="panel"/>
          <p:cNvSpPr/>
          <p:nvPr/>
        </p:nvSpPr>
        <p:spPr>
          <a:xfrm>
            <a:off x="6172200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_781_metric"/>
          <p:cNvSpPr txBox="1"/>
          <p:nvPr/>
        </p:nvSpPr>
        <p:spPr>
          <a:xfrm>
            <a:off x="6327648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最多2盘</a:t>
            </a:r>
          </a:p>
        </p:txBody>
      </p:sp>
      <p:sp>
        <p:nvSpPr>
          <p:cNvPr id="62" name="text_782_metric-label"/>
          <p:cNvSpPr txBox="1"/>
          <p:nvPr/>
        </p:nvSpPr>
        <p:spPr>
          <a:xfrm>
            <a:off x="6327648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缺盘重构</a:t>
            </a:r>
          </a:p>
        </p:txBody>
      </p:sp>
      <p:sp>
        <p:nvSpPr>
          <p:cNvPr id="63" name="panel"/>
          <p:cNvSpPr/>
          <p:nvPr/>
        </p:nvSpPr>
        <p:spPr>
          <a:xfrm>
            <a:off x="8956548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_783_metric"/>
          <p:cNvSpPr txBox="1"/>
          <p:nvPr/>
        </p:nvSpPr>
        <p:spPr>
          <a:xfrm>
            <a:off x="9111996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5110 V5</a:t>
            </a:r>
          </a:p>
        </p:txBody>
      </p:sp>
      <p:sp>
        <p:nvSpPr>
          <p:cNvPr id="65" name="text_784_metric-label"/>
          <p:cNvSpPr txBox="1"/>
          <p:nvPr/>
        </p:nvSpPr>
        <p:spPr>
          <a:xfrm>
            <a:off x="9111996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原资料实证型号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785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Dell SC专用恢复</a:t>
            </a:r>
          </a:p>
        </p:txBody>
      </p:sp>
      <p:sp>
        <p:nvSpPr>
          <p:cNvPr id="7" name="text_786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787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Dell SC / Compellent：从FNOC到PITC页映射</a:t>
            </a:r>
          </a:p>
        </p:txBody>
      </p:sp>
      <p:sp>
        <p:nvSpPr>
          <p:cNvPr id="9" name="text_788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重建RAID页设备与LUN的离线路径，继续验证LUN内的文件系统。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789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790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791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2033625" cy="9784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792_flow-title"/>
          <p:cNvSpPr txBox="1"/>
          <p:nvPr/>
        </p:nvSpPr>
        <p:spPr>
          <a:xfrm>
            <a:off x="694944" y="2048256"/>
            <a:ext cx="1850745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成员盘</a:t>
            </a:r>
          </a:p>
        </p:txBody>
      </p:sp>
      <p:sp>
        <p:nvSpPr>
          <p:cNvPr id="17" name="text_793_flow-label"/>
          <p:cNvSpPr txBox="1"/>
          <p:nvPr/>
        </p:nvSpPr>
        <p:spPr>
          <a:xfrm>
            <a:off x="694944" y="2364105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自动归位</a:t>
            </a:r>
          </a:p>
        </p:txBody>
      </p:sp>
      <p:sp>
        <p:nvSpPr>
          <p:cNvPr id="18" name="flow_arrow"/>
          <p:cNvSpPr/>
          <p:nvPr/>
        </p:nvSpPr>
        <p:spPr>
          <a:xfrm>
            <a:off x="2696565" y="235915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2838297" y="1920240"/>
            <a:ext cx="2033625" cy="9784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794_flow-title"/>
          <p:cNvSpPr txBox="1"/>
          <p:nvPr/>
        </p:nvSpPr>
        <p:spPr>
          <a:xfrm>
            <a:off x="2929737" y="2048256"/>
            <a:ext cx="1850745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FNOC对象库</a:t>
            </a:r>
          </a:p>
        </p:txBody>
      </p:sp>
      <p:sp>
        <p:nvSpPr>
          <p:cNvPr id="21" name="text_795_flow-label"/>
          <p:cNvSpPr txBox="1"/>
          <p:nvPr/>
        </p:nvSpPr>
        <p:spPr>
          <a:xfrm>
            <a:off x="2929737" y="2364105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配置解析</a:t>
            </a:r>
          </a:p>
        </p:txBody>
      </p:sp>
      <p:sp>
        <p:nvSpPr>
          <p:cNvPr id="22" name="flow_arrow"/>
          <p:cNvSpPr/>
          <p:nvPr/>
        </p:nvSpPr>
        <p:spPr>
          <a:xfrm>
            <a:off x="4931359" y="235915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nel"/>
          <p:cNvSpPr/>
          <p:nvPr/>
        </p:nvSpPr>
        <p:spPr>
          <a:xfrm>
            <a:off x="5073091" y="1920240"/>
            <a:ext cx="2033625" cy="9784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796_flow-title"/>
          <p:cNvSpPr txBox="1"/>
          <p:nvPr/>
        </p:nvSpPr>
        <p:spPr>
          <a:xfrm>
            <a:off x="5164531" y="2048256"/>
            <a:ext cx="1850745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RAID / 页设备</a:t>
            </a:r>
          </a:p>
        </p:txBody>
      </p:sp>
      <p:sp>
        <p:nvSpPr>
          <p:cNvPr id="25" name="text_797_flow-label"/>
          <p:cNvSpPr txBox="1"/>
          <p:nvPr/>
        </p:nvSpPr>
        <p:spPr>
          <a:xfrm>
            <a:off x="5164531" y="2364105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RAID6/10寻址</a:t>
            </a:r>
          </a:p>
        </p:txBody>
      </p:sp>
      <p:sp>
        <p:nvSpPr>
          <p:cNvPr id="26" name="flow_arrow"/>
          <p:cNvSpPr/>
          <p:nvPr/>
        </p:nvSpPr>
        <p:spPr>
          <a:xfrm>
            <a:off x="7166152" y="235915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nel"/>
          <p:cNvSpPr/>
          <p:nvPr/>
        </p:nvSpPr>
        <p:spPr>
          <a:xfrm>
            <a:off x="7307884" y="1920240"/>
            <a:ext cx="2033625" cy="9784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798_flow-title"/>
          <p:cNvSpPr txBox="1"/>
          <p:nvPr/>
        </p:nvSpPr>
        <p:spPr>
          <a:xfrm>
            <a:off x="7399324" y="2048256"/>
            <a:ext cx="1850745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PITC B-Tree</a:t>
            </a:r>
          </a:p>
        </p:txBody>
      </p:sp>
      <p:sp>
        <p:nvSpPr>
          <p:cNvPr id="29" name="text_799_flow-label"/>
          <p:cNvSpPr txBox="1"/>
          <p:nvPr/>
        </p:nvSpPr>
        <p:spPr>
          <a:xfrm>
            <a:off x="7399324" y="2364105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页映射</a:t>
            </a:r>
          </a:p>
        </p:txBody>
      </p:sp>
      <p:sp>
        <p:nvSpPr>
          <p:cNvPr id="30" name="flow_arrow"/>
          <p:cNvSpPr/>
          <p:nvPr/>
        </p:nvSpPr>
        <p:spPr>
          <a:xfrm>
            <a:off x="9400946" y="2359152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9542678" y="1920240"/>
            <a:ext cx="2033625" cy="9784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800_flow-title"/>
          <p:cNvSpPr txBox="1"/>
          <p:nvPr/>
        </p:nvSpPr>
        <p:spPr>
          <a:xfrm>
            <a:off x="9634118" y="2048256"/>
            <a:ext cx="1850745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LUN</a:t>
            </a:r>
          </a:p>
        </p:txBody>
      </p:sp>
      <p:sp>
        <p:nvSpPr>
          <p:cNvPr id="33" name="text_801_flow-label"/>
          <p:cNvSpPr txBox="1"/>
          <p:nvPr/>
        </p:nvSpPr>
        <p:spPr>
          <a:xfrm>
            <a:off x="9634118" y="2364105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</a:p>
        </p:txBody>
      </p:sp>
      <p:sp>
        <p:nvSpPr>
          <p:cNvPr id="34" name="panel"/>
          <p:cNvSpPr/>
          <p:nvPr/>
        </p:nvSpPr>
        <p:spPr>
          <a:xfrm>
            <a:off x="603504" y="3172968"/>
            <a:ext cx="3538728" cy="19019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anel"/>
          <p:cNvSpPr/>
          <p:nvPr/>
        </p:nvSpPr>
        <p:spPr>
          <a:xfrm>
            <a:off x="804672" y="335584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802_icon"/>
          <p:cNvSpPr txBox="1"/>
          <p:nvPr/>
        </p:nvSpPr>
        <p:spPr>
          <a:xfrm>
            <a:off x="822960" y="343082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FN</a:t>
            </a:r>
          </a:p>
        </p:txBody>
      </p:sp>
      <p:sp>
        <p:nvSpPr>
          <p:cNvPr id="37" name="text_803_card-title"/>
          <p:cNvSpPr txBox="1"/>
          <p:nvPr/>
        </p:nvSpPr>
        <p:spPr>
          <a:xfrm>
            <a:off x="1335024" y="3374136"/>
            <a:ext cx="2587752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FNOC配置解析</a:t>
            </a:r>
          </a:p>
        </p:txBody>
      </p:sp>
      <p:sp>
        <p:nvSpPr>
          <p:cNvPr id="38" name="panel"/>
          <p:cNvSpPr/>
          <p:nvPr/>
        </p:nvSpPr>
        <p:spPr>
          <a:xfrm>
            <a:off x="841248" y="3982212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804_body"/>
          <p:cNvSpPr txBox="1"/>
          <p:nvPr/>
        </p:nvSpPr>
        <p:spPr>
          <a:xfrm>
            <a:off x="996696" y="3877056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盘头对象库与成员关系</a:t>
            </a:r>
          </a:p>
        </p:txBody>
      </p:sp>
      <p:sp>
        <p:nvSpPr>
          <p:cNvPr id="40" name="panel"/>
          <p:cNvSpPr/>
          <p:nvPr/>
        </p:nvSpPr>
        <p:spPr>
          <a:xfrm>
            <a:off x="841248" y="4383595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_805_body"/>
          <p:cNvSpPr txBox="1"/>
          <p:nvPr/>
        </p:nvSpPr>
        <p:spPr>
          <a:xfrm>
            <a:off x="996696" y="4278439"/>
            <a:ext cx="2916936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同型号、同容量成员盘自动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归位</a:t>
            </a:r>
          </a:p>
        </p:txBody>
      </p:sp>
      <p:sp>
        <p:nvSpPr>
          <p:cNvPr id="42" name="panel"/>
          <p:cNvSpPr/>
          <p:nvPr/>
        </p:nvSpPr>
        <p:spPr>
          <a:xfrm>
            <a:off x="4315968" y="3172968"/>
            <a:ext cx="3538728" cy="19019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anel"/>
          <p:cNvSpPr/>
          <p:nvPr/>
        </p:nvSpPr>
        <p:spPr>
          <a:xfrm>
            <a:off x="4517136" y="335584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806_icon"/>
          <p:cNvSpPr txBox="1"/>
          <p:nvPr/>
        </p:nvSpPr>
        <p:spPr>
          <a:xfrm>
            <a:off x="4535424" y="343082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BT</a:t>
            </a:r>
          </a:p>
        </p:txBody>
      </p:sp>
      <p:sp>
        <p:nvSpPr>
          <p:cNvPr id="45" name="text_807_card-title"/>
          <p:cNvSpPr txBox="1"/>
          <p:nvPr/>
        </p:nvSpPr>
        <p:spPr>
          <a:xfrm>
            <a:off x="5047488" y="3374136"/>
            <a:ext cx="2587752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PITC页映射</a:t>
            </a:r>
          </a:p>
        </p:txBody>
      </p:sp>
      <p:sp>
        <p:nvSpPr>
          <p:cNvPr id="46" name="panel"/>
          <p:cNvSpPr/>
          <p:nvPr/>
        </p:nvSpPr>
        <p:spPr>
          <a:xfrm>
            <a:off x="4553712" y="3982212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_808_body"/>
          <p:cNvSpPr txBox="1"/>
          <p:nvPr/>
        </p:nvSpPr>
        <p:spPr>
          <a:xfrm>
            <a:off x="4709159" y="3877056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B-Tree页面映射</a:t>
            </a:r>
          </a:p>
        </p:txBody>
      </p:sp>
      <p:sp>
        <p:nvSpPr>
          <p:cNvPr id="48" name="panel"/>
          <p:cNvSpPr/>
          <p:nvPr/>
        </p:nvSpPr>
        <p:spPr>
          <a:xfrm>
            <a:off x="4553712" y="4383595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_809_body"/>
          <p:cNvSpPr txBox="1"/>
          <p:nvPr/>
        </p:nvSpPr>
        <p:spPr>
          <a:xfrm>
            <a:off x="4709159" y="4278439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RAID6/10离线寻址</a:t>
            </a:r>
          </a:p>
        </p:txBody>
      </p:sp>
      <p:sp>
        <p:nvSpPr>
          <p:cNvPr id="50" name="panel"/>
          <p:cNvSpPr/>
          <p:nvPr/>
        </p:nvSpPr>
        <p:spPr>
          <a:xfrm>
            <a:off x="8028431" y="3172968"/>
            <a:ext cx="3538728" cy="19019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panel"/>
          <p:cNvSpPr/>
          <p:nvPr/>
        </p:nvSpPr>
        <p:spPr>
          <a:xfrm>
            <a:off x="8229600" y="3355848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_810_icon"/>
          <p:cNvSpPr txBox="1"/>
          <p:nvPr/>
        </p:nvSpPr>
        <p:spPr>
          <a:xfrm>
            <a:off x="8247888" y="3430828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LUN</a:t>
            </a:r>
          </a:p>
        </p:txBody>
      </p:sp>
      <p:sp>
        <p:nvSpPr>
          <p:cNvPr id="53" name="text_811_card-title"/>
          <p:cNvSpPr txBox="1"/>
          <p:nvPr/>
        </p:nvSpPr>
        <p:spPr>
          <a:xfrm>
            <a:off x="8759952" y="3374136"/>
            <a:ext cx="2587752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LUN恢复闭环</a:t>
            </a:r>
          </a:p>
        </p:txBody>
      </p:sp>
      <p:sp>
        <p:nvSpPr>
          <p:cNvPr id="54" name="panel"/>
          <p:cNvSpPr/>
          <p:nvPr/>
        </p:nvSpPr>
        <p:spPr>
          <a:xfrm>
            <a:off x="8266175" y="3982212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_812_body"/>
          <p:cNvSpPr txBox="1"/>
          <p:nvPr/>
        </p:nvSpPr>
        <p:spPr>
          <a:xfrm>
            <a:off x="8421624" y="3877056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案例镜像挂出LUN</a:t>
            </a:r>
          </a:p>
        </p:txBody>
      </p:sp>
      <p:sp>
        <p:nvSpPr>
          <p:cNvPr id="56" name="panel"/>
          <p:cNvSpPr/>
          <p:nvPr/>
        </p:nvSpPr>
        <p:spPr>
          <a:xfrm>
            <a:off x="8266175" y="4383595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_813_body"/>
          <p:cNvSpPr txBox="1"/>
          <p:nvPr/>
        </p:nvSpPr>
        <p:spPr>
          <a:xfrm>
            <a:off x="8421624" y="4278439"/>
            <a:ext cx="2916936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验证LUN内XFS文件系统</a:t>
            </a:r>
          </a:p>
        </p:txBody>
      </p:sp>
      <p:sp>
        <p:nvSpPr>
          <p:cNvPr id="58" name="panel"/>
          <p:cNvSpPr/>
          <p:nvPr/>
        </p:nvSpPr>
        <p:spPr>
          <a:xfrm>
            <a:off x="603504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_814_metric"/>
          <p:cNvSpPr txBox="1"/>
          <p:nvPr/>
        </p:nvSpPr>
        <p:spPr>
          <a:xfrm>
            <a:off x="758952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离线</a:t>
            </a:r>
          </a:p>
        </p:txBody>
      </p:sp>
      <p:sp>
        <p:nvSpPr>
          <p:cNvPr id="60" name="text_815_metric-label"/>
          <p:cNvSpPr txBox="1"/>
          <p:nvPr/>
        </p:nvSpPr>
        <p:spPr>
          <a:xfrm>
            <a:off x="758952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无需原控制器</a:t>
            </a:r>
          </a:p>
        </p:txBody>
      </p:sp>
      <p:sp>
        <p:nvSpPr>
          <p:cNvPr id="61" name="panel"/>
          <p:cNvSpPr/>
          <p:nvPr/>
        </p:nvSpPr>
        <p:spPr>
          <a:xfrm>
            <a:off x="3387852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_816_metric"/>
          <p:cNvSpPr txBox="1"/>
          <p:nvPr/>
        </p:nvSpPr>
        <p:spPr>
          <a:xfrm>
            <a:off x="3543300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RAID6/10</a:t>
            </a:r>
          </a:p>
        </p:txBody>
      </p:sp>
      <p:sp>
        <p:nvSpPr>
          <p:cNvPr id="63" name="text_817_metric-label"/>
          <p:cNvSpPr txBox="1"/>
          <p:nvPr/>
        </p:nvSpPr>
        <p:spPr>
          <a:xfrm>
            <a:off x="3543300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寻址恢复</a:t>
            </a:r>
          </a:p>
        </p:txBody>
      </p:sp>
      <p:sp>
        <p:nvSpPr>
          <p:cNvPr id="64" name="panel"/>
          <p:cNvSpPr/>
          <p:nvPr/>
        </p:nvSpPr>
        <p:spPr>
          <a:xfrm>
            <a:off x="6172200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_818_metric"/>
          <p:cNvSpPr txBox="1"/>
          <p:nvPr/>
        </p:nvSpPr>
        <p:spPr>
          <a:xfrm>
            <a:off x="6327648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XFS</a:t>
            </a:r>
          </a:p>
        </p:txBody>
      </p:sp>
      <p:sp>
        <p:nvSpPr>
          <p:cNvPr id="66" name="text_819_metric-label"/>
          <p:cNvSpPr txBox="1"/>
          <p:nvPr/>
        </p:nvSpPr>
        <p:spPr>
          <a:xfrm>
            <a:off x="6327648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LUN内容验证</a:t>
            </a:r>
          </a:p>
        </p:txBody>
      </p:sp>
      <p:sp>
        <p:nvSpPr>
          <p:cNvPr id="67" name="panel"/>
          <p:cNvSpPr/>
          <p:nvPr/>
        </p:nvSpPr>
        <p:spPr>
          <a:xfrm>
            <a:off x="8956548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_820_metric"/>
          <p:cNvSpPr txBox="1"/>
          <p:nvPr/>
        </p:nvSpPr>
        <p:spPr>
          <a:xfrm>
            <a:off x="9111996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SC2000</a:t>
            </a:r>
          </a:p>
        </p:txBody>
      </p:sp>
      <p:sp>
        <p:nvSpPr>
          <p:cNvPr id="69" name="text_821_metric-label"/>
          <p:cNvSpPr txBox="1"/>
          <p:nvPr/>
        </p:nvSpPr>
        <p:spPr>
          <a:xfrm>
            <a:off x="9111996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原资料专用体系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822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IBM V系列恢复</a:t>
            </a:r>
          </a:p>
        </p:txBody>
      </p:sp>
      <p:sp>
        <p:nvSpPr>
          <p:cNvPr id="7" name="text_823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824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IBM V系列：逐层还原Drive、MDisk、Pool与VDisk</a:t>
            </a:r>
          </a:p>
        </p:txBody>
      </p:sp>
      <p:sp>
        <p:nvSpPr>
          <p:cNvPr id="9" name="text_825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面向Storwize V7000 / SVC体系，支持AIX LVM整组联动映射。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826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827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828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829_flow-title"/>
          <p:cNvSpPr txBox="1"/>
          <p:nvPr/>
        </p:nvSpPr>
        <p:spPr>
          <a:xfrm>
            <a:off x="694944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Drive</a:t>
            </a:r>
          </a:p>
        </p:txBody>
      </p:sp>
      <p:sp>
        <p:nvSpPr>
          <p:cNvPr id="17" name="text_830_flow-label"/>
          <p:cNvSpPr txBox="1"/>
          <p:nvPr/>
        </p:nvSpPr>
        <p:spPr>
          <a:xfrm>
            <a:off x="694944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成员盘</a:t>
            </a:r>
          </a:p>
        </p:txBody>
      </p:sp>
      <p:sp>
        <p:nvSpPr>
          <p:cNvPr id="18" name="flow_arrow"/>
          <p:cNvSpPr/>
          <p:nvPr/>
        </p:nvSpPr>
        <p:spPr>
          <a:xfrm>
            <a:off x="2696565" y="23408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2838297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831_flow-title"/>
          <p:cNvSpPr txBox="1"/>
          <p:nvPr/>
        </p:nvSpPr>
        <p:spPr>
          <a:xfrm>
            <a:off x="2929737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MDisk</a:t>
            </a:r>
          </a:p>
        </p:txBody>
      </p:sp>
      <p:sp>
        <p:nvSpPr>
          <p:cNvPr id="21" name="text_832_flow-label"/>
          <p:cNvSpPr txBox="1"/>
          <p:nvPr/>
        </p:nvSpPr>
        <p:spPr>
          <a:xfrm>
            <a:off x="2929737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RAID组</a:t>
            </a:r>
          </a:p>
        </p:txBody>
      </p:sp>
      <p:sp>
        <p:nvSpPr>
          <p:cNvPr id="22" name="flow_arrow"/>
          <p:cNvSpPr/>
          <p:nvPr/>
        </p:nvSpPr>
        <p:spPr>
          <a:xfrm>
            <a:off x="4931359" y="23408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nel"/>
          <p:cNvSpPr/>
          <p:nvPr/>
        </p:nvSpPr>
        <p:spPr>
          <a:xfrm>
            <a:off x="5073091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833_flow-title"/>
          <p:cNvSpPr txBox="1"/>
          <p:nvPr/>
        </p:nvSpPr>
        <p:spPr>
          <a:xfrm>
            <a:off x="5164531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Pool</a:t>
            </a:r>
          </a:p>
        </p:txBody>
      </p:sp>
      <p:sp>
        <p:nvSpPr>
          <p:cNvPr id="25" name="text_834_flow-label"/>
          <p:cNvSpPr txBox="1"/>
          <p:nvPr/>
        </p:nvSpPr>
        <p:spPr>
          <a:xfrm>
            <a:off x="5164531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Extent空间</a:t>
            </a:r>
          </a:p>
        </p:txBody>
      </p:sp>
      <p:sp>
        <p:nvSpPr>
          <p:cNvPr id="26" name="flow_arrow"/>
          <p:cNvSpPr/>
          <p:nvPr/>
        </p:nvSpPr>
        <p:spPr>
          <a:xfrm>
            <a:off x="7166152" y="23408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nel"/>
          <p:cNvSpPr/>
          <p:nvPr/>
        </p:nvSpPr>
        <p:spPr>
          <a:xfrm>
            <a:off x="7307884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835_flow-title"/>
          <p:cNvSpPr txBox="1"/>
          <p:nvPr/>
        </p:nvSpPr>
        <p:spPr>
          <a:xfrm>
            <a:off x="7399324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VDisk</a:t>
            </a:r>
          </a:p>
        </p:txBody>
      </p:sp>
      <p:sp>
        <p:nvSpPr>
          <p:cNvPr id="29" name="text_836_flow-label"/>
          <p:cNvSpPr txBox="1"/>
          <p:nvPr/>
        </p:nvSpPr>
        <p:spPr>
          <a:xfrm>
            <a:off x="7399324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逻辑卷</a:t>
            </a:r>
          </a:p>
        </p:txBody>
      </p:sp>
      <p:sp>
        <p:nvSpPr>
          <p:cNvPr id="30" name="flow_arrow"/>
          <p:cNvSpPr/>
          <p:nvPr/>
        </p:nvSpPr>
        <p:spPr>
          <a:xfrm>
            <a:off x="9400946" y="23408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9542678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837_flow-title"/>
          <p:cNvSpPr txBox="1"/>
          <p:nvPr/>
        </p:nvSpPr>
        <p:spPr>
          <a:xfrm>
            <a:off x="9634118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AIX LVM</a:t>
            </a:r>
          </a:p>
        </p:txBody>
      </p:sp>
      <p:sp>
        <p:nvSpPr>
          <p:cNvPr id="33" name="text_838_flow-label"/>
          <p:cNvSpPr txBox="1"/>
          <p:nvPr/>
        </p:nvSpPr>
        <p:spPr>
          <a:xfrm>
            <a:off x="9634118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</a:p>
        </p:txBody>
      </p:sp>
      <p:sp>
        <p:nvSpPr>
          <p:cNvPr id="34" name="panel"/>
          <p:cNvSpPr/>
          <p:nvPr/>
        </p:nvSpPr>
        <p:spPr>
          <a:xfrm>
            <a:off x="603504" y="3136392"/>
            <a:ext cx="3538728" cy="19385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anel"/>
          <p:cNvSpPr/>
          <p:nvPr/>
        </p:nvSpPr>
        <p:spPr>
          <a:xfrm>
            <a:off x="804672" y="331927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839_icon"/>
          <p:cNvSpPr txBox="1"/>
          <p:nvPr/>
        </p:nvSpPr>
        <p:spPr>
          <a:xfrm>
            <a:off x="822960" y="339425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CFG</a:t>
            </a:r>
          </a:p>
        </p:txBody>
      </p:sp>
      <p:sp>
        <p:nvSpPr>
          <p:cNvPr id="37" name="text_840_card-title"/>
          <p:cNvSpPr txBox="1"/>
          <p:nvPr/>
        </p:nvSpPr>
        <p:spPr>
          <a:xfrm>
            <a:off x="1335024" y="333756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盘尾配置区解析</a:t>
            </a:r>
          </a:p>
        </p:txBody>
      </p:sp>
      <p:sp>
        <p:nvSpPr>
          <p:cNvPr id="38" name="panel"/>
          <p:cNvSpPr/>
          <p:nvPr/>
        </p:nvSpPr>
        <p:spPr>
          <a:xfrm>
            <a:off x="841248" y="3945636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841_body"/>
          <p:cNvSpPr txBox="1"/>
          <p:nvPr/>
        </p:nvSpPr>
        <p:spPr>
          <a:xfrm>
            <a:off x="996696" y="3840480"/>
            <a:ext cx="291693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Drive、MDisk、Pool、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VDisk关系</a:t>
            </a:r>
          </a:p>
        </p:txBody>
      </p:sp>
      <p:sp>
        <p:nvSpPr>
          <p:cNvPr id="40" name="panel"/>
          <p:cNvSpPr/>
          <p:nvPr/>
        </p:nvSpPr>
        <p:spPr>
          <a:xfrm>
            <a:off x="841248" y="4604766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_842_body"/>
          <p:cNvSpPr txBox="1"/>
          <p:nvPr/>
        </p:nvSpPr>
        <p:spPr>
          <a:xfrm>
            <a:off x="996696" y="4499610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Extent正向与反向映射</a:t>
            </a:r>
          </a:p>
        </p:txBody>
      </p:sp>
      <p:sp>
        <p:nvSpPr>
          <p:cNvPr id="42" name="panel"/>
          <p:cNvSpPr/>
          <p:nvPr/>
        </p:nvSpPr>
        <p:spPr>
          <a:xfrm>
            <a:off x="4315968" y="3136392"/>
            <a:ext cx="3538728" cy="19385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anel"/>
          <p:cNvSpPr/>
          <p:nvPr/>
        </p:nvSpPr>
        <p:spPr>
          <a:xfrm>
            <a:off x="4517136" y="331927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843_icon"/>
          <p:cNvSpPr txBox="1"/>
          <p:nvPr/>
        </p:nvSpPr>
        <p:spPr>
          <a:xfrm>
            <a:off x="4535424" y="339425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MAP</a:t>
            </a:r>
          </a:p>
        </p:txBody>
      </p:sp>
      <p:sp>
        <p:nvSpPr>
          <p:cNvPr id="45" name="text_844_card-title"/>
          <p:cNvSpPr txBox="1"/>
          <p:nvPr/>
        </p:nvSpPr>
        <p:spPr>
          <a:xfrm>
            <a:off x="5047488" y="333756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多组阵列联动</a:t>
            </a:r>
          </a:p>
        </p:txBody>
      </p:sp>
      <p:sp>
        <p:nvSpPr>
          <p:cNvPr id="46" name="panel"/>
          <p:cNvSpPr/>
          <p:nvPr/>
        </p:nvSpPr>
        <p:spPr>
          <a:xfrm>
            <a:off x="4553712" y="3945636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_845_body"/>
          <p:cNvSpPr txBox="1"/>
          <p:nvPr/>
        </p:nvSpPr>
        <p:spPr>
          <a:xfrm>
            <a:off x="4709159" y="3840480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跨MDisk与Pool恢复VDisk</a:t>
            </a:r>
          </a:p>
        </p:txBody>
      </p:sp>
      <p:sp>
        <p:nvSpPr>
          <p:cNvPr id="48" name="panel"/>
          <p:cNvSpPr/>
          <p:nvPr/>
        </p:nvSpPr>
        <p:spPr>
          <a:xfrm>
            <a:off x="4553712" y="4339209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_846_body"/>
          <p:cNvSpPr txBox="1"/>
          <p:nvPr/>
        </p:nvSpPr>
        <p:spPr>
          <a:xfrm>
            <a:off x="4709159" y="4234053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支持AIX LVM整组映射</a:t>
            </a:r>
          </a:p>
        </p:txBody>
      </p:sp>
      <p:sp>
        <p:nvSpPr>
          <p:cNvPr id="50" name="panel"/>
          <p:cNvSpPr/>
          <p:nvPr/>
        </p:nvSpPr>
        <p:spPr>
          <a:xfrm>
            <a:off x="8028431" y="3136392"/>
            <a:ext cx="3538728" cy="19385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panel"/>
          <p:cNvSpPr/>
          <p:nvPr/>
        </p:nvSpPr>
        <p:spPr>
          <a:xfrm>
            <a:off x="8229600" y="331927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_847_icon"/>
          <p:cNvSpPr txBox="1"/>
          <p:nvPr/>
        </p:nvSpPr>
        <p:spPr>
          <a:xfrm>
            <a:off x="8247888" y="339425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CASE</a:t>
            </a:r>
          </a:p>
        </p:txBody>
      </p:sp>
      <p:sp>
        <p:nvSpPr>
          <p:cNvPr id="53" name="text_848_card-title"/>
          <p:cNvSpPr txBox="1"/>
          <p:nvPr/>
        </p:nvSpPr>
        <p:spPr>
          <a:xfrm>
            <a:off x="8759952" y="333756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真实案例验证</a:t>
            </a:r>
          </a:p>
        </p:txBody>
      </p:sp>
      <p:sp>
        <p:nvSpPr>
          <p:cNvPr id="54" name="panel"/>
          <p:cNvSpPr/>
          <p:nvPr/>
        </p:nvSpPr>
        <p:spPr>
          <a:xfrm>
            <a:off x="8266175" y="3945636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_849_body"/>
          <p:cNvSpPr txBox="1"/>
          <p:nvPr/>
        </p:nvSpPr>
        <p:spPr>
          <a:xfrm>
            <a:off x="8421624" y="3840480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客户案例成功提取</a:t>
            </a:r>
          </a:p>
        </p:txBody>
      </p:sp>
      <p:sp>
        <p:nvSpPr>
          <p:cNvPr id="56" name="panel"/>
          <p:cNvSpPr/>
          <p:nvPr/>
        </p:nvSpPr>
        <p:spPr>
          <a:xfrm>
            <a:off x="8266175" y="4339209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_850_body"/>
          <p:cNvSpPr txBox="1"/>
          <p:nvPr/>
        </p:nvSpPr>
        <p:spPr>
          <a:xfrm>
            <a:off x="8421624" y="4234053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11组阵列XOR实证</a:t>
            </a:r>
          </a:p>
        </p:txBody>
      </p:sp>
      <p:sp>
        <p:nvSpPr>
          <p:cNvPr id="58" name="panel"/>
          <p:cNvSpPr/>
          <p:nvPr/>
        </p:nvSpPr>
        <p:spPr>
          <a:xfrm>
            <a:off x="603504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_851_metric"/>
          <p:cNvSpPr txBox="1"/>
          <p:nvPr/>
        </p:nvSpPr>
        <p:spPr>
          <a:xfrm>
            <a:off x="758952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11组</a:t>
            </a:r>
          </a:p>
        </p:txBody>
      </p:sp>
      <p:sp>
        <p:nvSpPr>
          <p:cNvPr id="60" name="text_852_metric-label"/>
          <p:cNvSpPr txBox="1"/>
          <p:nvPr/>
        </p:nvSpPr>
        <p:spPr>
          <a:xfrm>
            <a:off x="758952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阵列XOR验证</a:t>
            </a:r>
          </a:p>
        </p:txBody>
      </p:sp>
      <p:sp>
        <p:nvSpPr>
          <p:cNvPr id="61" name="panel"/>
          <p:cNvSpPr/>
          <p:nvPr/>
        </p:nvSpPr>
        <p:spPr>
          <a:xfrm>
            <a:off x="3387852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_853_metric"/>
          <p:cNvSpPr txBox="1"/>
          <p:nvPr/>
        </p:nvSpPr>
        <p:spPr>
          <a:xfrm>
            <a:off x="3543300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VDisk</a:t>
            </a:r>
          </a:p>
        </p:txBody>
      </p:sp>
      <p:sp>
        <p:nvSpPr>
          <p:cNvPr id="63" name="text_854_metric-label"/>
          <p:cNvSpPr txBox="1"/>
          <p:nvPr/>
        </p:nvSpPr>
        <p:spPr>
          <a:xfrm>
            <a:off x="3543300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逐层映射</a:t>
            </a:r>
          </a:p>
        </p:txBody>
      </p:sp>
      <p:sp>
        <p:nvSpPr>
          <p:cNvPr id="64" name="panel"/>
          <p:cNvSpPr/>
          <p:nvPr/>
        </p:nvSpPr>
        <p:spPr>
          <a:xfrm>
            <a:off x="6172200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_855_metric"/>
          <p:cNvSpPr txBox="1"/>
          <p:nvPr/>
        </p:nvSpPr>
        <p:spPr>
          <a:xfrm>
            <a:off x="6327648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AIX</a:t>
            </a:r>
          </a:p>
        </p:txBody>
      </p:sp>
      <p:sp>
        <p:nvSpPr>
          <p:cNvPr id="66" name="text_856_metric-label"/>
          <p:cNvSpPr txBox="1"/>
          <p:nvPr/>
        </p:nvSpPr>
        <p:spPr>
          <a:xfrm>
            <a:off x="6327648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LVM联动恢复</a:t>
            </a:r>
          </a:p>
        </p:txBody>
      </p:sp>
      <p:sp>
        <p:nvSpPr>
          <p:cNvPr id="67" name="panel"/>
          <p:cNvSpPr/>
          <p:nvPr/>
        </p:nvSpPr>
        <p:spPr>
          <a:xfrm>
            <a:off x="8956548" y="5303520"/>
            <a:ext cx="2619756" cy="859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_857_metric"/>
          <p:cNvSpPr txBox="1"/>
          <p:nvPr/>
        </p:nvSpPr>
        <p:spPr>
          <a:xfrm>
            <a:off x="9111996" y="5394959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V7000/SVC</a:t>
            </a:r>
          </a:p>
        </p:txBody>
      </p:sp>
      <p:sp>
        <p:nvSpPr>
          <p:cNvPr id="69" name="text_858_metric-label"/>
          <p:cNvSpPr txBox="1"/>
          <p:nvPr/>
        </p:nvSpPr>
        <p:spPr>
          <a:xfrm>
            <a:off x="9111996" y="5852159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设备体系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859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HP EVA与插件</a:t>
            </a:r>
          </a:p>
        </p:txBody>
      </p:sp>
      <p:sp>
        <p:nvSpPr>
          <p:cNvPr id="7" name="text_860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861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HP EVA与通用存储LUN解析插件</a:t>
            </a:r>
          </a:p>
        </p:txBody>
      </p:sp>
      <p:sp>
        <p:nvSpPr>
          <p:cNvPr id="9" name="text_862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查表式虚拟化映射与统一插件框架，扩展更多企业存储设备体系。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863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864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865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866_flow-title"/>
          <p:cNvSpPr txBox="1"/>
          <p:nvPr/>
        </p:nvSpPr>
        <p:spPr>
          <a:xfrm>
            <a:off x="694944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PSEG</a:t>
            </a:r>
          </a:p>
        </p:txBody>
      </p:sp>
      <p:sp>
        <p:nvSpPr>
          <p:cNvPr id="17" name="text_867_flow-label"/>
          <p:cNvSpPr txBox="1"/>
          <p:nvPr/>
        </p:nvSpPr>
        <p:spPr>
          <a:xfrm>
            <a:off x="694944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2MB分段</a:t>
            </a:r>
          </a:p>
        </p:txBody>
      </p:sp>
      <p:sp>
        <p:nvSpPr>
          <p:cNvPr id="18" name="flow_arrow"/>
          <p:cNvSpPr/>
          <p:nvPr/>
        </p:nvSpPr>
        <p:spPr>
          <a:xfrm>
            <a:off x="2696565" y="23408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2838297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868_flow-title"/>
          <p:cNvSpPr txBox="1"/>
          <p:nvPr/>
        </p:nvSpPr>
        <p:spPr>
          <a:xfrm>
            <a:off x="2929737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RSS</a:t>
            </a:r>
          </a:p>
        </p:txBody>
      </p:sp>
      <p:sp>
        <p:nvSpPr>
          <p:cNvPr id="21" name="text_869_flow-label"/>
          <p:cNvSpPr txBox="1"/>
          <p:nvPr/>
        </p:nvSpPr>
        <p:spPr>
          <a:xfrm>
            <a:off x="2929737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冗余存储集</a:t>
            </a:r>
          </a:p>
        </p:txBody>
      </p:sp>
      <p:sp>
        <p:nvSpPr>
          <p:cNvPr id="22" name="flow_arrow"/>
          <p:cNvSpPr/>
          <p:nvPr/>
        </p:nvSpPr>
        <p:spPr>
          <a:xfrm>
            <a:off x="4931359" y="23408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nel"/>
          <p:cNvSpPr/>
          <p:nvPr/>
        </p:nvSpPr>
        <p:spPr>
          <a:xfrm>
            <a:off x="5073091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870_flow-title"/>
          <p:cNvSpPr txBox="1"/>
          <p:nvPr/>
        </p:nvSpPr>
        <p:spPr>
          <a:xfrm>
            <a:off x="5164531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VRAID</a:t>
            </a:r>
          </a:p>
        </p:txBody>
      </p:sp>
      <p:sp>
        <p:nvSpPr>
          <p:cNvPr id="25" name="text_871_flow-label"/>
          <p:cNvSpPr txBox="1"/>
          <p:nvPr/>
        </p:nvSpPr>
        <p:spPr>
          <a:xfrm>
            <a:off x="5164531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虚拟RAID</a:t>
            </a:r>
          </a:p>
        </p:txBody>
      </p:sp>
      <p:sp>
        <p:nvSpPr>
          <p:cNvPr id="26" name="flow_arrow"/>
          <p:cNvSpPr/>
          <p:nvPr/>
        </p:nvSpPr>
        <p:spPr>
          <a:xfrm>
            <a:off x="7166152" y="23408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panel"/>
          <p:cNvSpPr/>
          <p:nvPr/>
        </p:nvSpPr>
        <p:spPr>
          <a:xfrm>
            <a:off x="7307884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_872_flow-title"/>
          <p:cNvSpPr txBox="1"/>
          <p:nvPr/>
        </p:nvSpPr>
        <p:spPr>
          <a:xfrm>
            <a:off x="7399324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RSEG</a:t>
            </a:r>
          </a:p>
        </p:txBody>
      </p:sp>
      <p:sp>
        <p:nvSpPr>
          <p:cNvPr id="29" name="text_873_flow-label"/>
          <p:cNvSpPr txBox="1"/>
          <p:nvPr/>
        </p:nvSpPr>
        <p:spPr>
          <a:xfrm>
            <a:off x="7399324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8MB映射</a:t>
            </a:r>
          </a:p>
        </p:txBody>
      </p:sp>
      <p:sp>
        <p:nvSpPr>
          <p:cNvPr id="30" name="flow_arrow"/>
          <p:cNvSpPr/>
          <p:nvPr/>
        </p:nvSpPr>
        <p:spPr>
          <a:xfrm>
            <a:off x="9400946" y="2340864"/>
            <a:ext cx="82296" cy="100584"/>
          </a:xfrm>
          <a:prstGeom prst="chevron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9542678" y="1920240"/>
            <a:ext cx="2033625" cy="9418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874_flow-title"/>
          <p:cNvSpPr txBox="1"/>
          <p:nvPr/>
        </p:nvSpPr>
        <p:spPr>
          <a:xfrm>
            <a:off x="9634118" y="2048256"/>
            <a:ext cx="1850745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LUN</a:t>
            </a:r>
          </a:p>
        </p:txBody>
      </p:sp>
      <p:sp>
        <p:nvSpPr>
          <p:cNvPr id="33" name="text_875_flow-label"/>
          <p:cNvSpPr txBox="1"/>
          <p:nvPr/>
        </p:nvSpPr>
        <p:spPr>
          <a:xfrm>
            <a:off x="9634118" y="2379726"/>
            <a:ext cx="1850745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逻辑卷</a:t>
            </a:r>
          </a:p>
        </p:txBody>
      </p:sp>
      <p:sp>
        <p:nvSpPr>
          <p:cNvPr id="34" name="panel"/>
          <p:cNvSpPr/>
          <p:nvPr/>
        </p:nvSpPr>
        <p:spPr>
          <a:xfrm>
            <a:off x="603504" y="3191256"/>
            <a:ext cx="3538728" cy="28437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panel"/>
          <p:cNvSpPr/>
          <p:nvPr/>
        </p:nvSpPr>
        <p:spPr>
          <a:xfrm>
            <a:off x="804672" y="3374136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876_icon"/>
          <p:cNvSpPr txBox="1"/>
          <p:nvPr/>
        </p:nvSpPr>
        <p:spPr>
          <a:xfrm>
            <a:off x="822960" y="3449116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EVA</a:t>
            </a:r>
          </a:p>
        </p:txBody>
      </p:sp>
      <p:sp>
        <p:nvSpPr>
          <p:cNvPr id="37" name="text_877_card-title"/>
          <p:cNvSpPr txBox="1"/>
          <p:nvPr/>
        </p:nvSpPr>
        <p:spPr>
          <a:xfrm>
            <a:off x="1335024" y="3392424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HP EVA专用恢复</a:t>
            </a:r>
          </a:p>
        </p:txBody>
      </p:sp>
      <p:sp>
        <p:nvSpPr>
          <p:cNvPr id="38" name="panel"/>
          <p:cNvSpPr/>
          <p:nvPr/>
        </p:nvSpPr>
        <p:spPr>
          <a:xfrm>
            <a:off x="841248" y="4000500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878_body"/>
          <p:cNvSpPr txBox="1"/>
          <p:nvPr/>
        </p:nvSpPr>
        <p:spPr>
          <a:xfrm>
            <a:off x="996696" y="3895344"/>
            <a:ext cx="291693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PSEG → RSS → VRAID →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RSEG</a:t>
            </a:r>
          </a:p>
        </p:txBody>
      </p:sp>
      <p:sp>
        <p:nvSpPr>
          <p:cNvPr id="40" name="panel"/>
          <p:cNvSpPr/>
          <p:nvPr/>
        </p:nvSpPr>
        <p:spPr>
          <a:xfrm>
            <a:off x="841248" y="4659630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_879_body"/>
          <p:cNvSpPr txBox="1"/>
          <p:nvPr/>
        </p:nvSpPr>
        <p:spPr>
          <a:xfrm>
            <a:off x="996696" y="4554474"/>
            <a:ext cx="291693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配置库、32字节映射记录解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码</a:t>
            </a:r>
          </a:p>
        </p:txBody>
      </p:sp>
      <p:sp>
        <p:nvSpPr>
          <p:cNvPr id="42" name="panel"/>
          <p:cNvSpPr/>
          <p:nvPr/>
        </p:nvSpPr>
        <p:spPr>
          <a:xfrm>
            <a:off x="841248" y="5318760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_880_body"/>
          <p:cNvSpPr txBox="1"/>
          <p:nvPr/>
        </p:nvSpPr>
        <p:spPr>
          <a:xfrm>
            <a:off x="996696" y="5213604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EVA4400实测验证</a:t>
            </a:r>
          </a:p>
        </p:txBody>
      </p:sp>
      <p:sp>
        <p:nvSpPr>
          <p:cNvPr id="44" name="panel"/>
          <p:cNvSpPr/>
          <p:nvPr/>
        </p:nvSpPr>
        <p:spPr>
          <a:xfrm>
            <a:off x="4315968" y="3191256"/>
            <a:ext cx="3538728" cy="28437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panel"/>
          <p:cNvSpPr/>
          <p:nvPr/>
        </p:nvSpPr>
        <p:spPr>
          <a:xfrm>
            <a:off x="4517136" y="3374136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881_icon"/>
          <p:cNvSpPr txBox="1"/>
          <p:nvPr/>
        </p:nvSpPr>
        <p:spPr>
          <a:xfrm>
            <a:off x="4535424" y="3449116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PLG</a:t>
            </a:r>
          </a:p>
        </p:txBody>
      </p:sp>
      <p:sp>
        <p:nvSpPr>
          <p:cNvPr id="47" name="text_882_card-title"/>
          <p:cNvSpPr txBox="1"/>
          <p:nvPr/>
        </p:nvSpPr>
        <p:spPr>
          <a:xfrm>
            <a:off x="5047488" y="3392424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DotHill / DACstore</a:t>
            </a:r>
          </a:p>
        </p:txBody>
      </p:sp>
      <p:sp>
        <p:nvSpPr>
          <p:cNvPr id="48" name="panel"/>
          <p:cNvSpPr/>
          <p:nvPr/>
        </p:nvSpPr>
        <p:spPr>
          <a:xfrm>
            <a:off x="4553712" y="4000500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_883_body"/>
          <p:cNvSpPr txBox="1"/>
          <p:nvPr/>
        </p:nvSpPr>
        <p:spPr>
          <a:xfrm>
            <a:off x="4709159" y="3895344"/>
            <a:ext cx="291693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联想 / HPE MSA、IBM DS /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Dell MD</a:t>
            </a:r>
          </a:p>
        </p:txBody>
      </p:sp>
      <p:sp>
        <p:nvSpPr>
          <p:cNvPr id="50" name="panel"/>
          <p:cNvSpPr/>
          <p:nvPr/>
        </p:nvSpPr>
        <p:spPr>
          <a:xfrm>
            <a:off x="4553712" y="4659630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_884_body"/>
          <p:cNvSpPr txBox="1"/>
          <p:nvPr/>
        </p:nvSpPr>
        <p:spPr>
          <a:xfrm>
            <a:off x="4709159" y="4554474"/>
            <a:ext cx="2916936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盘头CAPI与盘尾DACstore解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析</a:t>
            </a:r>
          </a:p>
        </p:txBody>
      </p:sp>
      <p:sp>
        <p:nvSpPr>
          <p:cNvPr id="52" name="panel"/>
          <p:cNvSpPr/>
          <p:nvPr/>
        </p:nvSpPr>
        <p:spPr>
          <a:xfrm>
            <a:off x="4553712" y="5318760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_885_body"/>
          <p:cNvSpPr txBox="1"/>
          <p:nvPr/>
        </p:nvSpPr>
        <p:spPr>
          <a:xfrm>
            <a:off x="4709159" y="5213604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覆盖对应OEM存储体系</a:t>
            </a:r>
          </a:p>
        </p:txBody>
      </p:sp>
      <p:sp>
        <p:nvSpPr>
          <p:cNvPr id="54" name="panel"/>
          <p:cNvSpPr/>
          <p:nvPr/>
        </p:nvSpPr>
        <p:spPr>
          <a:xfrm>
            <a:off x="8028431" y="3191256"/>
            <a:ext cx="3538728" cy="28437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panel"/>
          <p:cNvSpPr/>
          <p:nvPr/>
        </p:nvSpPr>
        <p:spPr>
          <a:xfrm>
            <a:off x="8229600" y="3374136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_886_icon"/>
          <p:cNvSpPr txBox="1"/>
          <p:nvPr/>
        </p:nvSpPr>
        <p:spPr>
          <a:xfrm>
            <a:off x="8247888" y="3449116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ES</a:t>
            </a:r>
          </a:p>
        </p:txBody>
      </p:sp>
      <p:sp>
        <p:nvSpPr>
          <p:cNvPr id="57" name="text_887_card-title"/>
          <p:cNvSpPr txBox="1"/>
          <p:nvPr/>
        </p:nvSpPr>
        <p:spPr>
          <a:xfrm>
            <a:off x="8759952" y="3392424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ES4000插件</a:t>
            </a:r>
          </a:p>
        </p:txBody>
      </p:sp>
      <p:sp>
        <p:nvSpPr>
          <p:cNvPr id="58" name="panel"/>
          <p:cNvSpPr/>
          <p:nvPr/>
        </p:nvSpPr>
        <p:spPr>
          <a:xfrm>
            <a:off x="8266175" y="4000500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_888_body"/>
          <p:cNvSpPr txBox="1"/>
          <p:nvPr/>
        </p:nvSpPr>
        <p:spPr>
          <a:xfrm>
            <a:off x="8421624" y="3895344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宝德ES4000 / UIT SV7000</a:t>
            </a:r>
          </a:p>
        </p:txBody>
      </p:sp>
      <p:sp>
        <p:nvSpPr>
          <p:cNvPr id="60" name="panel"/>
          <p:cNvSpPr/>
          <p:nvPr/>
        </p:nvSpPr>
        <p:spPr>
          <a:xfrm>
            <a:off x="8266175" y="4394073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_889_body"/>
          <p:cNvSpPr txBox="1"/>
          <p:nvPr/>
        </p:nvSpPr>
        <p:spPr>
          <a:xfrm>
            <a:off x="8421624" y="4288917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RAID6池与2GB Extent映射</a:t>
            </a:r>
          </a:p>
        </p:txBody>
      </p:sp>
      <p:sp>
        <p:nvSpPr>
          <p:cNvPr id="62" name="panel"/>
          <p:cNvSpPr/>
          <p:nvPr/>
        </p:nvSpPr>
        <p:spPr>
          <a:xfrm>
            <a:off x="8266175" y="4787646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_890_body"/>
          <p:cNvSpPr txBox="1"/>
          <p:nvPr/>
        </p:nvSpPr>
        <p:spPr>
          <a:xfrm>
            <a:off x="8421624" y="4682490"/>
            <a:ext cx="29169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统一插件框架持续扩展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891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配套专业软件</a:t>
            </a:r>
          </a:p>
        </p:txBody>
      </p:sp>
      <p:sp>
        <p:nvSpPr>
          <p:cNvPr id="7" name="text_892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893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SQL Server数据库恢复专业套件</a:t>
            </a:r>
          </a:p>
        </p:txBody>
      </p:sp>
      <p:sp>
        <p:nvSpPr>
          <p:cNvPr id="9" name="text_894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标准交付包含独立SQL Server恢复授权，与Fusion主软件协同工作。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895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896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897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5349240" cy="168249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898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SQL</a:t>
            </a:r>
          </a:p>
        </p:txBody>
      </p:sp>
      <p:sp>
        <p:nvSpPr>
          <p:cNvPr id="18" name="text_899_card-title"/>
          <p:cNvSpPr txBox="1"/>
          <p:nvPr/>
        </p:nvSpPr>
        <p:spPr>
          <a:xfrm>
            <a:off x="1335024" y="212140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版本与对象</a:t>
            </a:r>
          </a:p>
        </p:txBody>
      </p:sp>
      <p:sp>
        <p:nvSpPr>
          <p:cNvPr id="19" name="text_900_body"/>
          <p:cNvSpPr txBox="1"/>
          <p:nvPr/>
        </p:nvSpPr>
        <p:spPr>
          <a:xfrm>
            <a:off x="832104" y="2624328"/>
            <a:ext cx="4892040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SQL Server 7.0-2022；表、视图、存储过程、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函数、触发器与自定义类型。</a:t>
            </a:r>
          </a:p>
        </p:txBody>
      </p:sp>
      <p:sp>
        <p:nvSpPr>
          <p:cNvPr id="20" name="panel"/>
          <p:cNvSpPr/>
          <p:nvPr/>
        </p:nvSpPr>
        <p:spPr>
          <a:xfrm>
            <a:off x="6227064" y="1920240"/>
            <a:ext cx="5349240" cy="168249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nel"/>
          <p:cNvSpPr/>
          <p:nvPr/>
        </p:nvSpPr>
        <p:spPr>
          <a:xfrm>
            <a:off x="642823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901_icon"/>
          <p:cNvSpPr txBox="1"/>
          <p:nvPr/>
        </p:nvSpPr>
        <p:spPr>
          <a:xfrm>
            <a:off x="644652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DB</a:t>
            </a:r>
          </a:p>
        </p:txBody>
      </p:sp>
      <p:sp>
        <p:nvSpPr>
          <p:cNvPr id="23" name="text_902_card-title"/>
          <p:cNvSpPr txBox="1"/>
          <p:nvPr/>
        </p:nvSpPr>
        <p:spPr>
          <a:xfrm>
            <a:off x="6958584" y="212140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数据库结构修复</a:t>
            </a:r>
          </a:p>
        </p:txBody>
      </p:sp>
      <p:sp>
        <p:nvSpPr>
          <p:cNvPr id="24" name="text_903_body"/>
          <p:cNvSpPr txBox="1"/>
          <p:nvPr/>
        </p:nvSpPr>
        <p:spPr>
          <a:xfrm>
            <a:off x="6455664" y="2624328"/>
            <a:ext cx="4892040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页面修复、碎片扫描重组，以及MDF / NDF /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LDF结构恢复。</a:t>
            </a:r>
          </a:p>
        </p:txBody>
      </p:sp>
      <p:sp>
        <p:nvSpPr>
          <p:cNvPr id="25" name="panel"/>
          <p:cNvSpPr/>
          <p:nvPr/>
        </p:nvSpPr>
        <p:spPr>
          <a:xfrm>
            <a:off x="603504" y="3840480"/>
            <a:ext cx="5349240" cy="168249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804672" y="40233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904_icon"/>
          <p:cNvSpPr txBox="1"/>
          <p:nvPr/>
        </p:nvSpPr>
        <p:spPr>
          <a:xfrm>
            <a:off x="822960" y="40983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ERP</a:t>
            </a:r>
          </a:p>
        </p:txBody>
      </p:sp>
      <p:sp>
        <p:nvSpPr>
          <p:cNvPr id="28" name="text_905_card-title"/>
          <p:cNvSpPr txBox="1"/>
          <p:nvPr/>
        </p:nvSpPr>
        <p:spPr>
          <a:xfrm>
            <a:off x="1335024" y="404164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备份与业务适配</a:t>
            </a:r>
          </a:p>
        </p:txBody>
      </p:sp>
      <p:sp>
        <p:nvSpPr>
          <p:cNvPr id="29" name="text_906_body"/>
          <p:cNvSpPr txBox="1"/>
          <p:nvPr/>
        </p:nvSpPr>
        <p:spPr>
          <a:xfrm>
            <a:off x="832104" y="4544568"/>
            <a:ext cx="4892040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BAK解压转换；适配用友、金蝶、管家婆、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浪潮、思迅等ERP业务。</a:t>
            </a:r>
          </a:p>
        </p:txBody>
      </p:sp>
      <p:sp>
        <p:nvSpPr>
          <p:cNvPr id="30" name="panel"/>
          <p:cNvSpPr/>
          <p:nvPr/>
        </p:nvSpPr>
        <p:spPr>
          <a:xfrm>
            <a:off x="6227064" y="3840480"/>
            <a:ext cx="5349240" cy="168249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6428232" y="40233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907_icon"/>
          <p:cNvSpPr txBox="1"/>
          <p:nvPr/>
        </p:nvSpPr>
        <p:spPr>
          <a:xfrm>
            <a:off x="6446520" y="40983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ERR</a:t>
            </a:r>
          </a:p>
        </p:txBody>
      </p:sp>
      <p:sp>
        <p:nvSpPr>
          <p:cNvPr id="33" name="text_908_card-title"/>
          <p:cNvSpPr txBox="1"/>
          <p:nvPr/>
        </p:nvSpPr>
        <p:spPr>
          <a:xfrm>
            <a:off x="6958584" y="404164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故障场景</a:t>
            </a:r>
          </a:p>
        </p:txBody>
      </p:sp>
      <p:sp>
        <p:nvSpPr>
          <p:cNvPr id="34" name="text_909_body"/>
          <p:cNvSpPr txBox="1"/>
          <p:nvPr/>
        </p:nvSpPr>
        <p:spPr>
          <a:xfrm>
            <a:off x="6455664" y="4544568"/>
            <a:ext cx="4892040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质疑、无法附加、DBCC报错、备份失效、误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删记录和勒索破坏。</a:t>
            </a:r>
          </a:p>
        </p:txBody>
      </p:sp>
      <p:sp>
        <p:nvSpPr>
          <p:cNvPr id="35" name="panel"/>
          <p:cNvSpPr/>
          <p:nvPr/>
        </p:nvSpPr>
        <p:spPr>
          <a:xfrm>
            <a:off x="603504" y="5916168"/>
            <a:ext cx="10972800" cy="365760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_910_callout"/>
          <p:cNvSpPr txBox="1"/>
          <p:nvPr/>
        </p:nvSpPr>
        <p:spPr>
          <a:xfrm>
            <a:off x="768096" y="5954172"/>
            <a:ext cx="1064361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独立专业套件：恢复表级对象、业务结构与关键记录，承接数据库业务恢复。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911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配套专业软件</a:t>
            </a:r>
          </a:p>
        </p:txBody>
      </p:sp>
      <p:sp>
        <p:nvSpPr>
          <p:cNvPr id="7" name="text_912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913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数码复印机残留数据恢复与保密检查</a:t>
            </a:r>
          </a:p>
        </p:txBody>
      </p:sp>
      <p:sp>
        <p:nvSpPr>
          <p:cNvPr id="9" name="text_914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标准交付包含独立复印机安全检查授权，覆盖自查与泄密事件追溯。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915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916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917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5349240" cy="19568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918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_919_card-title"/>
          <p:cNvSpPr txBox="1"/>
          <p:nvPr/>
        </p:nvSpPr>
        <p:spPr>
          <a:xfrm>
            <a:off x="1335024" y="212140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离线与在线检查</a:t>
            </a:r>
          </a:p>
        </p:txBody>
      </p:sp>
      <p:sp>
        <p:nvSpPr>
          <p:cNvPr id="19" name="panel"/>
          <p:cNvSpPr/>
          <p:nvPr/>
        </p:nvSpPr>
        <p:spPr>
          <a:xfrm>
            <a:off x="841248" y="2729484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920_body"/>
          <p:cNvSpPr txBox="1"/>
          <p:nvPr/>
        </p:nvSpPr>
        <p:spPr>
          <a:xfrm>
            <a:off x="996696" y="2624328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拆盘或镜像离线检查</a:t>
            </a:r>
          </a:p>
        </p:txBody>
      </p:sp>
      <p:sp>
        <p:nvSpPr>
          <p:cNvPr id="21" name="panel"/>
          <p:cNvSpPr/>
          <p:nvPr/>
        </p:nvSpPr>
        <p:spPr>
          <a:xfrm>
            <a:off x="841248" y="3130867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921_body"/>
          <p:cNvSpPr txBox="1"/>
          <p:nvPr/>
        </p:nvSpPr>
        <p:spPr>
          <a:xfrm>
            <a:off x="996696" y="3025711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通过IP / Web开展在线抓取</a:t>
            </a:r>
          </a:p>
        </p:txBody>
      </p:sp>
      <p:sp>
        <p:nvSpPr>
          <p:cNvPr id="23" name="panel"/>
          <p:cNvSpPr/>
          <p:nvPr/>
        </p:nvSpPr>
        <p:spPr>
          <a:xfrm>
            <a:off x="841248" y="3532251"/>
            <a:ext cx="54864" cy="54864"/>
          </a:xfrm>
          <a:prstGeom prst="ellipse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_922_body"/>
          <p:cNvSpPr txBox="1"/>
          <p:nvPr/>
        </p:nvSpPr>
        <p:spPr>
          <a:xfrm>
            <a:off x="996696" y="3427095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原软件资料覆盖200+机型</a:t>
            </a:r>
          </a:p>
        </p:txBody>
      </p:sp>
      <p:sp>
        <p:nvSpPr>
          <p:cNvPr id="25" name="panel"/>
          <p:cNvSpPr/>
          <p:nvPr/>
        </p:nvSpPr>
        <p:spPr>
          <a:xfrm>
            <a:off x="6227064" y="1920240"/>
            <a:ext cx="5349240" cy="19568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642823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923_icon"/>
          <p:cNvSpPr txBox="1"/>
          <p:nvPr/>
        </p:nvSpPr>
        <p:spPr>
          <a:xfrm>
            <a:off x="644652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8" name="text_924_card-title"/>
          <p:cNvSpPr txBox="1"/>
          <p:nvPr/>
        </p:nvSpPr>
        <p:spPr>
          <a:xfrm>
            <a:off x="6958584" y="212140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残留数据恢复</a:t>
            </a:r>
          </a:p>
        </p:txBody>
      </p:sp>
      <p:sp>
        <p:nvSpPr>
          <p:cNvPr id="29" name="panel"/>
          <p:cNvSpPr/>
          <p:nvPr/>
        </p:nvSpPr>
        <p:spPr>
          <a:xfrm>
            <a:off x="6464808" y="2729484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_925_body"/>
          <p:cNvSpPr txBox="1"/>
          <p:nvPr/>
        </p:nvSpPr>
        <p:spPr>
          <a:xfrm>
            <a:off x="6620256" y="2624328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文档、图像、打印与扫描残留</a:t>
            </a:r>
          </a:p>
        </p:txBody>
      </p:sp>
      <p:sp>
        <p:nvSpPr>
          <p:cNvPr id="31" name="panel"/>
          <p:cNvSpPr/>
          <p:nvPr/>
        </p:nvSpPr>
        <p:spPr>
          <a:xfrm>
            <a:off x="6464808" y="3130867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926_body"/>
          <p:cNvSpPr txBox="1"/>
          <p:nvPr/>
        </p:nvSpPr>
        <p:spPr>
          <a:xfrm>
            <a:off x="6620256" y="3025711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识别办公设备存储结构</a:t>
            </a:r>
          </a:p>
        </p:txBody>
      </p:sp>
      <p:sp>
        <p:nvSpPr>
          <p:cNvPr id="33" name="panel"/>
          <p:cNvSpPr/>
          <p:nvPr/>
        </p:nvSpPr>
        <p:spPr>
          <a:xfrm>
            <a:off x="6464808" y="3532251"/>
            <a:ext cx="54864" cy="54864"/>
          </a:xfrm>
          <a:prstGeom prst="ellipse">
            <a:avLst/>
          </a:prstGeom>
          <a:solidFill>
            <a:srgbClr val="219D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927_body"/>
          <p:cNvSpPr txBox="1"/>
          <p:nvPr/>
        </p:nvSpPr>
        <p:spPr>
          <a:xfrm>
            <a:off x="6620256" y="3427095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支撑敏感文件查找与复核</a:t>
            </a:r>
          </a:p>
        </p:txBody>
      </p:sp>
      <p:sp>
        <p:nvSpPr>
          <p:cNvPr id="35" name="panel"/>
          <p:cNvSpPr/>
          <p:nvPr/>
        </p:nvSpPr>
        <p:spPr>
          <a:xfrm>
            <a:off x="603504" y="4069080"/>
            <a:ext cx="5349240" cy="19568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804672" y="42519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928_icon"/>
          <p:cNvSpPr txBox="1"/>
          <p:nvPr/>
        </p:nvSpPr>
        <p:spPr>
          <a:xfrm>
            <a:off x="822960" y="43269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text_929_card-title"/>
          <p:cNvSpPr txBox="1"/>
          <p:nvPr/>
        </p:nvSpPr>
        <p:spPr>
          <a:xfrm>
            <a:off x="1335024" y="427024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OCR与关键词检索</a:t>
            </a:r>
          </a:p>
        </p:txBody>
      </p:sp>
      <p:sp>
        <p:nvSpPr>
          <p:cNvPr id="39" name="panel"/>
          <p:cNvSpPr/>
          <p:nvPr/>
        </p:nvSpPr>
        <p:spPr>
          <a:xfrm>
            <a:off x="841248" y="4878324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_930_body"/>
          <p:cNvSpPr txBox="1"/>
          <p:nvPr/>
        </p:nvSpPr>
        <p:spPr>
          <a:xfrm>
            <a:off x="996696" y="4773168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文字识别与敏感词筛选</a:t>
            </a:r>
          </a:p>
        </p:txBody>
      </p:sp>
      <p:sp>
        <p:nvSpPr>
          <p:cNvPr id="41" name="panel"/>
          <p:cNvSpPr/>
          <p:nvPr/>
        </p:nvSpPr>
        <p:spPr>
          <a:xfrm>
            <a:off x="841248" y="5279707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931_body"/>
          <p:cNvSpPr txBox="1"/>
          <p:nvPr/>
        </p:nvSpPr>
        <p:spPr>
          <a:xfrm>
            <a:off x="996696" y="5174551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违规日志检索</a:t>
            </a:r>
          </a:p>
        </p:txBody>
      </p:sp>
      <p:sp>
        <p:nvSpPr>
          <p:cNvPr id="43" name="panel"/>
          <p:cNvSpPr/>
          <p:nvPr/>
        </p:nvSpPr>
        <p:spPr>
          <a:xfrm>
            <a:off x="841248" y="5681091"/>
            <a:ext cx="54864" cy="54864"/>
          </a:xfrm>
          <a:prstGeom prst="ellipse">
            <a:avLst/>
          </a:prstGeom>
          <a:solidFill>
            <a:srgbClr val="796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932_body"/>
          <p:cNvSpPr txBox="1"/>
          <p:nvPr/>
        </p:nvSpPr>
        <p:spPr>
          <a:xfrm>
            <a:off x="996696" y="5575935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辅助定位办公设备风险信息</a:t>
            </a:r>
          </a:p>
        </p:txBody>
      </p:sp>
      <p:sp>
        <p:nvSpPr>
          <p:cNvPr id="45" name="panel"/>
          <p:cNvSpPr/>
          <p:nvPr/>
        </p:nvSpPr>
        <p:spPr>
          <a:xfrm>
            <a:off x="6227064" y="4069080"/>
            <a:ext cx="5349240" cy="19568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panel"/>
          <p:cNvSpPr/>
          <p:nvPr/>
        </p:nvSpPr>
        <p:spPr>
          <a:xfrm>
            <a:off x="6428232" y="425196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_933_icon"/>
          <p:cNvSpPr txBox="1"/>
          <p:nvPr/>
        </p:nvSpPr>
        <p:spPr>
          <a:xfrm>
            <a:off x="6446520" y="432694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8" name="text_934_card-title"/>
          <p:cNvSpPr txBox="1"/>
          <p:nvPr/>
        </p:nvSpPr>
        <p:spPr>
          <a:xfrm>
            <a:off x="6958584" y="4270248"/>
            <a:ext cx="4398264" cy="344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管理与报告</a:t>
            </a:r>
          </a:p>
        </p:txBody>
      </p:sp>
      <p:sp>
        <p:nvSpPr>
          <p:cNvPr id="49" name="panel"/>
          <p:cNvSpPr/>
          <p:nvPr/>
        </p:nvSpPr>
        <p:spPr>
          <a:xfrm>
            <a:off x="6464808" y="4878324"/>
            <a:ext cx="54864" cy="54864"/>
          </a:xfrm>
          <a:prstGeom prst="ellipse">
            <a:avLst/>
          </a:prstGeom>
          <a:solidFill>
            <a:srgbClr val="DE9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_935_body"/>
          <p:cNvSpPr txBox="1"/>
          <p:nvPr/>
        </p:nvSpPr>
        <p:spPr>
          <a:xfrm>
            <a:off x="6620256" y="4773168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设备管理、人员管理</a:t>
            </a:r>
          </a:p>
        </p:txBody>
      </p:sp>
      <p:sp>
        <p:nvSpPr>
          <p:cNvPr id="51" name="panel"/>
          <p:cNvSpPr/>
          <p:nvPr/>
        </p:nvSpPr>
        <p:spPr>
          <a:xfrm>
            <a:off x="6464808" y="5279707"/>
            <a:ext cx="54864" cy="54864"/>
          </a:xfrm>
          <a:prstGeom prst="ellipse">
            <a:avLst/>
          </a:prstGeom>
          <a:solidFill>
            <a:srgbClr val="DE9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_936_body"/>
          <p:cNvSpPr txBox="1"/>
          <p:nvPr/>
        </p:nvSpPr>
        <p:spPr>
          <a:xfrm>
            <a:off x="6620256" y="5174551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自动生成检查报告</a:t>
            </a:r>
          </a:p>
        </p:txBody>
      </p:sp>
      <p:sp>
        <p:nvSpPr>
          <p:cNvPr id="53" name="panel"/>
          <p:cNvSpPr/>
          <p:nvPr/>
        </p:nvSpPr>
        <p:spPr>
          <a:xfrm>
            <a:off x="6464808" y="5681091"/>
            <a:ext cx="54864" cy="54864"/>
          </a:xfrm>
          <a:prstGeom prst="ellipse">
            <a:avLst/>
          </a:prstGeom>
          <a:solidFill>
            <a:srgbClr val="DE9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_937_body"/>
          <p:cNvSpPr txBox="1"/>
          <p:nvPr/>
        </p:nvSpPr>
        <p:spPr>
          <a:xfrm>
            <a:off x="6620256" y="5575935"/>
            <a:ext cx="4727448" cy="3053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服务安全自查和事件追溯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938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跨平台与国产化</a:t>
            </a:r>
          </a:p>
        </p:txBody>
      </p:sp>
      <p:sp>
        <p:nvSpPr>
          <p:cNvPr id="7" name="text_939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940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Fusion跨平台部署与国产化适配</a:t>
            </a:r>
          </a:p>
        </p:txBody>
      </p:sp>
      <p:sp>
        <p:nvSpPr>
          <p:cNvPr id="9" name="text_941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DRE-1003标准整机为Intel与Windows；下列内容为Fusion软件的适配范围。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942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943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944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5532120" cy="24688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source_image" descr="sw_s31_shape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467" y="2121408"/>
            <a:ext cx="4414192" cy="1874519"/>
          </a:xfrm>
          <a:prstGeom prst="rect">
            <a:avLst/>
          </a:prstGeom>
        </p:spPr>
      </p:pic>
      <p:sp>
        <p:nvSpPr>
          <p:cNvPr id="17" name="text_945_caption"/>
          <p:cNvSpPr txBox="1"/>
          <p:nvPr/>
        </p:nvSpPr>
        <p:spPr>
          <a:xfrm>
            <a:off x="832104" y="4087368"/>
            <a:ext cx="5074920" cy="23507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99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软件原生界面：Windows / Linux / 国产平台</a:t>
            </a:r>
          </a:p>
        </p:txBody>
      </p:sp>
      <p:sp>
        <p:nvSpPr>
          <p:cNvPr id="18" name="panel"/>
          <p:cNvSpPr/>
          <p:nvPr/>
        </p:nvSpPr>
        <p:spPr>
          <a:xfrm>
            <a:off x="6382512" y="1920240"/>
            <a:ext cx="5193792" cy="17007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nel"/>
          <p:cNvSpPr/>
          <p:nvPr/>
        </p:nvSpPr>
        <p:spPr>
          <a:xfrm>
            <a:off x="6583680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946_icon"/>
          <p:cNvSpPr txBox="1"/>
          <p:nvPr/>
        </p:nvSpPr>
        <p:spPr>
          <a:xfrm>
            <a:off x="6601968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OS</a:t>
            </a:r>
          </a:p>
        </p:txBody>
      </p:sp>
      <p:sp>
        <p:nvSpPr>
          <p:cNvPr id="21" name="text_947_card-title"/>
          <p:cNvSpPr txBox="1"/>
          <p:nvPr/>
        </p:nvSpPr>
        <p:spPr>
          <a:xfrm>
            <a:off x="7114032" y="2121408"/>
            <a:ext cx="4242816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操作系统与CPU架构</a:t>
            </a:r>
          </a:p>
        </p:txBody>
      </p:sp>
      <p:sp>
        <p:nvSpPr>
          <p:cNvPr id="22" name="text_948_body"/>
          <p:cNvSpPr txBox="1"/>
          <p:nvPr/>
        </p:nvSpPr>
        <p:spPr>
          <a:xfrm>
            <a:off x="6611112" y="2624328"/>
            <a:ext cx="4736592" cy="8521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Windows 10/11、Server 2012+、Linux、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macOS；x86_64、AArch64、LoongArch原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生运行。</a:t>
            </a:r>
          </a:p>
        </p:txBody>
      </p:sp>
      <p:sp>
        <p:nvSpPr>
          <p:cNvPr id="23" name="panel"/>
          <p:cNvSpPr/>
          <p:nvPr/>
        </p:nvSpPr>
        <p:spPr>
          <a:xfrm>
            <a:off x="6382512" y="3730752"/>
            <a:ext cx="5193792" cy="1709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anel"/>
          <p:cNvSpPr/>
          <p:nvPr/>
        </p:nvSpPr>
        <p:spPr>
          <a:xfrm>
            <a:off x="6583680" y="391363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_949_icon"/>
          <p:cNvSpPr txBox="1"/>
          <p:nvPr/>
        </p:nvSpPr>
        <p:spPr>
          <a:xfrm>
            <a:off x="6601968" y="398861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CN</a:t>
            </a:r>
          </a:p>
        </p:txBody>
      </p:sp>
      <p:sp>
        <p:nvSpPr>
          <p:cNvPr id="26" name="text_950_card-title"/>
          <p:cNvSpPr txBox="1"/>
          <p:nvPr/>
        </p:nvSpPr>
        <p:spPr>
          <a:xfrm>
            <a:off x="7114032" y="3931920"/>
            <a:ext cx="4242816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国产CPU与操作系统</a:t>
            </a:r>
          </a:p>
        </p:txBody>
      </p:sp>
      <p:sp>
        <p:nvSpPr>
          <p:cNvPr id="27" name="text_951_body"/>
          <p:cNvSpPr txBox="1"/>
          <p:nvPr/>
        </p:nvSpPr>
        <p:spPr>
          <a:xfrm>
            <a:off x="6611112" y="4434840"/>
            <a:ext cx="4736592" cy="5943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海光、兆芯、鲲鹏、飞腾、龙芯；统信UOS、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银河麒麟、openEuler、deepin。</a:t>
            </a:r>
          </a:p>
        </p:txBody>
      </p:sp>
      <p:sp>
        <p:nvSpPr>
          <p:cNvPr id="28" name="panel"/>
          <p:cNvSpPr/>
          <p:nvPr/>
        </p:nvSpPr>
        <p:spPr>
          <a:xfrm>
            <a:off x="603504" y="4599432"/>
            <a:ext cx="553212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panel"/>
          <p:cNvSpPr/>
          <p:nvPr/>
        </p:nvSpPr>
        <p:spPr>
          <a:xfrm>
            <a:off x="804672" y="47823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_952_icon"/>
          <p:cNvSpPr txBox="1"/>
          <p:nvPr/>
        </p:nvSpPr>
        <p:spPr>
          <a:xfrm>
            <a:off x="822960" y="48572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NBD</a:t>
            </a:r>
          </a:p>
        </p:txBody>
      </p:sp>
      <p:sp>
        <p:nvSpPr>
          <p:cNvPr id="31" name="text_953_card-title"/>
          <p:cNvSpPr txBox="1"/>
          <p:nvPr/>
        </p:nvSpPr>
        <p:spPr>
          <a:xfrm>
            <a:off x="1335024" y="4800600"/>
            <a:ext cx="4581144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桌面端部署与Linux协同</a:t>
            </a:r>
          </a:p>
        </p:txBody>
      </p:sp>
      <p:sp>
        <p:nvSpPr>
          <p:cNvPr id="32" name="text_954_body"/>
          <p:cNvSpPr txBox="1"/>
          <p:nvPr/>
        </p:nvSpPr>
        <p:spPr>
          <a:xfrm>
            <a:off x="832104" y="5303520"/>
            <a:ext cx="5074920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无独立服务端依赖；/dev/nbdN可供mount、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fdisk、dd、parted等系统工具访问。</a:t>
            </a:r>
          </a:p>
        </p:txBody>
      </p:sp>
      <p:sp>
        <p:nvSpPr>
          <p:cNvPr id="33" name="text_955_note"/>
          <p:cNvSpPr txBox="1"/>
          <p:nvPr/>
        </p:nvSpPr>
        <p:spPr>
          <a:xfrm>
            <a:off x="6428232" y="5769864"/>
            <a:ext cx="5093208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软件适配范围不表示整机同时配备上述所有硬件。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956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性能与可靠性</a:t>
            </a:r>
          </a:p>
        </p:txBody>
      </p:sp>
      <p:sp>
        <p:nvSpPr>
          <p:cNvPr id="7" name="text_957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958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性能、可靠性与安全保障</a:t>
            </a:r>
          </a:p>
        </p:txBody>
      </p:sp>
      <p:sp>
        <p:nvSpPr>
          <p:cNvPr id="9" name="text_959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秒级目录浏览、逻辑映射、多任务并行与故障容错，共同支撑长期专业作业。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960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961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962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2619756" cy="8961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963_metric"/>
          <p:cNvSpPr txBox="1"/>
          <p:nvPr/>
        </p:nvSpPr>
        <p:spPr>
          <a:xfrm>
            <a:off x="758952" y="2011680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秒级</a:t>
            </a:r>
          </a:p>
        </p:txBody>
      </p:sp>
      <p:sp>
        <p:nvSpPr>
          <p:cNvPr id="17" name="text_964_metric-label"/>
          <p:cNvSpPr txBox="1"/>
          <p:nvPr/>
        </p:nvSpPr>
        <p:spPr>
          <a:xfrm>
            <a:off x="758952" y="2468880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懒加载目录</a:t>
            </a:r>
          </a:p>
        </p:txBody>
      </p:sp>
      <p:sp>
        <p:nvSpPr>
          <p:cNvPr id="18" name="panel"/>
          <p:cNvSpPr/>
          <p:nvPr/>
        </p:nvSpPr>
        <p:spPr>
          <a:xfrm>
            <a:off x="3387852" y="1920240"/>
            <a:ext cx="2619756" cy="8961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_965_metric"/>
          <p:cNvSpPr txBox="1"/>
          <p:nvPr/>
        </p:nvSpPr>
        <p:spPr>
          <a:xfrm>
            <a:off x="3543300" y="2011680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10TB级</a:t>
            </a:r>
          </a:p>
        </p:txBody>
      </p:sp>
      <p:sp>
        <p:nvSpPr>
          <p:cNvPr id="20" name="text_966_metric-label"/>
          <p:cNvSpPr txBox="1"/>
          <p:nvPr/>
        </p:nvSpPr>
        <p:spPr>
          <a:xfrm>
            <a:off x="3543300" y="2468880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逻辑映射</a:t>
            </a:r>
          </a:p>
        </p:txBody>
      </p:sp>
      <p:sp>
        <p:nvSpPr>
          <p:cNvPr id="21" name="panel"/>
          <p:cNvSpPr/>
          <p:nvPr/>
        </p:nvSpPr>
        <p:spPr>
          <a:xfrm>
            <a:off x="6172200" y="1920240"/>
            <a:ext cx="2619756" cy="8961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967_metric"/>
          <p:cNvSpPr txBox="1"/>
          <p:nvPr/>
        </p:nvSpPr>
        <p:spPr>
          <a:xfrm>
            <a:off x="6327648" y="2011680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千万级</a:t>
            </a:r>
          </a:p>
        </p:txBody>
      </p:sp>
      <p:sp>
        <p:nvSpPr>
          <p:cNvPr id="23" name="text_968_metric-label"/>
          <p:cNvSpPr txBox="1"/>
          <p:nvPr/>
        </p:nvSpPr>
        <p:spPr>
          <a:xfrm>
            <a:off x="6327648" y="2468880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文件树浏览</a:t>
            </a:r>
          </a:p>
        </p:txBody>
      </p:sp>
      <p:sp>
        <p:nvSpPr>
          <p:cNvPr id="24" name="panel"/>
          <p:cNvSpPr/>
          <p:nvPr/>
        </p:nvSpPr>
        <p:spPr>
          <a:xfrm>
            <a:off x="8956548" y="1920240"/>
            <a:ext cx="2619756" cy="8961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_969_metric"/>
          <p:cNvSpPr txBox="1"/>
          <p:nvPr/>
        </p:nvSpPr>
        <p:spPr>
          <a:xfrm>
            <a:off x="9111996" y="2011680"/>
            <a:ext cx="2308860" cy="469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44"/>
              </a:lnSpc>
              <a:spcBef>
                <a:spcPts val="0"/>
              </a:spcBef>
              <a:spcAft>
                <a:spcPts val="0"/>
              </a:spcAft>
            </a:pPr>
            <a:r>
              <a:rPr sz="28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多任务</a:t>
            </a:r>
          </a:p>
        </p:txBody>
      </p:sp>
      <p:sp>
        <p:nvSpPr>
          <p:cNvPr id="26" name="text_970_metric-label"/>
          <p:cNvSpPr txBox="1"/>
          <p:nvPr/>
        </p:nvSpPr>
        <p:spPr>
          <a:xfrm>
            <a:off x="9111996" y="2468880"/>
            <a:ext cx="2308860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镜像 / 扫描 / RAID</a:t>
            </a:r>
          </a:p>
        </p:txBody>
      </p:sp>
      <p:sp>
        <p:nvSpPr>
          <p:cNvPr id="27" name="panel"/>
          <p:cNvSpPr/>
          <p:nvPr/>
        </p:nvSpPr>
        <p:spPr>
          <a:xfrm>
            <a:off x="603504" y="2980944"/>
            <a:ext cx="3538728" cy="15819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panel"/>
          <p:cNvSpPr/>
          <p:nvPr/>
        </p:nvSpPr>
        <p:spPr>
          <a:xfrm>
            <a:off x="804672" y="316382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_971_icon"/>
          <p:cNvSpPr txBox="1"/>
          <p:nvPr/>
        </p:nvSpPr>
        <p:spPr>
          <a:xfrm>
            <a:off x="822960" y="323880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text_972_card-title"/>
          <p:cNvSpPr txBox="1"/>
          <p:nvPr/>
        </p:nvSpPr>
        <p:spPr>
          <a:xfrm>
            <a:off x="1335024" y="3182112"/>
            <a:ext cx="2587752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双模式浏览</a:t>
            </a:r>
          </a:p>
        </p:txBody>
      </p:sp>
      <p:sp>
        <p:nvSpPr>
          <p:cNvPr id="31" name="text_973_body"/>
          <p:cNvSpPr txBox="1"/>
          <p:nvPr/>
        </p:nvSpPr>
        <p:spPr>
          <a:xfrm>
            <a:off x="832104" y="3685032"/>
            <a:ext cx="3081528" cy="5381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懒加载快速呈现目录；全量索</a:t>
            </a:r>
          </a:p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引支持完整扫描与批量筛选。</a:t>
            </a:r>
          </a:p>
        </p:txBody>
      </p:sp>
      <p:sp>
        <p:nvSpPr>
          <p:cNvPr id="32" name="panel"/>
          <p:cNvSpPr/>
          <p:nvPr/>
        </p:nvSpPr>
        <p:spPr>
          <a:xfrm>
            <a:off x="4315968" y="2980944"/>
            <a:ext cx="3538728" cy="15819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panel"/>
          <p:cNvSpPr/>
          <p:nvPr/>
        </p:nvSpPr>
        <p:spPr>
          <a:xfrm>
            <a:off x="4517136" y="316382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_974_icon"/>
          <p:cNvSpPr txBox="1"/>
          <p:nvPr/>
        </p:nvSpPr>
        <p:spPr>
          <a:xfrm>
            <a:off x="4535424" y="323880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text_975_card-title"/>
          <p:cNvSpPr txBox="1"/>
          <p:nvPr/>
        </p:nvSpPr>
        <p:spPr>
          <a:xfrm>
            <a:off x="5047488" y="3182112"/>
            <a:ext cx="2587752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高效虚拟映射</a:t>
            </a:r>
          </a:p>
        </p:txBody>
      </p:sp>
      <p:sp>
        <p:nvSpPr>
          <p:cNvPr id="36" name="text_976_body"/>
          <p:cNvSpPr txBox="1"/>
          <p:nvPr/>
        </p:nvSpPr>
        <p:spPr>
          <a:xfrm>
            <a:off x="4544568" y="3685032"/>
            <a:ext cx="3081528" cy="5381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逻辑偏移转换，不生成额外副</a:t>
            </a:r>
          </a:p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本；虚拟RAID支持并行读取。</a:t>
            </a:r>
          </a:p>
        </p:txBody>
      </p:sp>
      <p:sp>
        <p:nvSpPr>
          <p:cNvPr id="37" name="panel"/>
          <p:cNvSpPr/>
          <p:nvPr/>
        </p:nvSpPr>
        <p:spPr>
          <a:xfrm>
            <a:off x="8028431" y="2980944"/>
            <a:ext cx="3538728" cy="15819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panel"/>
          <p:cNvSpPr/>
          <p:nvPr/>
        </p:nvSpPr>
        <p:spPr>
          <a:xfrm>
            <a:off x="8229600" y="316382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977_icon"/>
          <p:cNvSpPr txBox="1"/>
          <p:nvPr/>
        </p:nvSpPr>
        <p:spPr>
          <a:xfrm>
            <a:off x="8247888" y="323880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0" name="text_978_card-title"/>
          <p:cNvSpPr txBox="1"/>
          <p:nvPr/>
        </p:nvSpPr>
        <p:spPr>
          <a:xfrm>
            <a:off x="8759952" y="3182112"/>
            <a:ext cx="2587752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后台任务化</a:t>
            </a:r>
          </a:p>
        </p:txBody>
      </p:sp>
      <p:sp>
        <p:nvSpPr>
          <p:cNvPr id="41" name="text_979_body"/>
          <p:cNvSpPr txBox="1"/>
          <p:nvPr/>
        </p:nvSpPr>
        <p:spPr>
          <a:xfrm>
            <a:off x="8257031" y="3685032"/>
            <a:ext cx="3081528" cy="5381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镜像、扫描、重组支持暂停、</a:t>
            </a:r>
          </a:p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继续与中止。</a:t>
            </a:r>
          </a:p>
        </p:txBody>
      </p:sp>
      <p:sp>
        <p:nvSpPr>
          <p:cNvPr id="42" name="panel"/>
          <p:cNvSpPr/>
          <p:nvPr/>
        </p:nvSpPr>
        <p:spPr>
          <a:xfrm>
            <a:off x="603504" y="4626864"/>
            <a:ext cx="3538728" cy="15819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panel"/>
          <p:cNvSpPr/>
          <p:nvPr/>
        </p:nvSpPr>
        <p:spPr>
          <a:xfrm>
            <a:off x="804672" y="480974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_980_icon"/>
          <p:cNvSpPr txBox="1"/>
          <p:nvPr/>
        </p:nvSpPr>
        <p:spPr>
          <a:xfrm>
            <a:off x="822960" y="488472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5" name="text_981_card-title"/>
          <p:cNvSpPr txBox="1"/>
          <p:nvPr/>
        </p:nvSpPr>
        <p:spPr>
          <a:xfrm>
            <a:off x="1335024" y="4828031"/>
            <a:ext cx="2587752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故障容错</a:t>
            </a:r>
          </a:p>
        </p:txBody>
      </p:sp>
      <p:sp>
        <p:nvSpPr>
          <p:cNvPr id="46" name="text_982_body"/>
          <p:cNvSpPr txBox="1"/>
          <p:nvPr/>
        </p:nvSpPr>
        <p:spPr>
          <a:xfrm>
            <a:off x="832104" y="5330951"/>
            <a:ext cx="3081528" cy="5381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坏扇区重试与跳过；缺失成员</a:t>
            </a:r>
          </a:p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实时校验重建和降级恢复。</a:t>
            </a:r>
          </a:p>
        </p:txBody>
      </p:sp>
      <p:sp>
        <p:nvSpPr>
          <p:cNvPr id="47" name="panel"/>
          <p:cNvSpPr/>
          <p:nvPr/>
        </p:nvSpPr>
        <p:spPr>
          <a:xfrm>
            <a:off x="4315968" y="4626864"/>
            <a:ext cx="3538728" cy="15819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panel"/>
          <p:cNvSpPr/>
          <p:nvPr/>
        </p:nvSpPr>
        <p:spPr>
          <a:xfrm>
            <a:off x="4517136" y="480974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_983_icon"/>
          <p:cNvSpPr txBox="1"/>
          <p:nvPr/>
        </p:nvSpPr>
        <p:spPr>
          <a:xfrm>
            <a:off x="4535424" y="488472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50" name="text_984_card-title"/>
          <p:cNvSpPr txBox="1"/>
          <p:nvPr/>
        </p:nvSpPr>
        <p:spPr>
          <a:xfrm>
            <a:off x="5047488" y="4828031"/>
            <a:ext cx="2587752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资源生命周期</a:t>
            </a:r>
          </a:p>
        </p:txBody>
      </p:sp>
      <p:sp>
        <p:nvSpPr>
          <p:cNvPr id="51" name="text_985_body"/>
          <p:cNvSpPr txBox="1"/>
          <p:nvPr/>
        </p:nvSpPr>
        <p:spPr>
          <a:xfrm>
            <a:off x="4544568" y="5330951"/>
            <a:ext cx="3081528" cy="7911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派生虚拟盘、标签页和任务联</a:t>
            </a:r>
          </a:p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动回收；进程退出自动detach。</a:t>
            </a:r>
          </a:p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2" name="panel"/>
          <p:cNvSpPr/>
          <p:nvPr/>
        </p:nvSpPr>
        <p:spPr>
          <a:xfrm>
            <a:off x="8028431" y="4626864"/>
            <a:ext cx="3538728" cy="15819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panel"/>
          <p:cNvSpPr/>
          <p:nvPr/>
        </p:nvSpPr>
        <p:spPr>
          <a:xfrm>
            <a:off x="8229600" y="4809744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7526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_986_icon"/>
          <p:cNvSpPr txBox="1"/>
          <p:nvPr/>
        </p:nvSpPr>
        <p:spPr>
          <a:xfrm>
            <a:off x="8247888" y="4884724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5" name="text_987_card-title"/>
          <p:cNvSpPr txBox="1"/>
          <p:nvPr/>
        </p:nvSpPr>
        <p:spPr>
          <a:xfrm>
            <a:off x="8759952" y="4828031"/>
            <a:ext cx="2587752" cy="3131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取证级可信</a:t>
            </a:r>
          </a:p>
        </p:txBody>
      </p:sp>
      <p:sp>
        <p:nvSpPr>
          <p:cNvPr id="56" name="text_988_body"/>
          <p:cNvSpPr txBox="1"/>
          <p:nvPr/>
        </p:nvSpPr>
        <p:spPr>
          <a:xfrm>
            <a:off x="8257031" y="5330951"/>
            <a:ext cx="3081528" cy="5381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默认只读、写入预览、强确认、</a:t>
            </a:r>
          </a:p>
          <a:p>
            <a:pPr algn="l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2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同步哈希与结果记录。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989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典型应用场景</a:t>
            </a:r>
          </a:p>
        </p:txBody>
      </p:sp>
      <p:sp>
        <p:nvSpPr>
          <p:cNvPr id="7" name="text_990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991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面向服务器、存储与高要求恢复机构</a:t>
            </a:r>
          </a:p>
        </p:txBody>
      </p:sp>
      <p:sp>
        <p:nvSpPr>
          <p:cNvPr id="9" name="text_992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适用于数据恢复公司、电子物证实验室、企业数据应急中心及大型存储故障处置。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993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994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995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996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SRV</a:t>
            </a:r>
          </a:p>
        </p:txBody>
      </p:sp>
      <p:sp>
        <p:nvSpPr>
          <p:cNvPr id="18" name="text_997_card-title"/>
          <p:cNvSpPr txBox="1"/>
          <p:nvPr/>
        </p:nvSpPr>
        <p:spPr>
          <a:xfrm>
            <a:off x="1335024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服务器 / RAID</a:t>
            </a:r>
          </a:p>
        </p:txBody>
      </p:sp>
      <p:sp>
        <p:nvSpPr>
          <p:cNvPr id="19" name="text_998_body"/>
          <p:cNvSpPr txBox="1"/>
          <p:nvPr/>
        </p:nvSpPr>
        <p:spPr>
          <a:xfrm>
            <a:off x="832104" y="2624328"/>
            <a:ext cx="308152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多盘接入、参数识别、缺盘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降级和嵌套阵列恢复。</a:t>
            </a:r>
          </a:p>
        </p:txBody>
      </p:sp>
      <p:sp>
        <p:nvSpPr>
          <p:cNvPr id="20" name="panel"/>
          <p:cNvSpPr/>
          <p:nvPr/>
        </p:nvSpPr>
        <p:spPr>
          <a:xfrm>
            <a:off x="4315968" y="1920240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nel"/>
          <p:cNvSpPr/>
          <p:nvPr/>
        </p:nvSpPr>
        <p:spPr>
          <a:xfrm>
            <a:off x="4517136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999_icon"/>
          <p:cNvSpPr txBox="1"/>
          <p:nvPr/>
        </p:nvSpPr>
        <p:spPr>
          <a:xfrm>
            <a:off x="4535424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SAN</a:t>
            </a:r>
          </a:p>
        </p:txBody>
      </p:sp>
      <p:sp>
        <p:nvSpPr>
          <p:cNvPr id="23" name="text_1000_card-title"/>
          <p:cNvSpPr txBox="1"/>
          <p:nvPr/>
        </p:nvSpPr>
        <p:spPr>
          <a:xfrm>
            <a:off x="5047488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NAS / 企业级存储</a:t>
            </a:r>
          </a:p>
        </p:txBody>
      </p:sp>
      <p:sp>
        <p:nvSpPr>
          <p:cNvPr id="24" name="text_1001_body"/>
          <p:cNvSpPr txBox="1"/>
          <p:nvPr/>
        </p:nvSpPr>
        <p:spPr>
          <a:xfrm>
            <a:off x="4544568" y="2624328"/>
            <a:ext cx="308152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存储池、私有映射、LUN和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复杂卷结构恢复。</a:t>
            </a:r>
          </a:p>
        </p:txBody>
      </p:sp>
      <p:sp>
        <p:nvSpPr>
          <p:cNvPr id="25" name="panel"/>
          <p:cNvSpPr/>
          <p:nvPr/>
        </p:nvSpPr>
        <p:spPr>
          <a:xfrm>
            <a:off x="8028431" y="1920240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8229600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1002_icon"/>
          <p:cNvSpPr txBox="1"/>
          <p:nvPr/>
        </p:nvSpPr>
        <p:spPr>
          <a:xfrm>
            <a:off x="8247888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VM</a:t>
            </a:r>
          </a:p>
        </p:txBody>
      </p:sp>
      <p:sp>
        <p:nvSpPr>
          <p:cNvPr id="28" name="text_1003_card-title"/>
          <p:cNvSpPr txBox="1"/>
          <p:nvPr/>
        </p:nvSpPr>
        <p:spPr>
          <a:xfrm>
            <a:off x="8759952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虚拟化平台</a:t>
            </a:r>
          </a:p>
        </p:txBody>
      </p:sp>
      <p:sp>
        <p:nvSpPr>
          <p:cNvPr id="29" name="text_1004_body"/>
          <p:cNvSpPr txBox="1"/>
          <p:nvPr/>
        </p:nvSpPr>
        <p:spPr>
          <a:xfrm>
            <a:off x="8257031" y="2624328"/>
            <a:ext cx="308152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VMDK、VHDX、QCOW2及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快照链历史状态恢复。</a:t>
            </a:r>
          </a:p>
        </p:txBody>
      </p:sp>
      <p:sp>
        <p:nvSpPr>
          <p:cNvPr id="30" name="panel"/>
          <p:cNvSpPr/>
          <p:nvPr/>
        </p:nvSpPr>
        <p:spPr>
          <a:xfrm>
            <a:off x="603504" y="3913632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804672" y="40965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1005_icon"/>
          <p:cNvSpPr txBox="1"/>
          <p:nvPr/>
        </p:nvSpPr>
        <p:spPr>
          <a:xfrm>
            <a:off x="822960" y="41714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LAW</a:t>
            </a:r>
          </a:p>
        </p:txBody>
      </p:sp>
      <p:sp>
        <p:nvSpPr>
          <p:cNvPr id="33" name="text_1006_card-title"/>
          <p:cNvSpPr txBox="1"/>
          <p:nvPr/>
        </p:nvSpPr>
        <p:spPr>
          <a:xfrm>
            <a:off x="1335024" y="411480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司法鉴定 / 电子物证</a:t>
            </a:r>
          </a:p>
        </p:txBody>
      </p:sp>
      <p:sp>
        <p:nvSpPr>
          <p:cNvPr id="34" name="text_1007_body"/>
          <p:cNvSpPr txBox="1"/>
          <p:nvPr/>
        </p:nvSpPr>
        <p:spPr>
          <a:xfrm>
            <a:off x="832104" y="4617720"/>
            <a:ext cx="308152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源盘保护、镜像固定、哈希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校验与案件留痕。</a:t>
            </a:r>
          </a:p>
        </p:txBody>
      </p:sp>
      <p:sp>
        <p:nvSpPr>
          <p:cNvPr id="35" name="panel"/>
          <p:cNvSpPr/>
          <p:nvPr/>
        </p:nvSpPr>
        <p:spPr>
          <a:xfrm>
            <a:off x="4315968" y="3913632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4517136" y="40965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1008_icon"/>
          <p:cNvSpPr txBox="1"/>
          <p:nvPr/>
        </p:nvSpPr>
        <p:spPr>
          <a:xfrm>
            <a:off x="4535424" y="41714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SQL</a:t>
            </a:r>
          </a:p>
        </p:txBody>
      </p:sp>
      <p:sp>
        <p:nvSpPr>
          <p:cNvPr id="38" name="text_1009_card-title"/>
          <p:cNvSpPr txBox="1"/>
          <p:nvPr/>
        </p:nvSpPr>
        <p:spPr>
          <a:xfrm>
            <a:off x="5047488" y="411480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数据库应急抢修</a:t>
            </a:r>
          </a:p>
        </p:txBody>
      </p:sp>
      <p:sp>
        <p:nvSpPr>
          <p:cNvPr id="39" name="text_1010_body"/>
          <p:cNvSpPr txBox="1"/>
          <p:nvPr/>
        </p:nvSpPr>
        <p:spPr>
          <a:xfrm>
            <a:off x="4544568" y="4617720"/>
            <a:ext cx="308152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MDF/NDF/LDF、BAK、质疑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状态与勒索破坏修复。</a:t>
            </a:r>
          </a:p>
        </p:txBody>
      </p:sp>
      <p:sp>
        <p:nvSpPr>
          <p:cNvPr id="40" name="panel"/>
          <p:cNvSpPr/>
          <p:nvPr/>
        </p:nvSpPr>
        <p:spPr>
          <a:xfrm>
            <a:off x="8028431" y="3913632"/>
            <a:ext cx="3538728" cy="17739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panel"/>
          <p:cNvSpPr/>
          <p:nvPr/>
        </p:nvSpPr>
        <p:spPr>
          <a:xfrm>
            <a:off x="8229600" y="40965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7526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1011_icon"/>
          <p:cNvSpPr txBox="1"/>
          <p:nvPr/>
        </p:nvSpPr>
        <p:spPr>
          <a:xfrm>
            <a:off x="8247888" y="41714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SEC</a:t>
            </a:r>
          </a:p>
        </p:txBody>
      </p:sp>
      <p:sp>
        <p:nvSpPr>
          <p:cNvPr id="43" name="text_1012_card-title"/>
          <p:cNvSpPr txBox="1"/>
          <p:nvPr/>
        </p:nvSpPr>
        <p:spPr>
          <a:xfrm>
            <a:off x="8759952" y="411480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涉密与数据安全</a:t>
            </a:r>
          </a:p>
        </p:txBody>
      </p:sp>
      <p:sp>
        <p:nvSpPr>
          <p:cNvPr id="44" name="text_1013_body"/>
          <p:cNvSpPr txBox="1"/>
          <p:nvPr/>
        </p:nvSpPr>
        <p:spPr>
          <a:xfrm>
            <a:off x="8257031" y="4617720"/>
            <a:ext cx="3081528" cy="5787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本地恢复、复印机残留检查、</a:t>
            </a:r>
          </a:p>
          <a:p>
            <a:pPr algn="l">
              <a:lnSpc>
                <a:spcPts val="2152"/>
              </a:lnSpc>
              <a:spcBef>
                <a:spcPts val="0"/>
              </a:spcBef>
              <a:spcAft>
                <a:spcPts val="0"/>
              </a:spcAft>
            </a:pPr>
            <a:r>
              <a:rPr sz="17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敏感数据排查与追溯。</a:t>
            </a:r>
          </a:p>
        </p:txBody>
      </p:sp>
      <p:sp>
        <p:nvSpPr>
          <p:cNvPr id="45" name="panel"/>
          <p:cNvSpPr/>
          <p:nvPr/>
        </p:nvSpPr>
        <p:spPr>
          <a:xfrm>
            <a:off x="603504" y="5961888"/>
            <a:ext cx="10972800" cy="338328"/>
          </a:xfrm>
          <a:prstGeom prst="roundRect">
            <a:avLst>
              <a:gd name="adj" fmla="val 12000"/>
            </a:avLst>
          </a:prstGeom>
          <a:solidFill>
            <a:srgbClr val="E8F3FE"/>
          </a:solidFill>
          <a:ln w="10160">
            <a:solidFill>
              <a:srgbClr val="C9DF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_1014_callout"/>
          <p:cNvSpPr txBox="1"/>
          <p:nvPr/>
        </p:nvSpPr>
        <p:spPr>
          <a:xfrm>
            <a:off x="768096" y="5990082"/>
            <a:ext cx="10643616" cy="2819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57盘位专业接入底座 + Fusion存储重构 + 配套专业软件 + 安全交付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1015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核心优势</a:t>
            </a:r>
          </a:p>
        </p:txBody>
      </p:sp>
      <p:sp>
        <p:nvSpPr>
          <p:cNvPr id="7" name="text_1016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1017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为什么选择DRE-1003与D-Recovery Fusion</a:t>
            </a:r>
          </a:p>
        </p:txBody>
      </p:sp>
      <p:sp>
        <p:nvSpPr>
          <p:cNvPr id="9" name="text_1018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把海量介质接入、底层恢复深度和专业交付能力，整合到同一工作环境。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1019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1020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1021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3538728" cy="18196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nel"/>
          <p:cNvSpPr/>
          <p:nvPr/>
        </p:nvSpPr>
        <p:spPr>
          <a:xfrm>
            <a:off x="804672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76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_1022_icon"/>
          <p:cNvSpPr txBox="1"/>
          <p:nvPr/>
        </p:nvSpPr>
        <p:spPr>
          <a:xfrm>
            <a:off x="822960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text_1023_card-title"/>
          <p:cNvSpPr txBox="1"/>
          <p:nvPr/>
        </p:nvSpPr>
        <p:spPr>
          <a:xfrm>
            <a:off x="1335024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57盘位海量接入</a:t>
            </a:r>
          </a:p>
        </p:txBody>
      </p:sp>
      <p:sp>
        <p:nvSpPr>
          <p:cNvPr id="19" name="text_1024_body"/>
          <p:cNvSpPr txBox="1"/>
          <p:nvPr/>
        </p:nvSpPr>
        <p:spPr>
          <a:xfrm>
            <a:off x="832104" y="2624328"/>
            <a:ext cx="3081528" cy="8286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主机9盘位与标配48扩展盘位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协同，适配大型阵列和批量镜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像。</a:t>
            </a:r>
          </a:p>
        </p:txBody>
      </p:sp>
      <p:sp>
        <p:nvSpPr>
          <p:cNvPr id="20" name="panel"/>
          <p:cNvSpPr/>
          <p:nvPr/>
        </p:nvSpPr>
        <p:spPr>
          <a:xfrm>
            <a:off x="4315968" y="1920240"/>
            <a:ext cx="3538728" cy="18196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nel"/>
          <p:cNvSpPr/>
          <p:nvPr/>
        </p:nvSpPr>
        <p:spPr>
          <a:xfrm>
            <a:off x="4517136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219D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_1025_icon"/>
          <p:cNvSpPr txBox="1"/>
          <p:nvPr/>
        </p:nvSpPr>
        <p:spPr>
          <a:xfrm>
            <a:off x="4535424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219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text_1026_card-title"/>
          <p:cNvSpPr txBox="1"/>
          <p:nvPr/>
        </p:nvSpPr>
        <p:spPr>
          <a:xfrm>
            <a:off x="5047488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软硬件一体化</a:t>
            </a:r>
          </a:p>
        </p:txBody>
      </p:sp>
      <p:sp>
        <p:nvSpPr>
          <p:cNvPr id="24" name="text_1027_body"/>
          <p:cNvSpPr txBox="1"/>
          <p:nvPr/>
        </p:nvSpPr>
        <p:spPr>
          <a:xfrm>
            <a:off x="4544568" y="2624328"/>
            <a:ext cx="3081528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算力、专业接口、源盘保护与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Fusion平台深度结合。</a:t>
            </a:r>
          </a:p>
        </p:txBody>
      </p:sp>
      <p:sp>
        <p:nvSpPr>
          <p:cNvPr id="25" name="panel"/>
          <p:cNvSpPr/>
          <p:nvPr/>
        </p:nvSpPr>
        <p:spPr>
          <a:xfrm>
            <a:off x="8028431" y="1920240"/>
            <a:ext cx="3538728" cy="18196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panel"/>
          <p:cNvSpPr/>
          <p:nvPr/>
        </p:nvSpPr>
        <p:spPr>
          <a:xfrm>
            <a:off x="8229600" y="2103120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796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1028_icon"/>
          <p:cNvSpPr txBox="1"/>
          <p:nvPr/>
        </p:nvSpPr>
        <p:spPr>
          <a:xfrm>
            <a:off x="8247888" y="2178100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7962C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text_1029_card-title"/>
          <p:cNvSpPr txBox="1"/>
          <p:nvPr/>
        </p:nvSpPr>
        <p:spPr>
          <a:xfrm>
            <a:off x="8759952" y="2121408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全域存储覆盖</a:t>
            </a:r>
          </a:p>
        </p:txBody>
      </p:sp>
      <p:sp>
        <p:nvSpPr>
          <p:cNvPr id="29" name="text_1030_body"/>
          <p:cNvSpPr txBox="1"/>
          <p:nvPr/>
        </p:nvSpPr>
        <p:spPr>
          <a:xfrm>
            <a:off x="8257031" y="2624328"/>
            <a:ext cx="3081528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从单盘、RAID、NAS到存储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池、虚拟化与企业级LUN。</a:t>
            </a:r>
          </a:p>
        </p:txBody>
      </p:sp>
      <p:sp>
        <p:nvSpPr>
          <p:cNvPr id="30" name="panel"/>
          <p:cNvSpPr/>
          <p:nvPr/>
        </p:nvSpPr>
        <p:spPr>
          <a:xfrm>
            <a:off x="603504" y="3913632"/>
            <a:ext cx="3538728" cy="18196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nel"/>
          <p:cNvSpPr/>
          <p:nvPr/>
        </p:nvSpPr>
        <p:spPr>
          <a:xfrm>
            <a:off x="804672" y="40965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E96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_1031_icon"/>
          <p:cNvSpPr txBox="1"/>
          <p:nvPr/>
        </p:nvSpPr>
        <p:spPr>
          <a:xfrm>
            <a:off x="822960" y="41714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E962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3" name="text_1032_card-title"/>
          <p:cNvSpPr txBox="1"/>
          <p:nvPr/>
        </p:nvSpPr>
        <p:spPr>
          <a:xfrm>
            <a:off x="1335024" y="411480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自研深度引擎</a:t>
            </a:r>
          </a:p>
        </p:txBody>
      </p:sp>
      <p:sp>
        <p:nvSpPr>
          <p:cNvPr id="34" name="text_1033_body"/>
          <p:cNvSpPr txBox="1"/>
          <p:nvPr/>
        </p:nvSpPr>
        <p:spPr>
          <a:xfrm>
            <a:off x="832104" y="4617720"/>
            <a:ext cx="3081528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20+文件系统引擎与348种签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名，形成递进恢复路径。</a:t>
            </a:r>
          </a:p>
        </p:txBody>
      </p:sp>
      <p:sp>
        <p:nvSpPr>
          <p:cNvPr id="35" name="panel"/>
          <p:cNvSpPr/>
          <p:nvPr/>
        </p:nvSpPr>
        <p:spPr>
          <a:xfrm>
            <a:off x="4315968" y="3913632"/>
            <a:ext cx="3538728" cy="18196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panel"/>
          <p:cNvSpPr/>
          <p:nvPr/>
        </p:nvSpPr>
        <p:spPr>
          <a:xfrm>
            <a:off x="4517136" y="40965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14B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_1034_icon"/>
          <p:cNvSpPr txBox="1"/>
          <p:nvPr/>
        </p:nvSpPr>
        <p:spPr>
          <a:xfrm>
            <a:off x="4535424" y="41714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8" name="text_1035_card-title"/>
          <p:cNvSpPr txBox="1"/>
          <p:nvPr/>
        </p:nvSpPr>
        <p:spPr>
          <a:xfrm>
            <a:off x="5047488" y="411480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企业级存储能力</a:t>
            </a:r>
          </a:p>
        </p:txBody>
      </p:sp>
      <p:sp>
        <p:nvSpPr>
          <p:cNvPr id="39" name="text_1036_body"/>
          <p:cNvSpPr txBox="1"/>
          <p:nvPr/>
        </p:nvSpPr>
        <p:spPr>
          <a:xfrm>
            <a:off x="4544568" y="4617720"/>
            <a:ext cx="3081528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OceanStor、Dell SC、IBM V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系列、HP EVA专用恢复。</a:t>
            </a:r>
          </a:p>
        </p:txBody>
      </p:sp>
      <p:sp>
        <p:nvSpPr>
          <p:cNvPr id="40" name="panel"/>
          <p:cNvSpPr/>
          <p:nvPr/>
        </p:nvSpPr>
        <p:spPr>
          <a:xfrm>
            <a:off x="8028431" y="3913632"/>
            <a:ext cx="3538728" cy="18196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panel"/>
          <p:cNvSpPr/>
          <p:nvPr/>
        </p:nvSpPr>
        <p:spPr>
          <a:xfrm>
            <a:off x="8229600" y="4096512"/>
            <a:ext cx="402336" cy="402336"/>
          </a:xfrm>
          <a:prstGeom prst="ellipse">
            <a:avLst/>
          </a:prstGeom>
          <a:solidFill>
            <a:srgbClr val="EAF3FD"/>
          </a:solidFill>
          <a:ln w="10160">
            <a:solidFill>
              <a:srgbClr val="D7526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_1037_icon"/>
          <p:cNvSpPr txBox="1"/>
          <p:nvPr/>
        </p:nvSpPr>
        <p:spPr>
          <a:xfrm>
            <a:off x="8247888" y="4171492"/>
            <a:ext cx="365760" cy="2377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zh-CN" altLang="en-US">
                <a:solidFill>
                  <a:srgbClr val="D7526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43" name="text_1038_card-title"/>
          <p:cNvSpPr txBox="1"/>
          <p:nvPr/>
        </p:nvSpPr>
        <p:spPr>
          <a:xfrm>
            <a:off x="8759952" y="4114800"/>
            <a:ext cx="2587752" cy="3288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37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安全可信交付</a:t>
            </a:r>
          </a:p>
        </p:txBody>
      </p:sp>
      <p:sp>
        <p:nvSpPr>
          <p:cNvPr id="44" name="text_1039_body"/>
          <p:cNvSpPr txBox="1"/>
          <p:nvPr/>
        </p:nvSpPr>
        <p:spPr>
          <a:xfrm>
            <a:off x="8257031" y="4617720"/>
            <a:ext cx="3081528" cy="5631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物理只读、COW、哈希、恢</a:t>
            </a:r>
          </a:p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复清单、报告与工具协同。</a:t>
            </a:r>
          </a:p>
        </p:txBody>
      </p:sp>
      <p:sp>
        <p:nvSpPr>
          <p:cNvPr id="45" name="text_1040_callout"/>
          <p:cNvSpPr txBox="1"/>
          <p:nvPr/>
        </p:nvSpPr>
        <p:spPr>
          <a:xfrm>
            <a:off x="813816" y="6007608"/>
            <a:ext cx="10570464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合作形态：标准产品合作 / 联合品牌定制 / 中性版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1041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核心硬件参数</a:t>
            </a:r>
          </a:p>
        </p:txBody>
      </p:sp>
      <p:sp>
        <p:nvSpPr>
          <p:cNvPr id="7" name="text_1042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1043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DRE-1003硬件、盘位与接口参数</a:t>
            </a:r>
          </a:p>
        </p:txBody>
      </p:sp>
      <p:sp>
        <p:nvSpPr>
          <p:cNvPr id="9" name="text_1044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以下基线来自DRE-1003原宣传彩页，最终配置以项目合同和供货清单为准。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1045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1046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1047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10972800" cy="429768"/>
          </a:xfrm>
          <a:prstGeom prst="rect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1048_table-header"/>
          <p:cNvSpPr txBox="1"/>
          <p:nvPr/>
        </p:nvSpPr>
        <p:spPr>
          <a:xfrm>
            <a:off x="768096" y="1988820"/>
            <a:ext cx="1965960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</a:t>
            </a:r>
          </a:p>
        </p:txBody>
      </p:sp>
      <p:sp>
        <p:nvSpPr>
          <p:cNvPr id="17" name="text_1049_table-header"/>
          <p:cNvSpPr txBox="1"/>
          <p:nvPr/>
        </p:nvSpPr>
        <p:spPr>
          <a:xfrm>
            <a:off x="3008376" y="1988820"/>
            <a:ext cx="8403336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配置与能力</a:t>
            </a:r>
          </a:p>
        </p:txBody>
      </p:sp>
      <p:sp>
        <p:nvSpPr>
          <p:cNvPr id="18" name="panel"/>
          <p:cNvSpPr/>
          <p:nvPr/>
        </p:nvSpPr>
        <p:spPr>
          <a:xfrm>
            <a:off x="603504" y="2350008"/>
            <a:ext cx="10972800" cy="521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_1050_table-key"/>
          <p:cNvSpPr txBox="1"/>
          <p:nvPr/>
        </p:nvSpPr>
        <p:spPr>
          <a:xfrm>
            <a:off x="768096" y="2427732"/>
            <a:ext cx="191109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处理器 / 平台</a:t>
            </a:r>
          </a:p>
        </p:txBody>
      </p:sp>
      <p:sp>
        <p:nvSpPr>
          <p:cNvPr id="20" name="text_1051_table-value"/>
          <p:cNvSpPr txBox="1"/>
          <p:nvPr/>
        </p:nvSpPr>
        <p:spPr>
          <a:xfrm>
            <a:off x="3008376" y="2427732"/>
            <a:ext cx="840333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Intel Core i9-12900K，16核24线程，最高5.2GHz；ASUS PRIME Z790-P WIFI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03504" y="2871216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nel"/>
          <p:cNvSpPr/>
          <p:nvPr/>
        </p:nvSpPr>
        <p:spPr>
          <a:xfrm>
            <a:off x="603504" y="2871216"/>
            <a:ext cx="10972800" cy="521207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_1052_table-key"/>
          <p:cNvSpPr txBox="1"/>
          <p:nvPr/>
        </p:nvSpPr>
        <p:spPr>
          <a:xfrm>
            <a:off x="768096" y="2948940"/>
            <a:ext cx="191109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内存 / 系统盘</a:t>
            </a:r>
          </a:p>
        </p:txBody>
      </p:sp>
      <p:sp>
        <p:nvSpPr>
          <p:cNvPr id="24" name="text_1053_table-value"/>
          <p:cNvSpPr txBox="1"/>
          <p:nvPr/>
        </p:nvSpPr>
        <p:spPr>
          <a:xfrm>
            <a:off x="3008376" y="2948940"/>
            <a:ext cx="840333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64GB DDR5 5600双通道；1TB M.2 NVMe PCIe SSD；支持PCIe 5.0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3504" y="3392424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nel"/>
          <p:cNvSpPr/>
          <p:nvPr/>
        </p:nvSpPr>
        <p:spPr>
          <a:xfrm>
            <a:off x="603504" y="3392424"/>
            <a:ext cx="10972800" cy="521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1054_table-key"/>
          <p:cNvSpPr txBox="1"/>
          <p:nvPr/>
        </p:nvSpPr>
        <p:spPr>
          <a:xfrm>
            <a:off x="768096" y="3470148"/>
            <a:ext cx="191109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主机盘位</a:t>
            </a:r>
          </a:p>
        </p:txBody>
      </p:sp>
      <p:sp>
        <p:nvSpPr>
          <p:cNvPr id="28" name="text_1055_table-value"/>
          <p:cNvSpPr txBox="1"/>
          <p:nvPr/>
        </p:nvSpPr>
        <p:spPr>
          <a:xfrm>
            <a:off x="3008376" y="3470148"/>
            <a:ext cx="840333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9个SAS/SATA盘位：3个只读 + 6个读写；2个独立SAS/SATA预检通道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03504" y="3913632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anel"/>
          <p:cNvSpPr/>
          <p:nvPr/>
        </p:nvSpPr>
        <p:spPr>
          <a:xfrm>
            <a:off x="603504" y="3913632"/>
            <a:ext cx="10972800" cy="521207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_1056_table-key"/>
          <p:cNvSpPr txBox="1"/>
          <p:nvPr/>
        </p:nvSpPr>
        <p:spPr>
          <a:xfrm>
            <a:off x="768096" y="3991356"/>
            <a:ext cx="191109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标配扩展柜</a:t>
            </a:r>
          </a:p>
        </p:txBody>
      </p:sp>
      <p:sp>
        <p:nvSpPr>
          <p:cNvPr id="32" name="text_1057_table-value"/>
          <p:cNvSpPr txBox="1"/>
          <p:nvPr/>
        </p:nvSpPr>
        <p:spPr>
          <a:xfrm>
            <a:off x="3008376" y="3991356"/>
            <a:ext cx="840333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2台24盘位SAS/SATA热插拔扩展柜，双层48盘位，独立供电与散热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3504" y="4434840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anel"/>
          <p:cNvSpPr/>
          <p:nvPr/>
        </p:nvSpPr>
        <p:spPr>
          <a:xfrm>
            <a:off x="603504" y="4434840"/>
            <a:ext cx="10972800" cy="521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_1058_table-key"/>
          <p:cNvSpPr txBox="1"/>
          <p:nvPr/>
        </p:nvSpPr>
        <p:spPr>
          <a:xfrm>
            <a:off x="768096" y="4512564"/>
            <a:ext cx="191109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NVMe / 读卡器</a:t>
            </a:r>
          </a:p>
        </p:txBody>
      </p:sp>
      <p:sp>
        <p:nvSpPr>
          <p:cNvPr id="36" name="text_1059_table-value"/>
          <p:cNvSpPr txBox="1"/>
          <p:nvPr/>
        </p:nvSpPr>
        <p:spPr>
          <a:xfrm>
            <a:off x="3008376" y="4512564"/>
            <a:ext cx="840333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2个前置M.2：1只读 + 1读写；SD / MMC / MS / TF / M2 / CF / XD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03504" y="4956048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anel"/>
          <p:cNvSpPr/>
          <p:nvPr/>
        </p:nvSpPr>
        <p:spPr>
          <a:xfrm>
            <a:off x="603504" y="4956048"/>
            <a:ext cx="10972800" cy="521207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1060_table-key"/>
          <p:cNvSpPr txBox="1"/>
          <p:nvPr/>
        </p:nvSpPr>
        <p:spPr>
          <a:xfrm>
            <a:off x="768096" y="5033772"/>
            <a:ext cx="191109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显示系统</a:t>
            </a:r>
          </a:p>
        </p:txBody>
      </p:sp>
      <p:sp>
        <p:nvSpPr>
          <p:cNvPr id="40" name="text_1061_table-value"/>
          <p:cNvSpPr txBox="1"/>
          <p:nvPr/>
        </p:nvSpPr>
        <p:spPr>
          <a:xfrm>
            <a:off x="3008376" y="5033772"/>
            <a:ext cx="840333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12.6英寸内嵌触控屏 + 49英寸32:9超宽曲面屏，5120×1440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03504" y="5477256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nel"/>
          <p:cNvSpPr/>
          <p:nvPr/>
        </p:nvSpPr>
        <p:spPr>
          <a:xfrm>
            <a:off x="603504" y="5477256"/>
            <a:ext cx="10972800" cy="521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_1062_table-key"/>
          <p:cNvSpPr txBox="1"/>
          <p:nvPr/>
        </p:nvSpPr>
        <p:spPr>
          <a:xfrm>
            <a:off x="768096" y="5554980"/>
            <a:ext cx="191109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USB / 网络 / 系统</a:t>
            </a:r>
          </a:p>
        </p:txBody>
      </p:sp>
      <p:sp>
        <p:nvSpPr>
          <p:cNvPr id="44" name="text_1063_table-value"/>
          <p:cNvSpPr txBox="1"/>
          <p:nvPr/>
        </p:nvSpPr>
        <p:spPr>
          <a:xfrm>
            <a:off x="3008376" y="5554980"/>
            <a:ext cx="8403336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USB不少于12个，含20Gbps USB-C；2.5G / Wi-Fi 6；Windows 11专业版64位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03504" y="5998464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ambient_top"/>
          <p:cNvSpPr/>
          <p:nvPr/>
        </p:nvSpPr>
        <p:spPr>
          <a:xfrm>
            <a:off x="9692640" y="18288"/>
            <a:ext cx="2423160" cy="2423160"/>
          </a:xfrm>
          <a:prstGeom prst="ellipse">
            <a:avLst/>
          </a:prstGeom>
          <a:solidFill>
            <a:srgbClr val="E5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ambient_bottom"/>
          <p:cNvSpPr/>
          <p:nvPr/>
        </p:nvSpPr>
        <p:spPr>
          <a:xfrm>
            <a:off x="0" y="5230368"/>
            <a:ext cx="1572768" cy="1572768"/>
          </a:xfrm>
          <a:prstGeom prst="ellipse">
            <a:avLst/>
          </a:prstGeom>
          <a:solidFill>
            <a:srgbClr val="E8F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0352" y="640080"/>
            <a:ext cx="11128248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nel"/>
          <p:cNvSpPr/>
          <p:nvPr/>
        </p:nvSpPr>
        <p:spPr>
          <a:xfrm>
            <a:off x="548640" y="201168"/>
            <a:ext cx="2560320" cy="283464"/>
          </a:xfrm>
          <a:prstGeom prst="roundRect">
            <a:avLst>
              <a:gd name="adj" fmla="val 12000"/>
            </a:avLst>
          </a:prstGeom>
          <a:solidFill>
            <a:srgbClr val="E2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_1064_eyebrow"/>
          <p:cNvSpPr txBox="1"/>
          <p:nvPr/>
        </p:nvSpPr>
        <p:spPr>
          <a:xfrm>
            <a:off x="685800" y="205740"/>
            <a:ext cx="228600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软件参数与交付</a:t>
            </a:r>
          </a:p>
        </p:txBody>
      </p:sp>
      <p:sp>
        <p:nvSpPr>
          <p:cNvPr id="7" name="text_1065_brand"/>
          <p:cNvSpPr txBox="1"/>
          <p:nvPr/>
        </p:nvSpPr>
        <p:spPr>
          <a:xfrm>
            <a:off x="7818120" y="228600"/>
            <a:ext cx="3794760" cy="2560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414"/>
              </a:lnSpc>
              <a:spcBef>
                <a:spcPts val="0"/>
              </a:spcBef>
              <a:spcAft>
                <a:spcPts val="0"/>
              </a:spcAft>
            </a:pPr>
            <a:r>
              <a:rPr sz="1150" b="1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DRE-1003 · D-Recovery Fusion</a:t>
            </a:r>
          </a:p>
        </p:txBody>
      </p:sp>
      <p:sp>
        <p:nvSpPr>
          <p:cNvPr id="8" name="text_1066_title"/>
          <p:cNvSpPr txBox="1"/>
          <p:nvPr/>
        </p:nvSpPr>
        <p:spPr>
          <a:xfrm>
            <a:off x="603504" y="786384"/>
            <a:ext cx="10972800" cy="576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69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主平台、专业套件与整机标准交付</a:t>
            </a:r>
          </a:p>
        </p:txBody>
      </p:sp>
      <p:sp>
        <p:nvSpPr>
          <p:cNvPr id="9" name="text_1067_subtitle"/>
          <p:cNvSpPr txBox="1"/>
          <p:nvPr/>
        </p:nvSpPr>
        <p:spPr>
          <a:xfrm>
            <a:off x="612648" y="1371600"/>
            <a:ext cx="10927080" cy="4297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Fusion软件全面升级；双层扩展柜与两套专业软件按DRE-1003原交付口径保留。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85216" y="6446520"/>
            <a:ext cx="11027664" cy="0"/>
          </a:xfrm>
          <a:prstGeom prst="line">
            <a:avLst/>
          </a:prstGeom>
          <a:ln w="1270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_1068_footer"/>
          <p:cNvSpPr txBox="1"/>
          <p:nvPr/>
        </p:nvSpPr>
        <p:spPr>
          <a:xfrm>
            <a:off x="612648" y="6537960"/>
            <a:ext cx="4572000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达思科技 · DRE-1003 2027 产品资料</a:t>
            </a:r>
          </a:p>
        </p:txBody>
      </p:sp>
      <p:sp>
        <p:nvSpPr>
          <p:cNvPr id="12" name="text_1069_footer"/>
          <p:cNvSpPr txBox="1"/>
          <p:nvPr/>
        </p:nvSpPr>
        <p:spPr>
          <a:xfrm>
            <a:off x="5989320" y="6537960"/>
            <a:ext cx="5084064" cy="1737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zh-CN" altLang="en-US">
                <a:solidFill>
                  <a:srgbClr val="71869B"/>
                </a:solidFill>
                <a:latin typeface="Microsoft YaHei"/>
                <a:ea typeface="Microsoft YaHei"/>
                <a:cs typeface="Microsoft YaHei"/>
              </a:rPr>
              <a:t>吴总 18600668588（微信同号） · www.dstfix.com</a:t>
            </a:r>
          </a:p>
        </p:txBody>
      </p:sp>
      <p:sp>
        <p:nvSpPr>
          <p:cNvPr id="13" name="panel"/>
          <p:cNvSpPr/>
          <p:nvPr/>
        </p:nvSpPr>
        <p:spPr>
          <a:xfrm>
            <a:off x="11164824" y="6501384"/>
            <a:ext cx="429768" cy="228600"/>
          </a:xfrm>
          <a:prstGeom prst="roundRect">
            <a:avLst>
              <a:gd name="adj" fmla="val 12000"/>
            </a:avLst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_1070_page"/>
          <p:cNvSpPr txBox="1"/>
          <p:nvPr/>
        </p:nvSpPr>
        <p:spPr>
          <a:xfrm>
            <a:off x="11183112" y="6510528"/>
            <a:ext cx="393192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15" name="panel"/>
          <p:cNvSpPr/>
          <p:nvPr/>
        </p:nvSpPr>
        <p:spPr>
          <a:xfrm>
            <a:off x="603504" y="1920240"/>
            <a:ext cx="10972800" cy="429768"/>
          </a:xfrm>
          <a:prstGeom prst="rect">
            <a:avLst/>
          </a:prstGeom>
          <a:solidFill>
            <a:srgbClr val="176D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_1071_table-header"/>
          <p:cNvSpPr txBox="1"/>
          <p:nvPr/>
        </p:nvSpPr>
        <p:spPr>
          <a:xfrm>
            <a:off x="768096" y="1988820"/>
            <a:ext cx="1993392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</a:t>
            </a:r>
          </a:p>
        </p:txBody>
      </p:sp>
      <p:sp>
        <p:nvSpPr>
          <p:cNvPr id="17" name="text_1072_table-header"/>
          <p:cNvSpPr txBox="1"/>
          <p:nvPr/>
        </p:nvSpPr>
        <p:spPr>
          <a:xfrm>
            <a:off x="3035808" y="1988820"/>
            <a:ext cx="8375904" cy="2975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配置与能力</a:t>
            </a:r>
          </a:p>
        </p:txBody>
      </p:sp>
      <p:sp>
        <p:nvSpPr>
          <p:cNvPr id="18" name="panel"/>
          <p:cNvSpPr/>
          <p:nvPr/>
        </p:nvSpPr>
        <p:spPr>
          <a:xfrm>
            <a:off x="603504" y="2350008"/>
            <a:ext cx="1097280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_1073_table-key"/>
          <p:cNvSpPr txBox="1"/>
          <p:nvPr/>
        </p:nvSpPr>
        <p:spPr>
          <a:xfrm>
            <a:off x="768096" y="2427732"/>
            <a:ext cx="1938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Fusion主软件</a:t>
            </a:r>
          </a:p>
        </p:txBody>
      </p:sp>
      <p:sp>
        <p:nvSpPr>
          <p:cNvPr id="20" name="text_1074_table-value"/>
          <p:cNvSpPr txBox="1"/>
          <p:nvPr/>
        </p:nvSpPr>
        <p:spPr>
          <a:xfrm>
            <a:off x="3035808" y="2427732"/>
            <a:ext cx="8375904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数据恢复、磁盘分析、取证镜像、RAID/NAS、虚拟磁盘映射与Hex查看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03504" y="2862072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nel"/>
          <p:cNvSpPr/>
          <p:nvPr/>
        </p:nvSpPr>
        <p:spPr>
          <a:xfrm>
            <a:off x="603504" y="2862072"/>
            <a:ext cx="10972800" cy="512064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_1075_table-key"/>
          <p:cNvSpPr txBox="1"/>
          <p:nvPr/>
        </p:nvSpPr>
        <p:spPr>
          <a:xfrm>
            <a:off x="768096" y="2939796"/>
            <a:ext cx="1938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文件系统 / 签名</a:t>
            </a:r>
          </a:p>
        </p:txBody>
      </p:sp>
      <p:sp>
        <p:nvSpPr>
          <p:cNvPr id="24" name="text_1076_table-value"/>
          <p:cNvSpPr txBox="1"/>
          <p:nvPr/>
        </p:nvSpPr>
        <p:spPr>
          <a:xfrm>
            <a:off x="3035808" y="2939796"/>
            <a:ext cx="8375904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20+独立文件系统引擎；348种文件类型签名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3504" y="3374136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nel"/>
          <p:cNvSpPr/>
          <p:nvPr/>
        </p:nvSpPr>
        <p:spPr>
          <a:xfrm>
            <a:off x="603504" y="3374136"/>
            <a:ext cx="1097280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_1077_table-key"/>
          <p:cNvSpPr txBox="1"/>
          <p:nvPr/>
        </p:nvSpPr>
        <p:spPr>
          <a:xfrm>
            <a:off x="768096" y="3451860"/>
            <a:ext cx="1938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RAID / 存储池</a:t>
            </a:r>
          </a:p>
        </p:txBody>
      </p:sp>
      <p:sp>
        <p:nvSpPr>
          <p:cNvPr id="28" name="text_1078_table-value"/>
          <p:cNvSpPr txBox="1"/>
          <p:nvPr/>
        </p:nvSpPr>
        <p:spPr>
          <a:xfrm>
            <a:off x="3035808" y="3451860"/>
            <a:ext cx="8375904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18种模式；元数据识别、缺盘重建、嵌套重组、参数推断与NAS装配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03504" y="3886200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anel"/>
          <p:cNvSpPr/>
          <p:nvPr/>
        </p:nvSpPr>
        <p:spPr>
          <a:xfrm>
            <a:off x="603504" y="3886200"/>
            <a:ext cx="10972800" cy="512064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_1079_table-key"/>
          <p:cNvSpPr txBox="1"/>
          <p:nvPr/>
        </p:nvSpPr>
        <p:spPr>
          <a:xfrm>
            <a:off x="768096" y="3963924"/>
            <a:ext cx="1938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企业级存储</a:t>
            </a:r>
          </a:p>
        </p:txBody>
      </p:sp>
      <p:sp>
        <p:nvSpPr>
          <p:cNvPr id="32" name="text_1080_table-value"/>
          <p:cNvSpPr txBox="1"/>
          <p:nvPr/>
        </p:nvSpPr>
        <p:spPr>
          <a:xfrm>
            <a:off x="3035808" y="3963924"/>
            <a:ext cx="8375904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OceanStor、Dell SC、IBM V系列、HP EVA及通用LUN解析插件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3504" y="4398264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anel"/>
          <p:cNvSpPr/>
          <p:nvPr/>
        </p:nvSpPr>
        <p:spPr>
          <a:xfrm>
            <a:off x="603504" y="4398264"/>
            <a:ext cx="1097280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_1081_table-key"/>
          <p:cNvSpPr txBox="1"/>
          <p:nvPr/>
        </p:nvSpPr>
        <p:spPr>
          <a:xfrm>
            <a:off x="768096" y="4475988"/>
            <a:ext cx="1938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虚拟化 / 安全</a:t>
            </a:r>
          </a:p>
        </p:txBody>
      </p:sp>
      <p:sp>
        <p:nvSpPr>
          <p:cNvPr id="36" name="text_1082_table-value"/>
          <p:cNvSpPr txBox="1"/>
          <p:nvPr/>
        </p:nvSpPr>
        <p:spPr>
          <a:xfrm>
            <a:off x="3035808" y="4475988"/>
            <a:ext cx="8375904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VMware快照、加密卷、NBD/WinSpd映射、COW、哈希、清单与HTML报告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03504" y="4910328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anel"/>
          <p:cNvSpPr/>
          <p:nvPr/>
        </p:nvSpPr>
        <p:spPr>
          <a:xfrm>
            <a:off x="603504" y="4910328"/>
            <a:ext cx="10972800" cy="512064"/>
          </a:xfrm>
          <a:prstGeom prst="rect">
            <a:avLst/>
          </a:prstGeom>
          <a:solidFill>
            <a:srgbClr val="ED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_1083_table-key"/>
          <p:cNvSpPr txBox="1"/>
          <p:nvPr/>
        </p:nvSpPr>
        <p:spPr>
          <a:xfrm>
            <a:off x="768096" y="4988052"/>
            <a:ext cx="1938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标准硬件交付</a:t>
            </a:r>
          </a:p>
        </p:txBody>
      </p:sp>
      <p:sp>
        <p:nvSpPr>
          <p:cNvPr id="40" name="text_1084_table-value"/>
          <p:cNvSpPr txBox="1"/>
          <p:nvPr/>
        </p:nvSpPr>
        <p:spPr>
          <a:xfrm>
            <a:off x="3035808" y="4988052"/>
            <a:ext cx="8375904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主机1台、24盘位扩展柜2台、49英寸显示器、12.6英寸触控屏、键鼠和线材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03504" y="5422392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nel"/>
          <p:cNvSpPr/>
          <p:nvPr/>
        </p:nvSpPr>
        <p:spPr>
          <a:xfrm>
            <a:off x="603504" y="5422392"/>
            <a:ext cx="10972800" cy="6709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_1085_table-key"/>
          <p:cNvSpPr txBox="1"/>
          <p:nvPr/>
        </p:nvSpPr>
        <p:spPr>
          <a:xfrm>
            <a:off x="768096" y="5500116"/>
            <a:ext cx="1938528" cy="2897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1" lang="zh-CN" altLang="en-US">
                <a:solidFill>
                  <a:srgbClr val="112D50"/>
                </a:solidFill>
                <a:latin typeface="Microsoft YaHei"/>
                <a:ea typeface="Microsoft YaHei"/>
                <a:cs typeface="Microsoft YaHei"/>
              </a:rPr>
              <a:t>软件授权与服务</a:t>
            </a:r>
          </a:p>
        </p:txBody>
      </p:sp>
      <p:sp>
        <p:nvSpPr>
          <p:cNvPr id="44" name="text_1086_table-value"/>
          <p:cNvSpPr txBox="1"/>
          <p:nvPr/>
        </p:nvSpPr>
        <p:spPr>
          <a:xfrm>
            <a:off x="3035808" y="5500116"/>
            <a:ext cx="8375904" cy="5474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Windows 11专业版、Fusion、SQL Server恢复、复印机安全检查；安装调试与基</a:t>
            </a:r>
          </a:p>
          <a:p>
            <a:pPr algn="l">
              <a:lnSpc>
                <a:spcPts val="2029"/>
              </a:lnSpc>
              <a:spcBef>
                <a:spcPts val="0"/>
              </a:spcBef>
              <a:spcAft>
                <a:spcPts val="0"/>
              </a:spcAft>
            </a:pPr>
            <a:r>
              <a:rPr sz="1650" b="0" lang="zh-CN" altLang="en-US">
                <a:solidFill>
                  <a:srgbClr val="536A84"/>
                </a:solidFill>
                <a:latin typeface="Microsoft YaHei"/>
                <a:ea typeface="Microsoft YaHei"/>
                <a:cs typeface="Microsoft YaHei"/>
              </a:rPr>
              <a:t>础培训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03504" y="6093333"/>
            <a:ext cx="10972800" cy="0"/>
          </a:xfrm>
          <a:prstGeom prst="line">
            <a:avLst/>
          </a:prstGeom>
          <a:ln w="7620">
            <a:solidFill>
              <a:srgbClr val="DCE7F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C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nel"/>
          <p:cNvSpPr/>
          <p:nvPr/>
        </p:nvSpPr>
        <p:spPr>
          <a:xfrm>
            <a:off x="8503920" y="18288"/>
            <a:ext cx="3639312" cy="3639312"/>
          </a:xfrm>
          <a:prstGeom prst="ellipse">
            <a:avLst/>
          </a:prstGeom>
          <a:solidFill>
            <a:srgbClr val="0C2D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nel"/>
          <p:cNvSpPr/>
          <p:nvPr/>
        </p:nvSpPr>
        <p:spPr>
          <a:xfrm>
            <a:off x="45720" y="4946904"/>
            <a:ext cx="1764792" cy="1764792"/>
          </a:xfrm>
          <a:prstGeom prst="ellipse">
            <a:avLst/>
          </a:prstGeom>
          <a:solidFill>
            <a:srgbClr val="0B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panel"/>
          <p:cNvSpPr/>
          <p:nvPr/>
        </p:nvSpPr>
        <p:spPr>
          <a:xfrm>
            <a:off x="612648" y="338328"/>
            <a:ext cx="2313432" cy="5852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source_image" descr="hw_p01_x7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448056"/>
            <a:ext cx="1920240" cy="384048"/>
          </a:xfrm>
          <a:prstGeom prst="rect">
            <a:avLst/>
          </a:prstGeom>
        </p:spPr>
      </p:pic>
      <p:sp>
        <p:nvSpPr>
          <p:cNvPr id="6" name="text_1087_title"/>
          <p:cNvSpPr txBox="1"/>
          <p:nvPr/>
        </p:nvSpPr>
        <p:spPr>
          <a:xfrm>
            <a:off x="630936" y="1225296"/>
            <a:ext cx="5669280" cy="5318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936"/>
              </a:lnSpc>
              <a:spcBef>
                <a:spcPts val="0"/>
              </a:spcBef>
              <a:spcAft>
                <a:spcPts val="0"/>
              </a:spcAft>
            </a:pPr>
            <a:r>
              <a:rPr sz="32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D-Recovery Fusion</a:t>
            </a:r>
          </a:p>
        </p:txBody>
      </p:sp>
      <p:sp>
        <p:nvSpPr>
          <p:cNvPr id="7" name="text_1088_product"/>
          <p:cNvSpPr txBox="1"/>
          <p:nvPr/>
        </p:nvSpPr>
        <p:spPr>
          <a:xfrm>
            <a:off x="649224" y="1847088"/>
            <a:ext cx="5623560" cy="4225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075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达思全域服务器及存储设备</a:t>
            </a:r>
          </a:p>
        </p:txBody>
      </p:sp>
      <p:sp>
        <p:nvSpPr>
          <p:cNvPr id="8" name="text_1089_product"/>
          <p:cNvSpPr txBox="1"/>
          <p:nvPr/>
        </p:nvSpPr>
        <p:spPr>
          <a:xfrm>
            <a:off x="649224" y="2386584"/>
            <a:ext cx="5623560" cy="3990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90"/>
              </a:lnSpc>
              <a:spcBef>
                <a:spcPts val="0"/>
              </a:spcBef>
              <a:spcAft>
                <a:spcPts val="0"/>
              </a:spcAft>
            </a:pPr>
            <a:r>
              <a:rPr sz="235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数据恢复平台系统塔机版 DRE-1003</a:t>
            </a:r>
          </a:p>
        </p:txBody>
      </p:sp>
      <p:sp>
        <p:nvSpPr>
          <p:cNvPr id="9" name="text_1090_slogan"/>
          <p:cNvSpPr txBox="1"/>
          <p:nvPr/>
        </p:nvSpPr>
        <p:spPr>
          <a:xfrm>
            <a:off x="667512" y="3081528"/>
            <a:ext cx="5486400" cy="7193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706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让复杂存储重新可读</a:t>
            </a:r>
          </a:p>
          <a:p>
            <a:pPr algn="l">
              <a:lnSpc>
                <a:spcPts val="2706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让关键业务数据重新回归</a:t>
            </a:r>
          </a:p>
        </p:txBody>
      </p:sp>
      <p:sp>
        <p:nvSpPr>
          <p:cNvPr id="10" name="panel"/>
          <p:cNvSpPr/>
          <p:nvPr/>
        </p:nvSpPr>
        <p:spPr>
          <a:xfrm>
            <a:off x="6675120" y="813816"/>
            <a:ext cx="4873752" cy="340156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DCE7F3"/>
            </a:solidFill>
          </a:ln>
          <a:effectLst>
            <a:outerShdw blurRad="50800" dist="15240" dir="5400000" algn="ctr" rotWithShape="0">
              <a:srgbClr val="163C6C">
                <a:alpha val="7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source_image" descr="hw_p01_x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424" y="1080420"/>
            <a:ext cx="4581144" cy="2767774"/>
          </a:xfrm>
          <a:prstGeom prst="rect">
            <a:avLst/>
          </a:prstGeom>
        </p:spPr>
      </p:pic>
      <p:sp>
        <p:nvSpPr>
          <p:cNvPr id="12" name="text_1091_caption"/>
          <p:cNvSpPr txBox="1"/>
          <p:nvPr/>
        </p:nvSpPr>
        <p:spPr>
          <a:xfrm>
            <a:off x="6922008" y="3840480"/>
            <a:ext cx="4370832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1" lang="zh-CN" altLang="en-US">
                <a:solidFill>
                  <a:srgbClr val="176DD9"/>
                </a:solidFill>
                <a:latin typeface="Microsoft YaHei"/>
                <a:ea typeface="Microsoft YaHei"/>
                <a:cs typeface="Microsoft YaHei"/>
              </a:rPr>
              <a:t>主机 + 标配双层48盘位扩展柜</a:t>
            </a:r>
          </a:p>
        </p:txBody>
      </p:sp>
      <p:sp>
        <p:nvSpPr>
          <p:cNvPr id="13" name="panel"/>
          <p:cNvSpPr/>
          <p:nvPr/>
        </p:nvSpPr>
        <p:spPr>
          <a:xfrm>
            <a:off x="612648" y="4224528"/>
            <a:ext cx="5550408" cy="1828800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anel"/>
          <p:cNvSpPr/>
          <p:nvPr/>
        </p:nvSpPr>
        <p:spPr>
          <a:xfrm>
            <a:off x="804672" y="4389120"/>
            <a:ext cx="1435608" cy="14356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source_image" descr="sw_s36_shape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" y="4476704"/>
            <a:ext cx="1289304" cy="1260438"/>
          </a:xfrm>
          <a:prstGeom prst="rect">
            <a:avLst/>
          </a:prstGeom>
        </p:spPr>
      </p:pic>
      <p:sp>
        <p:nvSpPr>
          <p:cNvPr id="16" name="text_1092_contact-title"/>
          <p:cNvSpPr txBox="1"/>
          <p:nvPr/>
        </p:nvSpPr>
        <p:spPr>
          <a:xfrm>
            <a:off x="2432304" y="4434840"/>
            <a:ext cx="3465576" cy="3600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583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微信扫码，添加吴总</a:t>
            </a:r>
          </a:p>
        </p:txBody>
      </p:sp>
      <p:sp>
        <p:nvSpPr>
          <p:cNvPr id="17" name="text_1093_phone"/>
          <p:cNvSpPr txBox="1"/>
          <p:nvPr/>
        </p:nvSpPr>
        <p:spPr>
          <a:xfrm>
            <a:off x="2432304" y="4974336"/>
            <a:ext cx="3456432" cy="4850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7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</a:p>
        </p:txBody>
      </p:sp>
      <p:sp>
        <p:nvSpPr>
          <p:cNvPr id="18" name="text_1094_contact-caption"/>
          <p:cNvSpPr txBox="1"/>
          <p:nvPr/>
        </p:nvSpPr>
        <p:spPr>
          <a:xfrm>
            <a:off x="2432304" y="5559552"/>
            <a:ext cx="3456432" cy="25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产品采购 · 项目合作 · 深度定制</a:t>
            </a:r>
          </a:p>
        </p:txBody>
      </p:sp>
      <p:sp>
        <p:nvSpPr>
          <p:cNvPr id="19" name="panel"/>
          <p:cNvSpPr/>
          <p:nvPr/>
        </p:nvSpPr>
        <p:spPr>
          <a:xfrm>
            <a:off x="6409944" y="4425696"/>
            <a:ext cx="5138928" cy="1627632"/>
          </a:xfrm>
          <a:prstGeom prst="roundRect">
            <a:avLst>
              <a:gd name="adj" fmla="val 12000"/>
            </a:avLst>
          </a:prstGeom>
          <a:solidFill>
            <a:srgbClr val="0D2E58"/>
          </a:solidFill>
          <a:ln w="10160">
            <a:solidFill>
              <a:srgbClr val="254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_1095_company"/>
          <p:cNvSpPr txBox="1"/>
          <p:nvPr/>
        </p:nvSpPr>
        <p:spPr>
          <a:xfrm>
            <a:off x="6647688" y="4663440"/>
            <a:ext cx="4681728" cy="33661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98"/>
              </a:lnSpc>
              <a:spcBef>
                <a:spcPts val="0"/>
              </a:spcBef>
              <a:spcAft>
                <a:spcPts val="0"/>
              </a:spcAft>
            </a:pPr>
            <a:r>
              <a:rPr sz="1950" b="1" lang="zh-CN" altLang="en-US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达思凯瑞技术（北京）有限公司</a:t>
            </a:r>
          </a:p>
        </p:txBody>
      </p:sp>
      <p:sp>
        <p:nvSpPr>
          <p:cNvPr id="21" name="text_1096_website"/>
          <p:cNvSpPr txBox="1"/>
          <p:nvPr/>
        </p:nvSpPr>
        <p:spPr>
          <a:xfrm>
            <a:off x="6647688" y="5193792"/>
            <a:ext cx="4681728" cy="4225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075"/>
              </a:lnSpc>
              <a:spcBef>
                <a:spcPts val="0"/>
              </a:spcBef>
              <a:spcAft>
                <a:spcPts val="0"/>
              </a:spcAft>
            </a:pPr>
            <a:r>
              <a:rPr sz="2500" b="1" lang="zh-CN" altLang="en-US">
                <a:solidFill>
                  <a:srgbClr val="14B9E7"/>
                </a:solidFill>
                <a:latin typeface="Microsoft YaHei"/>
                <a:ea typeface="Microsoft YaHei"/>
                <a:cs typeface="Microsoft YaHei"/>
              </a:rPr>
              <a:t>www.dstfix.com</a:t>
            </a:r>
          </a:p>
        </p:txBody>
      </p:sp>
      <p:sp>
        <p:nvSpPr>
          <p:cNvPr id="22" name="text_1097_contact-caption"/>
          <p:cNvSpPr txBox="1"/>
          <p:nvPr/>
        </p:nvSpPr>
        <p:spPr>
          <a:xfrm>
            <a:off x="6647688" y="5650992"/>
            <a:ext cx="4681728" cy="2428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标准产品合作 / 联合品牌定制 / 中性版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30936" y="6419088"/>
            <a:ext cx="10917936" cy="0"/>
          </a:xfrm>
          <a:prstGeom prst="line">
            <a:avLst/>
          </a:prstGeom>
          <a:ln w="12700">
            <a:solidFill>
              <a:srgbClr val="254B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_1098_footer"/>
          <p:cNvSpPr txBox="1"/>
          <p:nvPr/>
        </p:nvSpPr>
        <p:spPr>
          <a:xfrm>
            <a:off x="658368" y="6547104"/>
            <a:ext cx="10917936" cy="1828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 lang="zh-CN" altLang="en-US">
                <a:solidFill>
                  <a:srgbClr val="C3D9ED"/>
                </a:solidFill>
                <a:latin typeface="Microsoft YaHei"/>
                <a:ea typeface="Microsoft YaHei"/>
                <a:cs typeface="Microsoft YaHei"/>
              </a:rPr>
              <a:t>专业数据恢复 · 成就客户价值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达思全域服务器及存储设备数据恢复平台系统塔机版DRE-1003新宣传彩页2027</dc:title>
  <dc:subject>DRE-1003 + D-Recovery Fusion｜服务器、RAID、NAS与企业级存储恢复</dc:subject>
  <dc:creator>达思凯瑞技术（北京）有限公司</dc:creator>
  <cp:keywords>DRE-1003,D-Recovery Fusion,服务器数据恢复,企业级存储,57盘位,2027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zh-CN</dc:language>
</cp:coreProperties>
</file>