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85e858a2f3447de" /><Relationship Type="http://schemas.openxmlformats.org/officeDocument/2006/relationships/extended-properties" Target="/docProps/app.xml" Id="Rc909707492714217" /><Relationship Type="http://schemas.openxmlformats.org/officeDocument/2006/relationships/officeDocument" Target="/ppt/presentation.xml" Id="R998128aa4bd742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c8d19c1b8bc4665"/>
  </p:sldMasterIdLst>
  <p:notesMasterIdLst>
    <p:notesMasterId xmlns:r="http://schemas.openxmlformats.org/officeDocument/2006/relationships" r:id="R0067f67a15fc4587"/>
  </p:notesMasterIdLst>
  <p:sldIdLst>
    <p:sldId xmlns:r="http://schemas.openxmlformats.org/officeDocument/2006/relationships" id="256" r:id="Rc19a4ae4b2e54ef0"/>
    <p:sldId xmlns:r="http://schemas.openxmlformats.org/officeDocument/2006/relationships" id="257" r:id="Reb8031fa0e1b4534"/>
    <p:sldId xmlns:r="http://schemas.openxmlformats.org/officeDocument/2006/relationships" id="258" r:id="Rb07af91a911a49ca"/>
    <p:sldId xmlns:r="http://schemas.openxmlformats.org/officeDocument/2006/relationships" id="259" r:id="R1cffae43c87f46aa"/>
    <p:sldId xmlns:r="http://schemas.openxmlformats.org/officeDocument/2006/relationships" id="260" r:id="Re0db9bf5b2af446e"/>
    <p:sldId xmlns:r="http://schemas.openxmlformats.org/officeDocument/2006/relationships" id="261" r:id="Rf0f3590b91ba48e4"/>
    <p:sldId xmlns:r="http://schemas.openxmlformats.org/officeDocument/2006/relationships" id="262" r:id="Rbad555cea7d9413c"/>
    <p:sldId xmlns:r="http://schemas.openxmlformats.org/officeDocument/2006/relationships" id="263" r:id="Rbed3d6f165f34ef2"/>
    <p:sldId xmlns:r="http://schemas.openxmlformats.org/officeDocument/2006/relationships" id="264" r:id="R7794c92a6b9542de"/>
    <p:sldId xmlns:r="http://schemas.openxmlformats.org/officeDocument/2006/relationships" id="265" r:id="R9232a984fa454c06"/>
    <p:sldId xmlns:r="http://schemas.openxmlformats.org/officeDocument/2006/relationships" id="266" r:id="Rb12f9330a7d14537"/>
    <p:sldId xmlns:r="http://schemas.openxmlformats.org/officeDocument/2006/relationships" id="267" r:id="R8e158ce1451340ac"/>
    <p:sldId xmlns:r="http://schemas.openxmlformats.org/officeDocument/2006/relationships" id="268" r:id="Ra8895e4ab2ae41e0"/>
    <p:sldId xmlns:r="http://schemas.openxmlformats.org/officeDocument/2006/relationships" id="269" r:id="R0fefe80192ae49fb"/>
    <p:sldId xmlns:r="http://schemas.openxmlformats.org/officeDocument/2006/relationships" id="270" r:id="R073de996eba04d9b"/>
    <p:sldId xmlns:r="http://schemas.openxmlformats.org/officeDocument/2006/relationships" id="271" r:id="Rd530c9f92e55420a"/>
    <p:sldId xmlns:r="http://schemas.openxmlformats.org/officeDocument/2006/relationships" id="272" r:id="R0591e1a37f6f4ea5"/>
    <p:sldId xmlns:r="http://schemas.openxmlformats.org/officeDocument/2006/relationships" id="273" r:id="Rdf63b1e13fd74638"/>
    <p:sldId xmlns:r="http://schemas.openxmlformats.org/officeDocument/2006/relationships" id="274" r:id="R83bc018d951d420c"/>
    <p:sldId xmlns:r="http://schemas.openxmlformats.org/officeDocument/2006/relationships" id="275" r:id="R407cbf4533db4fa5"/>
    <p:sldId xmlns:r="http://schemas.openxmlformats.org/officeDocument/2006/relationships" id="276" r:id="R420151fc8ce44a42"/>
    <p:sldId xmlns:r="http://schemas.openxmlformats.org/officeDocument/2006/relationships" id="277" r:id="R53875e6ce0eb40c3"/>
    <p:sldId xmlns:r="http://schemas.openxmlformats.org/officeDocument/2006/relationships" id="278" r:id="Rffe18539b03e4dcc"/>
    <p:sldId xmlns:r="http://schemas.openxmlformats.org/officeDocument/2006/relationships" id="279" r:id="R3437695afa134764"/>
    <p:sldId xmlns:r="http://schemas.openxmlformats.org/officeDocument/2006/relationships" id="280" r:id="R38a56a20b4d547fc"/>
    <p:sldId xmlns:r="http://schemas.openxmlformats.org/officeDocument/2006/relationships" id="281" r:id="R0ca5c9c7e81a4520"/>
    <p:sldId xmlns:r="http://schemas.openxmlformats.org/officeDocument/2006/relationships" id="282" r:id="R0d8790c965ba4ea6"/>
    <p:sldId xmlns:r="http://schemas.openxmlformats.org/officeDocument/2006/relationships" id="283" r:id="Ref4ba47ce2e445ef"/>
    <p:sldId xmlns:r="http://schemas.openxmlformats.org/officeDocument/2006/relationships" id="284" r:id="R8999c4465717482d"/>
    <p:sldId xmlns:r="http://schemas.openxmlformats.org/officeDocument/2006/relationships" id="285" r:id="R133ed04ec35c4398"/>
    <p:sldId xmlns:r="http://schemas.openxmlformats.org/officeDocument/2006/relationships" id="286" r:id="R0e1a289853ca4cd0"/>
    <p:sldId xmlns:r="http://schemas.openxmlformats.org/officeDocument/2006/relationships" id="287" r:id="R0429bf8707d544dc"/>
    <p:sldId xmlns:r="http://schemas.openxmlformats.org/officeDocument/2006/relationships" id="288" r:id="R654bc41375da42d5"/>
    <p:sldId xmlns:r="http://schemas.openxmlformats.org/officeDocument/2006/relationships" id="289" r:id="R99f2c1a568584d7e"/>
    <p:sldId xmlns:r="http://schemas.openxmlformats.org/officeDocument/2006/relationships" id="290" r:id="R18a763ef4ae04123"/>
    <p:sldId xmlns:r="http://schemas.openxmlformats.org/officeDocument/2006/relationships" id="291" r:id="R78e034f8f88e4002"/>
    <p:sldId xmlns:r="http://schemas.openxmlformats.org/officeDocument/2006/relationships" id="292" r:id="Rb890171ff38943e6"/>
    <p:sldId xmlns:r="http://schemas.openxmlformats.org/officeDocument/2006/relationships" id="293" r:id="Rf35f5a499a7645c4"/>
    <p:sldId xmlns:r="http://schemas.openxmlformats.org/officeDocument/2006/relationships" id="294" r:id="R00251b491f974e06"/>
    <p:sldId xmlns:r="http://schemas.openxmlformats.org/officeDocument/2006/relationships" id="295" r:id="Rfd67fc8855744938"/>
    <p:sldId xmlns:r="http://schemas.openxmlformats.org/officeDocument/2006/relationships" id="296" r:id="R38d74afe2d964912"/>
    <p:sldId xmlns:r="http://schemas.openxmlformats.org/officeDocument/2006/relationships" id="297" r:id="Rb0f54880e01b4278"/>
    <p:sldId xmlns:r="http://schemas.openxmlformats.org/officeDocument/2006/relationships" id="298" r:id="Rfc62d6379e5b4f79"/>
    <p:sldId xmlns:r="http://schemas.openxmlformats.org/officeDocument/2006/relationships" id="299" r:id="R104c2d51fba445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1d753ed20a4960" /><Relationship Type="http://schemas.openxmlformats.org/officeDocument/2006/relationships/slideMaster" Target="/ppt/slideMasters/slideMaster1.xml" Id="R7c8d19c1b8bc4665" /><Relationship Type="http://schemas.openxmlformats.org/officeDocument/2006/relationships/notesMaster" Target="/ppt/notesMasters/notesMaster1.xml" Id="R0067f67a15fc4587" /><Relationship Type="http://schemas.openxmlformats.org/officeDocument/2006/relationships/presProps" Target="/ppt/presProps.xml" Id="R6378a453fb874166" /><Relationship Type="http://schemas.openxmlformats.org/officeDocument/2006/relationships/viewProps" Target="/ppt/viewProps.xml" Id="R78987ad29d36438e" /><Relationship Type="http://schemas.openxmlformats.org/officeDocument/2006/relationships/tableStyles" Target="/ppt/tableStyles.xml" Id="R910ea9091ae1453b" /><Relationship Type="http://schemas.openxmlformats.org/officeDocument/2006/relationships/slide" Target="/ppt/slides/slide1.xml" Id="Rc19a4ae4b2e54ef0" /><Relationship Type="http://schemas.openxmlformats.org/officeDocument/2006/relationships/slide" Target="/ppt/slides/slide2.xml" Id="Reb8031fa0e1b4534" /><Relationship Type="http://schemas.openxmlformats.org/officeDocument/2006/relationships/slide" Target="/ppt/slides/slide3.xml" Id="Rb07af91a911a49ca" /><Relationship Type="http://schemas.openxmlformats.org/officeDocument/2006/relationships/slide" Target="/ppt/slides/slide4.xml" Id="R1cffae43c87f46aa" /><Relationship Type="http://schemas.openxmlformats.org/officeDocument/2006/relationships/slide" Target="/ppt/slides/slide5.xml" Id="Re0db9bf5b2af446e" /><Relationship Type="http://schemas.openxmlformats.org/officeDocument/2006/relationships/slide" Target="/ppt/slides/slide6.xml" Id="Rf0f3590b91ba48e4" /><Relationship Type="http://schemas.openxmlformats.org/officeDocument/2006/relationships/slide" Target="/ppt/slides/slide7.xml" Id="Rbad555cea7d9413c" /><Relationship Type="http://schemas.openxmlformats.org/officeDocument/2006/relationships/slide" Target="/ppt/slides/slide8.xml" Id="Rbed3d6f165f34ef2" /><Relationship Type="http://schemas.openxmlformats.org/officeDocument/2006/relationships/slide" Target="/ppt/slides/slide9.xml" Id="R7794c92a6b9542de" /><Relationship Type="http://schemas.openxmlformats.org/officeDocument/2006/relationships/slide" Target="/ppt/slides/slide10.xml" Id="R9232a984fa454c06" /><Relationship Type="http://schemas.openxmlformats.org/officeDocument/2006/relationships/slide" Target="/ppt/slides/slide11.xml" Id="Rb12f9330a7d14537" /><Relationship Type="http://schemas.openxmlformats.org/officeDocument/2006/relationships/slide" Target="/ppt/slides/slide12.xml" Id="R8e158ce1451340ac" /><Relationship Type="http://schemas.openxmlformats.org/officeDocument/2006/relationships/slide" Target="/ppt/slides/slide13.xml" Id="Ra8895e4ab2ae41e0" /><Relationship Type="http://schemas.openxmlformats.org/officeDocument/2006/relationships/slide" Target="/ppt/slides/slide14.xml" Id="R0fefe80192ae49fb" /><Relationship Type="http://schemas.openxmlformats.org/officeDocument/2006/relationships/slide" Target="/ppt/slides/slide15.xml" Id="R073de996eba04d9b" /><Relationship Type="http://schemas.openxmlformats.org/officeDocument/2006/relationships/slide" Target="/ppt/slides/slide16.xml" Id="Rd530c9f92e55420a" /><Relationship Type="http://schemas.openxmlformats.org/officeDocument/2006/relationships/slide" Target="/ppt/slides/slide17.xml" Id="R0591e1a37f6f4ea5" /><Relationship Type="http://schemas.openxmlformats.org/officeDocument/2006/relationships/slide" Target="/ppt/slides/slide18.xml" Id="Rdf63b1e13fd74638" /><Relationship Type="http://schemas.openxmlformats.org/officeDocument/2006/relationships/slide" Target="/ppt/slides/slide19.xml" Id="R83bc018d951d420c" /><Relationship Type="http://schemas.openxmlformats.org/officeDocument/2006/relationships/slide" Target="/ppt/slides/slide20.xml" Id="R407cbf4533db4fa5" /><Relationship Type="http://schemas.openxmlformats.org/officeDocument/2006/relationships/slide" Target="/ppt/slides/slide21.xml" Id="R420151fc8ce44a42" /><Relationship Type="http://schemas.openxmlformats.org/officeDocument/2006/relationships/slide" Target="/ppt/slides/slide22.xml" Id="R53875e6ce0eb40c3" /><Relationship Type="http://schemas.openxmlformats.org/officeDocument/2006/relationships/slide" Target="/ppt/slides/slide23.xml" Id="Rffe18539b03e4dcc" /><Relationship Type="http://schemas.openxmlformats.org/officeDocument/2006/relationships/slide" Target="/ppt/slides/slide24.xml" Id="R3437695afa134764" /><Relationship Type="http://schemas.openxmlformats.org/officeDocument/2006/relationships/slide" Target="/ppt/slides/slide25.xml" Id="R38a56a20b4d547fc" /><Relationship Type="http://schemas.openxmlformats.org/officeDocument/2006/relationships/slide" Target="/ppt/slides/slide26.xml" Id="R0ca5c9c7e81a4520" /><Relationship Type="http://schemas.openxmlformats.org/officeDocument/2006/relationships/slide" Target="/ppt/slides/slide27.xml" Id="R0d8790c965ba4ea6" /><Relationship Type="http://schemas.openxmlformats.org/officeDocument/2006/relationships/slide" Target="/ppt/slides/slide28.xml" Id="Ref4ba47ce2e445ef" /><Relationship Type="http://schemas.openxmlformats.org/officeDocument/2006/relationships/slide" Target="/ppt/slides/slide29.xml" Id="R8999c4465717482d" /><Relationship Type="http://schemas.openxmlformats.org/officeDocument/2006/relationships/slide" Target="/ppt/slides/slide30.xml" Id="R133ed04ec35c4398" /><Relationship Type="http://schemas.openxmlformats.org/officeDocument/2006/relationships/slide" Target="/ppt/slides/slide31.xml" Id="R0e1a289853ca4cd0" /><Relationship Type="http://schemas.openxmlformats.org/officeDocument/2006/relationships/slide" Target="/ppt/slides/slide32.xml" Id="R0429bf8707d544dc" /><Relationship Type="http://schemas.openxmlformats.org/officeDocument/2006/relationships/slide" Target="/ppt/slides/slide33.xml" Id="R654bc41375da42d5" /><Relationship Type="http://schemas.openxmlformats.org/officeDocument/2006/relationships/slide" Target="/ppt/slides/slide34.xml" Id="R99f2c1a568584d7e" /><Relationship Type="http://schemas.openxmlformats.org/officeDocument/2006/relationships/slide" Target="/ppt/slides/slide35.xml" Id="R18a763ef4ae04123" /><Relationship Type="http://schemas.openxmlformats.org/officeDocument/2006/relationships/slide" Target="/ppt/slides/slide36.xml" Id="R78e034f8f88e4002" /><Relationship Type="http://schemas.openxmlformats.org/officeDocument/2006/relationships/slide" Target="/ppt/slides/slide37.xml" Id="Rb890171ff38943e6" /><Relationship Type="http://schemas.openxmlformats.org/officeDocument/2006/relationships/slide" Target="/ppt/slides/slide38.xml" Id="Rf35f5a499a7645c4" /><Relationship Type="http://schemas.openxmlformats.org/officeDocument/2006/relationships/slide" Target="/ppt/slides/slide39.xml" Id="R00251b491f974e06" /><Relationship Type="http://schemas.openxmlformats.org/officeDocument/2006/relationships/slide" Target="/ppt/slides/slide40.xml" Id="Rfd67fc8855744938" /><Relationship Type="http://schemas.openxmlformats.org/officeDocument/2006/relationships/slide" Target="/ppt/slides/slide41.xml" Id="R38d74afe2d964912" /><Relationship Type="http://schemas.openxmlformats.org/officeDocument/2006/relationships/slide" Target="/ppt/slides/slide42.xml" Id="Rb0f54880e01b4278" /><Relationship Type="http://schemas.openxmlformats.org/officeDocument/2006/relationships/slide" Target="/ppt/slides/slide43.xml" Id="Rfc62d6379e5b4f79" /><Relationship Type="http://schemas.openxmlformats.org/officeDocument/2006/relationships/slide" Target="/ppt/slides/slide44.xml" Id="R104c2d51fba445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53ee50de03c48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45af14d737454f" /><Relationship Type="http://schemas.openxmlformats.org/officeDocument/2006/relationships/notesMaster" Target="/ppt/notesMasters/notesMaster1.xml" Id="Rd9cd413d1dc7407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4ee580639bc43e1" /><Relationship Type="http://schemas.openxmlformats.org/officeDocument/2006/relationships/notesMaster" Target="/ppt/notesMasters/notesMaster1.xml" Id="R39bc10f84a5843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73d26680414fde" /><Relationship Type="http://schemas.openxmlformats.org/officeDocument/2006/relationships/notesMaster" Target="/ppt/notesMasters/notesMaster1.xml" Id="R5f7e7cfd82e540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021bfd1de6144ab" /><Relationship Type="http://schemas.openxmlformats.org/officeDocument/2006/relationships/notesMaster" Target="/ppt/notesMasters/notesMaster1.xml" Id="R94e1c37615904e0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d42fd0e689f4489" /><Relationship Type="http://schemas.openxmlformats.org/officeDocument/2006/relationships/notesMaster" Target="/ppt/notesMasters/notesMaster1.xml" Id="R4592c9148ae249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f7b7ea77974d64" /><Relationship Type="http://schemas.openxmlformats.org/officeDocument/2006/relationships/notesMaster" Target="/ppt/notesMasters/notesMaster1.xml" Id="R47f57c414302475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6615e8608343ea" /><Relationship Type="http://schemas.openxmlformats.org/officeDocument/2006/relationships/notesMaster" Target="/ppt/notesMasters/notesMaster1.xml" Id="R64893055c5ec46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5a580feedb44f0" /><Relationship Type="http://schemas.openxmlformats.org/officeDocument/2006/relationships/notesMaster" Target="/ppt/notesMasters/notesMaster1.xml" Id="R12c9803678a048b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731408de5e24b30" /><Relationship Type="http://schemas.openxmlformats.org/officeDocument/2006/relationships/notesMaster" Target="/ppt/notesMasters/notesMaster1.xml" Id="R749fdbae4ecd4ea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5e16a3aa514c79" /><Relationship Type="http://schemas.openxmlformats.org/officeDocument/2006/relationships/notesMaster" Target="/ppt/notesMasters/notesMaster1.xml" Id="Re048da970b7e4a6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1ddf0201e549ef" /><Relationship Type="http://schemas.openxmlformats.org/officeDocument/2006/relationships/notesMaster" Target="/ppt/notesMasters/notesMaster1.xml" Id="R31ba29e6d8284a7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cb1bd935adf49ba" /><Relationship Type="http://schemas.openxmlformats.org/officeDocument/2006/relationships/notesMaster" Target="/ppt/notesMasters/notesMaster1.xml" Id="R404f76c09cf047e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6b6f4400e0a4d11" /><Relationship Type="http://schemas.openxmlformats.org/officeDocument/2006/relationships/notesMaster" Target="/ppt/notesMasters/notesMaster1.xml" Id="R0d8e839bc1a7401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132a19bf04b4761" /><Relationship Type="http://schemas.openxmlformats.org/officeDocument/2006/relationships/notesMaster" Target="/ppt/notesMasters/notesMaster1.xml" Id="R14ab2093312b4d5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b6fa86346844921" /><Relationship Type="http://schemas.openxmlformats.org/officeDocument/2006/relationships/notesMaster" Target="/ppt/notesMasters/notesMaster1.xml" Id="Re25f83e5d78e4a9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7c23c04229d4859" /><Relationship Type="http://schemas.openxmlformats.org/officeDocument/2006/relationships/notesMaster" Target="/ppt/notesMasters/notesMaster1.xml" Id="Re3e32aa4c752494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e9d562fa16b4318" /><Relationship Type="http://schemas.openxmlformats.org/officeDocument/2006/relationships/notesMaster" Target="/ppt/notesMasters/notesMaster1.xml" Id="R070aed49848446f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6c412b2d03845c0" /><Relationship Type="http://schemas.openxmlformats.org/officeDocument/2006/relationships/notesMaster" Target="/ppt/notesMasters/notesMaster1.xml" Id="R0ceabf0f151a4d9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a6e5cadaaa24d80" /><Relationship Type="http://schemas.openxmlformats.org/officeDocument/2006/relationships/notesMaster" Target="/ppt/notesMasters/notesMaster1.xml" Id="R77ab4ac43013497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7c962e155514722" /><Relationship Type="http://schemas.openxmlformats.org/officeDocument/2006/relationships/notesMaster" Target="/ppt/notesMasters/notesMaster1.xml" Id="R79637564c9af4d1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65e7fc5f77c4ab3" /><Relationship Type="http://schemas.openxmlformats.org/officeDocument/2006/relationships/notesMaster" Target="/ppt/notesMasters/notesMaster1.xml" Id="R8cd9d0f6b78f430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37560b3fbe44ed4" /><Relationship Type="http://schemas.openxmlformats.org/officeDocument/2006/relationships/notesMaster" Target="/ppt/notesMasters/notesMaster1.xml" Id="Rb36b5621ad6541f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a1285fc51a04815" /><Relationship Type="http://schemas.openxmlformats.org/officeDocument/2006/relationships/notesMaster" Target="/ppt/notesMasters/notesMaster1.xml" Id="R7dcef3cb211549d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610e29e982345a0" /><Relationship Type="http://schemas.openxmlformats.org/officeDocument/2006/relationships/notesMaster" Target="/ppt/notesMasters/notesMaster1.xml" Id="R8ce5f9d8527a4ac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4a34fd0d8414c5a" /><Relationship Type="http://schemas.openxmlformats.org/officeDocument/2006/relationships/notesMaster" Target="/ppt/notesMasters/notesMaster1.xml" Id="Rabe1abd714e04ff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1ca6ccd05ce4228" /><Relationship Type="http://schemas.openxmlformats.org/officeDocument/2006/relationships/notesMaster" Target="/ppt/notesMasters/notesMaster1.xml" Id="R3a35610bb004427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83f53ea201e4bf7" /><Relationship Type="http://schemas.openxmlformats.org/officeDocument/2006/relationships/notesMaster" Target="/ppt/notesMasters/notesMaster1.xml" Id="R1431a343e548478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dd21312b5d04ff0" /><Relationship Type="http://schemas.openxmlformats.org/officeDocument/2006/relationships/notesMaster" Target="/ppt/notesMasters/notesMaster1.xml" Id="R84edb07d370d435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7eb1f1b2527483e" /><Relationship Type="http://schemas.openxmlformats.org/officeDocument/2006/relationships/notesMaster" Target="/ppt/notesMasters/notesMaster1.xml" Id="R2d9430c520ce466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50dad96bb3b4d02" /><Relationship Type="http://schemas.openxmlformats.org/officeDocument/2006/relationships/notesMaster" Target="/ppt/notesMasters/notesMaster1.xml" Id="Ra046b27c6bd6418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f02f2c6005fc4759" /><Relationship Type="http://schemas.openxmlformats.org/officeDocument/2006/relationships/notesMaster" Target="/ppt/notesMasters/notesMaster1.xml" Id="Rb4491196f2d8485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1dce82e228304469" /><Relationship Type="http://schemas.openxmlformats.org/officeDocument/2006/relationships/notesMaster" Target="/ppt/notesMasters/notesMaster1.xml" Id="Rea7ac6dd793b482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52e649455604991" /><Relationship Type="http://schemas.openxmlformats.org/officeDocument/2006/relationships/notesMaster" Target="/ppt/notesMasters/notesMaster1.xml" Id="R2c5fad7c19e5428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8107862d65846a4" /><Relationship Type="http://schemas.openxmlformats.org/officeDocument/2006/relationships/notesMaster" Target="/ppt/notesMasters/notesMaster1.xml" Id="R6444e18b2144453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491350159a14dfe" /><Relationship Type="http://schemas.openxmlformats.org/officeDocument/2006/relationships/notesMaster" Target="/ppt/notesMasters/notesMaster1.xml" Id="R78c0d9cc21cd4292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05dbe29e1ae417d" /><Relationship Type="http://schemas.openxmlformats.org/officeDocument/2006/relationships/notesMaster" Target="/ppt/notesMasters/notesMaster1.xml" Id="Rdaeb69753a66421f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4e3e2b3bef6a4797" /><Relationship Type="http://schemas.openxmlformats.org/officeDocument/2006/relationships/notesMaster" Target="/ppt/notesMasters/notesMaster1.xml" Id="R295f188b733f493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5259643402f4218" /><Relationship Type="http://schemas.openxmlformats.org/officeDocument/2006/relationships/notesMaster" Target="/ppt/notesMasters/notesMaster1.xml" Id="R705c88b9078c4ba5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575405491dc14ef8" /><Relationship Type="http://schemas.openxmlformats.org/officeDocument/2006/relationships/notesMaster" Target="/ppt/notesMasters/notesMaster1.xml" Id="R30889f543579472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c120eb3885824fab" /><Relationship Type="http://schemas.openxmlformats.org/officeDocument/2006/relationships/notesMaster" Target="/ppt/notesMasters/notesMaster1.xml" Id="R0cd04bf158ea47f5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eab3787ece7a44e9" /><Relationship Type="http://schemas.openxmlformats.org/officeDocument/2006/relationships/notesMaster" Target="/ppt/notesMasters/notesMaster1.xml" Id="R4de26e371c714e4b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da0dbcd6424b4904" /><Relationship Type="http://schemas.openxmlformats.org/officeDocument/2006/relationships/notesMaster" Target="/ppt/notesMasters/notesMaster1.xml" Id="Rd855f3978a0f4570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97102bf45b494215" /><Relationship Type="http://schemas.openxmlformats.org/officeDocument/2006/relationships/notesMaster" Target="/ppt/notesMasters/notesMaster1.xml" Id="Rde8e7a4dfbd54132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8042df8476e349ec" /><Relationship Type="http://schemas.openxmlformats.org/officeDocument/2006/relationships/notesMaster" Target="/ppt/notesMasters/notesMaster1.xml" Id="R3d70c0ecda5a40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04cb3594a8457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c2cd403310448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e764febeb647a4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preserve="1">
  <p:cSld name="LIGHT"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3.xml><?xml version="1.0" encoding="utf-8"?>
<p:sldLayout xmlns:p="http://schemas.openxmlformats.org/presentationml/2006/main" preserve="1">
  <p:cSld name="DARK">
    <p:bg>
      <p:bgPr>
        <a:solidFill xmlns:a="http://schemas.openxmlformats.org/drawingml/2006/main">
          <a:srgbClr val="071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23743900d684268" /><Relationship Type="http://schemas.openxmlformats.org/officeDocument/2006/relationships/slideLayout" Target="/ppt/slideLayouts/slideLayout1.xml" Id="R2182e02f72c34504" /><Relationship Type="http://schemas.openxmlformats.org/officeDocument/2006/relationships/slideLayout" Target="/ppt/slideLayouts/slideLayout2.xml" Id="R0660acc37e844e60" /><Relationship Type="http://schemas.openxmlformats.org/officeDocument/2006/relationships/slideLayout" Target="/ppt/slideLayouts/slideLayout3.xml" Id="Rb116fdcb6d01495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82e02f72c34504"/>
    <p:sldLayoutId xmlns:r="http://schemas.openxmlformats.org/officeDocument/2006/relationships" id="2147483650" r:id="R0660acc37e844e60"/>
    <p:sldLayoutId xmlns:r="http://schemas.openxmlformats.org/officeDocument/2006/relationships" id="2147483651" r:id="Rb116fdcb6d01495f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a872da98e249e2" /><Relationship Type="http://schemas.openxmlformats.org/officeDocument/2006/relationships/image" Target="/ppt/media/image.jpeg" Id="R5e916348981c479c" /><Relationship Type="http://schemas.openxmlformats.org/officeDocument/2006/relationships/image" Target="/ppt/media/image.png" Id="R4a8cc62c71424f09" /><Relationship Type="http://schemas.openxmlformats.org/officeDocument/2006/relationships/notesSlide" Target="/ppt/notesSlides/notesSlide1.xml" Id="Rb4dcbcaafb2c48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fa623f621e41b5" /><Relationship Type="http://schemas.openxmlformats.org/officeDocument/2006/relationships/image" Target="/ppt/media/image2.jpeg" Id="R82594362824f4cdd" /><Relationship Type="http://schemas.openxmlformats.org/officeDocument/2006/relationships/notesSlide" Target="/ppt/notesSlides/notesSlide2.xml" Id="R25b139181d5945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92f3c09bd64892" /><Relationship Type="http://schemas.openxmlformats.org/officeDocument/2006/relationships/image" Target="/ppt/media/image3.jpeg" Id="R488a4eb7acc74886" /><Relationship Type="http://schemas.openxmlformats.org/officeDocument/2006/relationships/notesSlide" Target="/ppt/notesSlides/notesSlide3.xml" Id="Re0ee120d2a054a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5609883ab64b26" /><Relationship Type="http://schemas.openxmlformats.org/officeDocument/2006/relationships/notesSlide" Target="/ppt/notesSlides/notesSlide4.xml" Id="R01d9a6f44d434e5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4b3f7132e6b14abe" /><Relationship Type="http://schemas.openxmlformats.org/officeDocument/2006/relationships/notesSlide" Target="/ppt/notesSlides/notesSlide5.xml" Id="R7c7ff0fbffb7400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46264a0b1643c7" /><Relationship Type="http://schemas.openxmlformats.org/officeDocument/2006/relationships/notesSlide" Target="/ppt/notesSlides/notesSlide6.xml" Id="Rb3d6fec55a5042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3fac7ed61c4359" /><Relationship Type="http://schemas.openxmlformats.org/officeDocument/2006/relationships/image" Target="/ppt/media/image2.png" Id="R982dcefdf26e4708" /><Relationship Type="http://schemas.openxmlformats.org/officeDocument/2006/relationships/notesSlide" Target="/ppt/notesSlides/notesSlide7.xml" Id="Rdbf2a3d9660c40b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1fc46e320848b8" /><Relationship Type="http://schemas.openxmlformats.org/officeDocument/2006/relationships/notesSlide" Target="/ppt/notesSlides/notesSlide8.xml" Id="Ra1a2b9ea918c467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bfb2f983e04556" /><Relationship Type="http://schemas.openxmlformats.org/officeDocument/2006/relationships/image" Target="/ppt/media/image3.png" Id="R078eda58d90b43a5" /><Relationship Type="http://schemas.openxmlformats.org/officeDocument/2006/relationships/notesSlide" Target="/ppt/notesSlides/notesSlide9.xml" Id="R4faddd0560a24d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992dc35445490a" /><Relationship Type="http://schemas.openxmlformats.org/officeDocument/2006/relationships/image" Target="/ppt/media/image4.png" Id="R33795583fe0c4836" /><Relationship Type="http://schemas.openxmlformats.org/officeDocument/2006/relationships/notesSlide" Target="/ppt/notesSlides/notesSlide10.xml" Id="R3dfec72c0a6548d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fe870d10a04cde" /><Relationship Type="http://schemas.openxmlformats.org/officeDocument/2006/relationships/image" Target="/ppt/media/image5.png" Id="R22ebb37be0904b5a" /><Relationship Type="http://schemas.openxmlformats.org/officeDocument/2006/relationships/notesSlide" Target="/ppt/notesSlides/notesSlide11.xml" Id="Rb846d65959584ac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cec87a373a4431" /><Relationship Type="http://schemas.openxmlformats.org/officeDocument/2006/relationships/image" Target="/ppt/media/image6.png" Id="R770fd4f11a2f4b2e" /><Relationship Type="http://schemas.openxmlformats.org/officeDocument/2006/relationships/notesSlide" Target="/ppt/notesSlides/notesSlide12.xml" Id="R0c4adbd8679045d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57bf775354790" /><Relationship Type="http://schemas.openxmlformats.org/officeDocument/2006/relationships/image" Target="/ppt/media/image7.png" Id="R0bdc42f7f6ac42f6" /><Relationship Type="http://schemas.openxmlformats.org/officeDocument/2006/relationships/notesSlide" Target="/ppt/notesSlides/notesSlide13.xml" Id="Ra95148a40eda4e9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968f26222c4ed6" /><Relationship Type="http://schemas.openxmlformats.org/officeDocument/2006/relationships/image" Target="/ppt/media/image4.jpeg" Id="Rc84e061b0e334fdf" /><Relationship Type="http://schemas.openxmlformats.org/officeDocument/2006/relationships/notesSlide" Target="/ppt/notesSlides/notesSlide14.xml" Id="Rbe34def5e6c5425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e5db8e4d28443b" /><Relationship Type="http://schemas.openxmlformats.org/officeDocument/2006/relationships/notesSlide" Target="/ppt/notesSlides/notesSlide15.xml" Id="Rbdfb0b58b5bc4b3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27682bf7b64ac1" /><Relationship Type="http://schemas.openxmlformats.org/officeDocument/2006/relationships/notesSlide" Target="/ppt/notesSlides/notesSlide16.xml" Id="R2bac322d01eb4d6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bd5851385a4b57" /><Relationship Type="http://schemas.openxmlformats.org/officeDocument/2006/relationships/notesSlide" Target="/ppt/notesSlides/notesSlide17.xml" Id="R704a7a25f7214a4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52fc2186ff49a8" /><Relationship Type="http://schemas.openxmlformats.org/officeDocument/2006/relationships/notesSlide" Target="/ppt/notesSlides/notesSlide18.xml" Id="R425c0de432cc4b4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d13c40c6414c92" /><Relationship Type="http://schemas.openxmlformats.org/officeDocument/2006/relationships/notesSlide" Target="/ppt/notesSlides/notesSlide19.xml" Id="Rdeb2ccd2afe4488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99a57cc959413a" /><Relationship Type="http://schemas.openxmlformats.org/officeDocument/2006/relationships/notesSlide" Target="/ppt/notesSlides/notesSlide20.xml" Id="R643e84293ff8479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2fd7f5b20a48f3" /><Relationship Type="http://schemas.openxmlformats.org/officeDocument/2006/relationships/notesSlide" Target="/ppt/notesSlides/notesSlide21.xml" Id="R3d4e815fc85d479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8cd32b4c194822" /><Relationship Type="http://schemas.openxmlformats.org/officeDocument/2006/relationships/notesSlide" Target="/ppt/notesSlides/notesSlide22.xml" Id="Ra981cc6f9c8f4b7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21515e7b4e45a1" /><Relationship Type="http://schemas.openxmlformats.org/officeDocument/2006/relationships/notesSlide" Target="/ppt/notesSlides/notesSlide23.xml" Id="R5f77e10751aa43f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aeb74a301445b8" /><Relationship Type="http://schemas.openxmlformats.org/officeDocument/2006/relationships/image" Target="/ppt/media/image5.jpeg" Id="R89281e8ff80549d1" /><Relationship Type="http://schemas.openxmlformats.org/officeDocument/2006/relationships/notesSlide" Target="/ppt/notesSlides/notesSlide24.xml" Id="R2722fdd451a544c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8c55fc19f6904768" /><Relationship Type="http://schemas.openxmlformats.org/officeDocument/2006/relationships/notesSlide" Target="/ppt/notesSlides/notesSlide25.xml" Id="R2f0cde8dca8b4d4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60e8bddacb4660" /><Relationship Type="http://schemas.openxmlformats.org/officeDocument/2006/relationships/notesSlide" Target="/ppt/notesSlides/notesSlide26.xml" Id="R274d111f2de5437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2da8ce762e4442" /><Relationship Type="http://schemas.openxmlformats.org/officeDocument/2006/relationships/notesSlide" Target="/ppt/notesSlides/notesSlide27.xml" Id="Rcdb38bfa3f4540f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7ab9011aa6481f" /><Relationship Type="http://schemas.openxmlformats.org/officeDocument/2006/relationships/notesSlide" Target="/ppt/notesSlides/notesSlide28.xml" Id="Re6923d736f0a409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fcadb6482540d5" /><Relationship Type="http://schemas.openxmlformats.org/officeDocument/2006/relationships/notesSlide" Target="/ppt/notesSlides/notesSlide29.xml" Id="R07a077df4b234ad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b4d4bb6a7492444b" /><Relationship Type="http://schemas.openxmlformats.org/officeDocument/2006/relationships/notesSlide" Target="/ppt/notesSlides/notesSlide30.xml" Id="Rc62f5ef4a9ea4e4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c2792cb510c142b3" /><Relationship Type="http://schemas.openxmlformats.org/officeDocument/2006/relationships/notesSlide" Target="/ppt/notesSlides/notesSlide31.xml" Id="R0a0d8e8c75ec47d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b1aede89f74903" /><Relationship Type="http://schemas.openxmlformats.org/officeDocument/2006/relationships/notesSlide" Target="/ppt/notesSlides/notesSlide32.xml" Id="R7ba7b0f9893e4b8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55cc6124e745dc" /><Relationship Type="http://schemas.openxmlformats.org/officeDocument/2006/relationships/notesSlide" Target="/ppt/notesSlides/notesSlide33.xml" Id="Ra1185a30b33749f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312388c1d1423a" /><Relationship Type="http://schemas.openxmlformats.org/officeDocument/2006/relationships/notesSlide" Target="/ppt/notesSlides/notesSlide34.xml" Id="Ra11b79c1976c4ecc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4e05b6e1d04710" /><Relationship Type="http://schemas.openxmlformats.org/officeDocument/2006/relationships/notesSlide" Target="/ppt/notesSlides/notesSlide35.xml" Id="R973dcac7846945d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4c3cb7672347ef" /><Relationship Type="http://schemas.openxmlformats.org/officeDocument/2006/relationships/image" Target="/ppt/media/image6.jpeg" Id="Rb58511f0bc6c45d9" /><Relationship Type="http://schemas.openxmlformats.org/officeDocument/2006/relationships/notesSlide" Target="/ppt/notesSlides/notesSlide36.xml" Id="Rd53b57dbb6ad4c5f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64382e310e42de" /><Relationship Type="http://schemas.openxmlformats.org/officeDocument/2006/relationships/image" Target="/ppt/media/image7.jpeg" Id="R48b6188c7b454d6c" /><Relationship Type="http://schemas.openxmlformats.org/officeDocument/2006/relationships/notesSlide" Target="/ppt/notesSlides/notesSlide37.xml" Id="R63aeb0afa8d04a6a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2740a90cde49a7" /><Relationship Type="http://schemas.openxmlformats.org/officeDocument/2006/relationships/image" Target="/ppt/media/image8.jpeg" Id="Ra7755621bdbe435b" /><Relationship Type="http://schemas.openxmlformats.org/officeDocument/2006/relationships/notesSlide" Target="/ppt/notesSlides/notesSlide38.xml" Id="Rdaee8f1549f44ed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c13c6cb035432d" /><Relationship Type="http://schemas.openxmlformats.org/officeDocument/2006/relationships/notesSlide" Target="/ppt/notesSlides/notesSlide39.xml" Id="Ra883b2a152834e16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f5e4ed70da49e3" /><Relationship Type="http://schemas.openxmlformats.org/officeDocument/2006/relationships/notesSlide" Target="/ppt/notesSlides/notesSlide40.xml" Id="R68bdf78e3e2545de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539793fd2f41c8" /><Relationship Type="http://schemas.openxmlformats.org/officeDocument/2006/relationships/image" Target="/ppt/media/image9.jpeg" Id="R8c531e032d1b441c" /><Relationship Type="http://schemas.openxmlformats.org/officeDocument/2006/relationships/notesSlide" Target="/ppt/notesSlides/notesSlide41.xml" Id="Rd43c219695c04f86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1afc87761d4b11" /><Relationship Type="http://schemas.openxmlformats.org/officeDocument/2006/relationships/notesSlide" Target="/ppt/notesSlides/notesSlide42.xml" Id="R62c4b77d25a94f4b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aa9384d344302" /><Relationship Type="http://schemas.openxmlformats.org/officeDocument/2006/relationships/image" Target="/ppt/media/image10.jpeg" Id="R5ed34ff1b7bf4226" /><Relationship Type="http://schemas.openxmlformats.org/officeDocument/2006/relationships/notesSlide" Target="/ppt/notesSlides/notesSlide43.xml" Id="R771bb109ea6542bb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6d4f01c81a5c4ba9" /><Relationship Type="http://schemas.openxmlformats.org/officeDocument/2006/relationships/image" Target="/ppt/media/image11.jpeg" Id="R527f254b493e4e84" /><Relationship Type="http://schemas.openxmlformats.org/officeDocument/2006/relationships/image" Target="/ppt/media/image12.jpeg" Id="R37ec0cacf2d648a4" /><Relationship Type="http://schemas.openxmlformats.org/officeDocument/2006/relationships/notesSlide" Target="/ppt/notesSlides/notesSlide44.xml" Id="R924452496e434f4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916348981c479c"/>
          <a:stretch xmlns:a="http://schemas.openxmlformats.org/drawingml/2006/main"/>
        </p:blipFill>
        <p:spPr>
          <a:xfrm xmlns:a="http://schemas.openxmlformats.org/drawingml/2006/main">
            <a:off x="609600" y="285750"/>
            <a:ext cx="1905000" cy="381000"/>
          </a:xfrm>
          <a:prstGeom xmlns:a="http://schemas.openxmlformats.org/drawingml/2006/main" prst="rect">
            <a:avLst/>
          </a:prstGeom>
        </p:spPr>
      </p:pic>
      <p:sp>
        <p:nvSpPr>
          <p:cNvPr id="2" name="2027 产品资料">
            <a:extLst xmlns:a="http://schemas.openxmlformats.org/drawingml/2006/main">
              <a:ext uri="{FF2B5EF4-FFF2-40B4-BE49-F238E27FC236}">
                <a16:creationId xmlns:a16="http://schemas.microsoft.com/office/drawing/2014/main" id="{35E619B9-15AE-4775-8A3E-B69E569BD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419100"/>
            <a:ext cx="2133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200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2027 产品资料</a:t>
            </a:r>
          </a:p>
        </p:txBody>
      </p:sp>
      <p:sp>
        <p:nvSpPr>
          <p:cNvPr id="3" name="达思全域数据恢复及&#10;固态硬盘修复专用塔机版">
            <a:extLst xmlns:a="http://schemas.openxmlformats.org/drawingml/2006/main">
              <a:ext uri="{FF2B5EF4-FFF2-40B4-BE49-F238E27FC236}">
                <a16:creationId xmlns:a16="http://schemas.microsoft.com/office/drawing/2014/main" id="{7AFC3E10-0DA7-41F3-B2D8-4E244DCD8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9675"/>
            <a:ext cx="5524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达思全域数据恢复及</a:t>
            </a:r>
          </a:p>
          <a:p xmlns:a="http://schemas.openxmlformats.org/drawingml/2006/main">
            <a:pPr algn="l">
              <a:buNone/>
              <a:defRPr sz="262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固态硬盘修复专用塔机版</a:t>
            </a:r>
          </a:p>
        </p:txBody>
      </p:sp>
      <p:sp>
        <p:nvSpPr>
          <p:cNvPr id="4" name="DRE-1005">
            <a:extLst xmlns:a="http://schemas.openxmlformats.org/drawingml/2006/main">
              <a:ext uri="{FF2B5EF4-FFF2-40B4-BE49-F238E27FC236}">
                <a16:creationId xmlns:a16="http://schemas.microsoft.com/office/drawing/2014/main" id="{03315E21-02C9-42FA-9372-D4C99BD0F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561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2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DRE-1005</a:t>
            </a:r>
          </a:p>
        </p:txBody>
      </p:sp>
      <p:sp>
        <p:nvSpPr>
          <p:cNvPr id="5" name="D-Recovery Fusion + PC-3">
            <a:extLst xmlns:a="http://schemas.openxmlformats.org/drawingml/2006/main">
              <a:ext uri="{FF2B5EF4-FFF2-40B4-BE49-F238E27FC236}">
                <a16:creationId xmlns:a16="http://schemas.microsoft.com/office/drawing/2014/main" id="{0F9318E7-969B-4503-8139-BD7021AD8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448050"/>
            <a:ext cx="5524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D-Recovery Fusion + PC-3000 Portable PRO</a:t>
            </a:r>
          </a:p>
        </p:txBody>
      </p:sp>
      <p:sp>
        <p:nvSpPr>
          <p:cNvPr id="6" name="机械硬盘固件修复与SATA / NVMe固态恢复">
            <a:extLst xmlns:a="http://schemas.openxmlformats.org/drawingml/2006/main">
              <a:ext uri="{FF2B5EF4-FFF2-40B4-BE49-F238E27FC236}">
                <a16:creationId xmlns:a16="http://schemas.microsoft.com/office/drawing/2014/main" id="{2847EA73-D1AF-4FE6-BB59-791B898F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286250"/>
            <a:ext cx="552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机械硬盘固件修复与SATA / NVMe固态恢复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企业级复杂存储分析与数据提取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8cc62c71424f09"/>
          <a:stretch xmlns:a="http://schemas.openxmlformats.org/drawingml/2006/main"/>
        </p:blipFill>
        <p:spPr>
          <a:xfrm xmlns:a="http://schemas.openxmlformats.org/drawingml/2006/main">
            <a:off x="6334125" y="1258706"/>
            <a:ext cx="5257800" cy="3721464"/>
          </a:xfrm>
          <a:prstGeom xmlns:a="http://schemas.openxmlformats.org/drawingml/2006/main" prst="rect">
            <a:avLst/>
          </a:prstGeom>
        </p:spPr>
      </p:pic>
      <p:sp>
        <p:nvSpPr>
          <p:cNvPr id="8" name="i9 / 64GB">
            <a:extLst xmlns:a="http://schemas.openxmlformats.org/drawingml/2006/main">
              <a:ext uri="{FF2B5EF4-FFF2-40B4-BE49-F238E27FC236}">
                <a16:creationId xmlns:a16="http://schemas.microsoft.com/office/drawing/2014/main" id="{DA010B5E-C0CD-4E84-AABB-B611F91EC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2925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i9 / 64GB</a:t>
            </a:r>
          </a:p>
        </p:txBody>
      </p:sp>
      <p:sp>
        <p:nvSpPr>
          <p:cNvPr id="9" name="塔式计算平台">
            <a:extLst xmlns:a="http://schemas.openxmlformats.org/drawingml/2006/main">
              <a:ext uri="{FF2B5EF4-FFF2-40B4-BE49-F238E27FC236}">
                <a16:creationId xmlns:a16="http://schemas.microsoft.com/office/drawing/2014/main" id="{FFCB658D-393B-4B29-AB2E-DBC4C4489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81700"/>
            <a:ext cx="1752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塔式计算平台</a:t>
            </a:r>
          </a:p>
        </p:txBody>
      </p:sp>
      <p:sp>
        <p:nvSpPr>
          <p:cNvPr id="10" name="9 + 2">
            <a:extLst xmlns:a="http://schemas.openxmlformats.org/drawingml/2006/main">
              <a:ext uri="{FF2B5EF4-FFF2-40B4-BE49-F238E27FC236}">
                <a16:creationId xmlns:a16="http://schemas.microsoft.com/office/drawing/2014/main" id="{C6E93DDA-9959-41F8-8A93-D3832291D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542925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9 + 2</a:t>
            </a:r>
          </a:p>
        </p:txBody>
      </p:sp>
      <p:sp>
        <p:nvSpPr>
          <p:cNvPr id="11" name="盘位与NVMe通道">
            <a:extLst xmlns:a="http://schemas.openxmlformats.org/drawingml/2006/main">
              <a:ext uri="{FF2B5EF4-FFF2-40B4-BE49-F238E27FC236}">
                <a16:creationId xmlns:a16="http://schemas.microsoft.com/office/drawing/2014/main" id="{B95BDC5C-5B44-401C-A5DF-1A03D298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5981700"/>
            <a:ext cx="1752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盘位与NVMe通道</a:t>
            </a:r>
          </a:p>
        </p:txBody>
      </p:sp>
      <p:sp>
        <p:nvSpPr>
          <p:cNvPr id="12" name="SATA / NVMe">
            <a:extLst xmlns:a="http://schemas.openxmlformats.org/drawingml/2006/main">
              <a:ext uri="{FF2B5EF4-FFF2-40B4-BE49-F238E27FC236}">
                <a16:creationId xmlns:a16="http://schemas.microsoft.com/office/drawing/2014/main" id="{896CF20D-436A-4F31-B456-84A4B0525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42925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SATA / NVMe</a:t>
            </a:r>
          </a:p>
        </p:txBody>
      </p:sp>
      <p:sp>
        <p:nvSpPr>
          <p:cNvPr id="13" name="固态硬盘修复">
            <a:extLst xmlns:a="http://schemas.openxmlformats.org/drawingml/2006/main">
              <a:ext uri="{FF2B5EF4-FFF2-40B4-BE49-F238E27FC236}">
                <a16:creationId xmlns:a16="http://schemas.microsoft.com/office/drawing/2014/main" id="{8D84A824-92B8-43DD-A07C-8B516595F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981700"/>
            <a:ext cx="1752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固态硬盘修复</a:t>
            </a:r>
          </a:p>
        </p:txBody>
      </p:sp>
      <p:sp>
        <p:nvSpPr>
          <p:cNvPr id="14" name="20+">
            <a:extLst xmlns:a="http://schemas.openxmlformats.org/drawingml/2006/main">
              <a:ext uri="{FF2B5EF4-FFF2-40B4-BE49-F238E27FC236}">
                <a16:creationId xmlns:a16="http://schemas.microsoft.com/office/drawing/2014/main" id="{2B913757-4D21-4D04-A030-67D9C2297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42925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20+</a:t>
            </a:r>
          </a:p>
        </p:txBody>
      </p:sp>
      <p:sp>
        <p:nvSpPr>
          <p:cNvPr id="15" name="文件系统引擎">
            <a:extLst xmlns:a="http://schemas.openxmlformats.org/drawingml/2006/main">
              <a:ext uri="{FF2B5EF4-FFF2-40B4-BE49-F238E27FC236}">
                <a16:creationId xmlns:a16="http://schemas.microsoft.com/office/drawing/2014/main" id="{67EAE7E9-996E-4850-83CB-EE10C65CF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981700"/>
            <a:ext cx="1752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文件系统引擎</a:t>
            </a:r>
          </a:p>
        </p:txBody>
      </p:sp>
      <p:sp>
        <p:nvSpPr>
          <p:cNvPr id="16" name="18">
            <a:extLst xmlns:a="http://schemas.openxmlformats.org/drawingml/2006/main">
              <a:ext uri="{FF2B5EF4-FFF2-40B4-BE49-F238E27FC236}">
                <a16:creationId xmlns:a16="http://schemas.microsoft.com/office/drawing/2014/main" id="{2CE30BA5-8705-4D2B-B64D-A6BC6BAB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42925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17" name="RAID模式">
            <a:extLst xmlns:a="http://schemas.openxmlformats.org/drawingml/2006/main">
              <a:ext uri="{FF2B5EF4-FFF2-40B4-BE49-F238E27FC236}">
                <a16:creationId xmlns:a16="http://schemas.microsoft.com/office/drawing/2014/main" id="{497D05B2-04E8-4774-9F71-1DAC52CB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981700"/>
            <a:ext cx="1752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RAID模式</a:t>
            </a:r>
          </a:p>
        </p:txBody>
      </p:sp>
      <p:sp>
        <p:nvSpPr>
          <p:cNvPr id="18" name="4类">
            <a:extLst xmlns:a="http://schemas.openxmlformats.org/drawingml/2006/main">
              <a:ext uri="{FF2B5EF4-FFF2-40B4-BE49-F238E27FC236}">
                <a16:creationId xmlns:a16="http://schemas.microsoft.com/office/drawing/2014/main" id="{01183147-8239-418F-B67B-F5C3E2766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542925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4类</a:t>
            </a:r>
          </a:p>
        </p:txBody>
      </p:sp>
      <p:sp>
        <p:nvSpPr>
          <p:cNvPr id="19" name="企业级存储">
            <a:extLst xmlns:a="http://schemas.openxmlformats.org/drawingml/2006/main">
              <a:ext uri="{FF2B5EF4-FFF2-40B4-BE49-F238E27FC236}">
                <a16:creationId xmlns:a16="http://schemas.microsoft.com/office/drawing/2014/main" id="{888C2E26-9B5C-4CE3-999F-78CC52067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5981700"/>
            <a:ext cx="1752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企业级存储</a:t>
            </a:r>
          </a:p>
        </p:txBody>
      </p:sp>
    </p:spTree>
    <p:extLst>
      <p:ext uri="{BB962C8B-B14F-4D97-AF65-F5344CB8AC3E}">
        <p14:creationId xmlns:p14="http://schemas.microsoft.com/office/powerpoint/2010/main" val="5414463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设备组成">
            <a:extLst xmlns:a="http://schemas.openxmlformats.org/drawingml/2006/main">
              <a:ext uri="{FF2B5EF4-FFF2-40B4-BE49-F238E27FC236}">
                <a16:creationId xmlns:a16="http://schemas.microsoft.com/office/drawing/2014/main" id="{E10EDD4F-6BEE-46B4-AF11-B9968B6F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设备组成</a:t>
            </a:r>
          </a:p>
        </p:txBody>
      </p:sp>
      <p:sp>
        <p:nvSpPr>
          <p:cNvPr id="2" name="DRE-1005  2027">
            <a:extLst xmlns:a="http://schemas.openxmlformats.org/drawingml/2006/main">
              <a:ext uri="{FF2B5EF4-FFF2-40B4-BE49-F238E27FC236}">
                <a16:creationId xmlns:a16="http://schemas.microsoft.com/office/drawing/2014/main" id="{3A41366E-67EB-4822-B1A2-5B912B3B2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"/>
            <a:ext cx="2438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  2027</a:t>
            </a:r>
          </a:p>
        </p:txBody>
      </p:sp>
      <p:sp>
        <p:nvSpPr>
          <p:cNvPr id="3" name="Page title">
            <a:extLst xmlns:a="http://schemas.openxmlformats.org/drawingml/2006/main">
              <a:ext uri="{FF2B5EF4-FFF2-40B4-BE49-F238E27FC236}">
                <a16:creationId xmlns:a16="http://schemas.microsoft.com/office/drawing/2014/main" id="{291A2150-AB49-426E-ABBF-61D586321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DRE-1001平台与PC-3000 Portable PRO组合</a:t>
            </a:r>
          </a:p>
        </p:txBody>
      </p:sp>
      <p:sp>
        <p:nvSpPr>
          <p:cNvPr id="4" name="全域数据恢复与硬盘底层修复协同，覆盖故障介质处置">
            <a:extLst xmlns:a="http://schemas.openxmlformats.org/drawingml/2006/main">
              <a:ext uri="{FF2B5EF4-FFF2-40B4-BE49-F238E27FC236}">
                <a16:creationId xmlns:a16="http://schemas.microsoft.com/office/drawing/2014/main" id="{6620C556-CC42-4E13-A845-717FED296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38275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全域数据恢复与硬盘底层修复协同，覆盖故障介质处置、镜像采集和上层存储分析。</a:t>
            </a:r>
          </a:p>
        </p:txBody>
      </p:sp>
      <p:sp>
        <p:nvSpPr>
          <p:cNvPr id="6" name="吴总 18600668588（微信同号）  ww">
            <a:extLst xmlns:a="http://schemas.openxmlformats.org/drawingml/2006/main">
              <a:ext uri="{FF2B5EF4-FFF2-40B4-BE49-F238E27FC236}">
                <a16:creationId xmlns:a16="http://schemas.microsoft.com/office/drawing/2014/main" id="{1A2ED71D-194E-4CF3-A33F-C93DC8CC9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86525"/>
            <a:ext cx="4724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  www.dstfix.com</a:t>
            </a:r>
          </a:p>
        </p:txBody>
      </p:sp>
      <p:sp>
        <p:nvSpPr>
          <p:cNvPr id="7" name="Page number">
            <a:extLst xmlns:a="http://schemas.openxmlformats.org/drawingml/2006/main">
              <a:ext uri="{FF2B5EF4-FFF2-40B4-BE49-F238E27FC236}">
                <a16:creationId xmlns:a16="http://schemas.microsoft.com/office/drawing/2014/main" id="{E109FE6B-8358-4816-B511-F0584043F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594362824f4cdd"/>
          <a:stretch xmlns:a="http://schemas.openxmlformats.org/drawingml/2006/main"/>
        </p:blipFill>
        <p:spPr>
          <a:xfrm xmlns:a="http://schemas.openxmlformats.org/drawingml/2006/main">
            <a:off x="611797" y="2085975"/>
            <a:ext cx="7110782" cy="2305050"/>
          </a:xfrm>
          <a:prstGeom xmlns:a="http://schemas.openxmlformats.org/drawingml/2006/main" prst="rect">
            <a:avLst/>
          </a:prstGeom>
        </p:spPr>
      </p:pic>
      <p:sp>
        <p:nvSpPr>
          <p:cNvPr id="9" name="达思平台">
            <a:extLst xmlns:a="http://schemas.openxmlformats.org/drawingml/2006/main">
              <a:ext uri="{FF2B5EF4-FFF2-40B4-BE49-F238E27FC236}">
                <a16:creationId xmlns:a16="http://schemas.microsoft.com/office/drawing/2014/main" id="{95CD2BEB-9032-4BFF-8510-3D9CCB37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76450"/>
            <a:ext cx="33623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达思平台</a:t>
            </a:r>
          </a:p>
        </p:txBody>
      </p:sp>
      <p:sp>
        <p:nvSpPr>
          <p:cNvPr id="10" name="专业塔机与只读接入&#10;D-Recovery Fus">
            <a:extLst xmlns:a="http://schemas.openxmlformats.org/drawingml/2006/main">
              <a:ext uri="{FF2B5EF4-FFF2-40B4-BE49-F238E27FC236}">
                <a16:creationId xmlns:a16="http://schemas.microsoft.com/office/drawing/2014/main" id="{49B0FCD3-C7C4-4D0A-9918-8C472BCDF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24125"/>
            <a:ext cx="33623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专业塔机与只读接入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D-Recovery Fusion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SQL数据库恢复及复印机检查</a:t>
            </a:r>
          </a:p>
        </p:txBody>
      </p:sp>
      <p:sp>
        <p:nvSpPr>
          <p:cNvPr id="11" name="PC-3000专业套件">
            <a:extLst xmlns:a="http://schemas.openxmlformats.org/drawingml/2006/main">
              <a:ext uri="{FF2B5EF4-FFF2-40B4-BE49-F238E27FC236}">
                <a16:creationId xmlns:a16="http://schemas.microsoft.com/office/drawing/2014/main" id="{E6B0AABC-4EB3-44EE-A826-170D6C443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4076700"/>
            <a:ext cx="33623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PC-3000专业套件</a:t>
            </a:r>
          </a:p>
        </p:txBody>
      </p:sp>
      <p:sp>
        <p:nvSpPr>
          <p:cNvPr id="12" name="Portable PRO硬件&#10;Data Extr">
            <a:extLst xmlns:a="http://schemas.openxmlformats.org/drawingml/2006/main">
              <a:ext uri="{FF2B5EF4-FFF2-40B4-BE49-F238E27FC236}">
                <a16:creationId xmlns:a16="http://schemas.microsoft.com/office/drawing/2014/main" id="{8E3D3D76-9E13-4AA5-AEE5-0E112A981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4524375"/>
            <a:ext cx="33623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Portable PRO硬件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Data Extractor数据提取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SSD Extended固态恢复</a:t>
            </a:r>
          </a:p>
        </p:txBody>
      </p:sp>
      <p:sp>
        <p:nvSpPr>
          <p:cNvPr id="13" name="底层修复后的镜像进入Fusion，继续完成文件系">
            <a:extLst xmlns:a="http://schemas.openxmlformats.org/drawingml/2006/main">
              <a:ext uri="{FF2B5EF4-FFF2-40B4-BE49-F238E27FC236}">
                <a16:creationId xmlns:a16="http://schemas.microsoft.com/office/drawing/2014/main" id="{F0EEA587-FCAC-4465-917A-52C19A2B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24450"/>
            <a:ext cx="69913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底层修复后的镜像进入Fusion，继续完成文件系统、</a:t>
            </a:r>
          </a:p>
          <a:p xmlns:a="http://schemas.openxmlformats.org/drawingml/2006/main">
            <a:pPr algn="l">
              <a:buNone/>
              <a:defRPr sz="165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RAID/NAS、虚拟化与企业级存储恢复。</a:t>
            </a:r>
          </a:p>
        </p:txBody>
      </p:sp>
    </p:spTree>
    <p:extLst>
      <p:ext uri="{BB962C8B-B14F-4D97-AF65-F5344CB8AC3E}">
        <p14:creationId xmlns:p14="http://schemas.microsoft.com/office/powerpoint/2010/main" val="1950855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硬件平台">
            <a:extLst xmlns:a="http://schemas.openxmlformats.org/drawingml/2006/main">
              <a:ext uri="{FF2B5EF4-FFF2-40B4-BE49-F238E27FC236}">
                <a16:creationId xmlns:a16="http://schemas.microsoft.com/office/drawing/2014/main" id="{2ECDB3F2-E7CD-4A66-992A-1305E1C47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硬件平台</a:t>
            </a:r>
          </a:p>
        </p:txBody>
      </p:sp>
      <p:sp>
        <p:nvSpPr>
          <p:cNvPr id="2" name="DRE-1005  2027">
            <a:extLst xmlns:a="http://schemas.openxmlformats.org/drawingml/2006/main">
              <a:ext uri="{FF2B5EF4-FFF2-40B4-BE49-F238E27FC236}">
                <a16:creationId xmlns:a16="http://schemas.microsoft.com/office/drawing/2014/main" id="{B6BC37A2-B275-408B-B752-58BE17BB1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"/>
            <a:ext cx="2438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  2027</a:t>
            </a:r>
          </a:p>
        </p:txBody>
      </p:sp>
      <p:sp>
        <p:nvSpPr>
          <p:cNvPr id="3" name="Page title">
            <a:extLst xmlns:a="http://schemas.openxmlformats.org/drawingml/2006/main">
              <a:ext uri="{FF2B5EF4-FFF2-40B4-BE49-F238E27FC236}">
                <a16:creationId xmlns:a16="http://schemas.microsoft.com/office/drawing/2014/main" id="{F4DAD9D0-2D46-416A-84BE-C106920AE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高性能塔机与专业介质接入</a:t>
            </a:r>
          </a:p>
        </p:txBody>
      </p:sp>
      <p:sp>
        <p:nvSpPr>
          <p:cNvPr id="4" name="以i9工作站平台承载多盘扫描、镜像采集、阵列重组">
            <a:extLst xmlns:a="http://schemas.openxmlformats.org/drawingml/2006/main">
              <a:ext uri="{FF2B5EF4-FFF2-40B4-BE49-F238E27FC236}">
                <a16:creationId xmlns:a16="http://schemas.microsoft.com/office/drawing/2014/main" id="{3A75B48D-42E6-48CB-8FD5-674AC65D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38275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以i9工作站平台承载多盘扫描、镜像采集、阵列重组和PC-3000修复作业。</a:t>
            </a:r>
          </a:p>
        </p:txBody>
      </p:sp>
      <p:sp>
        <p:nvSpPr>
          <p:cNvPr id="6" name="吴总 18600668588（微信同号）  ww">
            <a:extLst xmlns:a="http://schemas.openxmlformats.org/drawingml/2006/main">
              <a:ext uri="{FF2B5EF4-FFF2-40B4-BE49-F238E27FC236}">
                <a16:creationId xmlns:a16="http://schemas.microsoft.com/office/drawing/2014/main" id="{5A8ED45D-F7C6-4579-A1C8-48C2E414B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86525"/>
            <a:ext cx="4724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  www.dstfix.com</a:t>
            </a:r>
          </a:p>
        </p:txBody>
      </p:sp>
      <p:sp>
        <p:nvSpPr>
          <p:cNvPr id="7" name="Page number">
            <a:extLst xmlns:a="http://schemas.openxmlformats.org/drawingml/2006/main">
              <a:ext uri="{FF2B5EF4-FFF2-40B4-BE49-F238E27FC236}">
                <a16:creationId xmlns:a16="http://schemas.microsoft.com/office/drawing/2014/main" id="{5656D99B-DEBE-497B-B7A2-47B0B65B5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8a4eb7acc74886"/>
          <a:stretch xmlns:a="http://schemas.openxmlformats.org/drawingml/2006/main"/>
        </p:blipFill>
        <p:spPr>
          <a:xfrm xmlns:a="http://schemas.openxmlformats.org/drawingml/2006/main">
            <a:off x="609600" y="2036462"/>
            <a:ext cx="5886450" cy="2937477"/>
          </a:xfrm>
          <a:prstGeom xmlns:a="http://schemas.openxmlformats.org/drawingml/2006/main" prst="rect">
            <a:avLst/>
          </a:prstGeom>
        </p:spPr>
      </p:pic>
      <p:sp>
        <p:nvSpPr>
          <p:cNvPr id="9" name="SAS/SATA：3个只读位 + 6个读写位&#10;前">
            <a:extLst xmlns:a="http://schemas.openxmlformats.org/drawingml/2006/main">
              <a:ext uri="{FF2B5EF4-FFF2-40B4-BE49-F238E27FC236}">
                <a16:creationId xmlns:a16="http://schemas.microsoft.com/office/drawing/2014/main" id="{C08518CF-8FF7-4D6A-9358-A69CF6196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76850"/>
            <a:ext cx="58864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SAS/SATA：3个只读位 + 6个读写位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前置NVMe：1个只读通道 + 1个读写通道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另设2个SAS/SATA独立预检通道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858000" y="2019300"/>
          <a:ext xmlns:a="http://schemas.openxmlformats.org/drawingml/2006/main" cx="4724400" cy="40957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409700"/>
                <a:gridCol w="3314700"/>
              </a:tblGrid>
              <a:tr h="585107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硬件项目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硬件配置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</a:tr>
              <a:tr h="585107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处理器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i9-12900K，16核24线程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85107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平台与内存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Intel Z790，64GB DDR5 5600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85107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系统与数据盘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1TB NVMe SSD + 8TB HDD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85107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显示系统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12.6英寸触控屏 + 49英寸超宽屏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85107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网络与USB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2.5G、Wi-Fi 6，USB不少于12个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85107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系统与扩展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Windows 11专业版，可选48盘位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1149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E471183-7417-403C-AEAD-00916FDE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0BD09BB-5679-42BC-8DE7-A192390B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3E486547-692A-4680-ACDF-F14BBCBB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9F10340-9B42-4A81-8663-37E2E0E9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介质接入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27CE54A-DBAD-433B-B31E-3BC1ACCA1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70B92527-44E1-4958-82DD-C98FA84D5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C86B13A6-CDAB-470D-94E9-780E6A56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C6EF5DC-F8F8-4D9E-8C44-15EED26E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814F72E-EC06-4395-8371-54746D59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74A98F3-7214-42A2-9C7A-AA0B3E99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多介质并行接入与接口分区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4B66AFF-E0D2-4D1E-BAA9-7F0EE331D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只读、读写和预检通道清晰分区，兼顾检材安全、批量切换和处理效率。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DB16F983-24F5-4D2C-8146-E74991AFE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19072"/>
            <a:ext cx="3438144" cy="242316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4EB66ABB-5E74-4801-8B71-541B6B67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19072"/>
            <a:ext cx="343814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A2D5D3E5-80C6-49B5-B314-E5AD8CAC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90195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EBF0637-ACF0-4228-A0ED-92FF95570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91109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RO</a:t>
            </a:r>
            <a:endParaRPr sz="13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EC354915-A969-488E-8DB4-20BA70E84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83664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只读接入区</a:t>
            </a:r>
            <a:endParaRPr sz="16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3BCFB345-6F75-4CE4-9F2A-0E859C016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48716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0DA979F-8B8E-46F1-92E8-ECDDD85FF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377440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3个SAS/SATA只读盘位</a:t>
            </a:r>
            <a:endParaRPr sz="123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7113E23D-2FFE-4182-B431-CA781A922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97180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64E0DA2A-7C80-419D-97EC-6D531B448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862072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1个前置NVMe只读通道</a:t>
            </a:r>
            <a:endParaRPr sz="123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2ECA129E-9F7E-4059-9108-F7540C9C9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45643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9CF9611-F653-45E6-87B2-ADDBFCBDA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34670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用于源盘与证据介质接入</a:t>
            </a:r>
            <a:endParaRPr sz="123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307AD3B7-8D91-47D4-8B46-DFF036DE7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1719072"/>
            <a:ext cx="3438144" cy="242316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364B6559-C65B-49DB-AA26-0DA2EBEFE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1719072"/>
            <a:ext cx="343814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6988C389-22D9-44D0-B1B3-FC0A58CF1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90195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00124965-50EA-4000-A02C-7A60A140F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91109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RW</a:t>
            </a:r>
            <a:endParaRPr sz="13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DD89F82A-C909-438A-97E4-864AE228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83664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读写输出区</a:t>
            </a:r>
            <a:endParaRPr sz="165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D0D01F29-4A94-4CCC-AE51-459F5503E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48716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D4A3A23D-8A75-4965-BE33-BFAA5C3B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2377440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6个SAS/SATA读写盘位</a:t>
            </a:r>
            <a:endParaRPr sz="123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3074EB30-C708-4751-A566-B3D0F551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97180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A10B562A-14AA-4854-827E-D3AF6640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2862072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1个前置NVMe读写通道</a:t>
            </a:r>
            <a:endParaRPr sz="123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BCD2F859-07D9-42B6-995E-3C5B8AC5E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45643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8CD037D8-624F-4DCD-A95E-25832744D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334670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用于目标盘、镜像与数据导出</a:t>
            </a:r>
            <a:endParaRPr sz="123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9E154AD1-C678-48A4-98C9-670518F2B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1719072"/>
            <a:ext cx="3438144" cy="242316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3CDDE1DA-EB38-49B0-AED7-E671C9436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1719072"/>
            <a:ext cx="3438144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12CC50A8-DBBA-4A43-9AA4-1F8F335B2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90195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CCC684EF-3574-4B3E-8D4A-893EB34BE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91109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CHK</a:t>
            </a:r>
            <a:endParaRPr sz="13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E95F75C6-7ADB-4ED3-9137-C8FD3912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1883664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预检与通用接口</a:t>
            </a:r>
            <a:endParaRPr sz="165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663DFCC3-01A5-4872-8E31-63C9300D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248716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ED4F83BC-A664-4665-A9A5-70A7FF46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2377440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2个SAS/SATA独立预检通道</a:t>
            </a:r>
            <a:endParaRPr sz="123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4DF12CF4-8244-4969-83D3-684B624B8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297180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B1392BC8-F31D-472A-B4C2-3C463FCCE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2862072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多合一读卡器</a:t>
            </a:r>
            <a:endParaRPr sz="123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C8F2C737-07E2-4B47-90FC-670497655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345643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39D044D1-0E95-4AF1-A6D8-FC4F32B2D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334670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USB-C、USB-A与网络接口</a:t>
            </a:r>
            <a:endParaRPr sz="123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B9809510-9918-4D04-ADD4-CC7F4BEB8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681728"/>
            <a:ext cx="2066544" cy="105156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C568BF2D-C7B2-4001-AA9D-EF4E45B1B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4828032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源介质</a:t>
            </a:r>
            <a:endParaRPr sz="122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661A1938-B89A-495A-9F37-4C418B760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2936"/>
            <a:ext cx="1883664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SAS/SATA/NVMe</a:t>
            </a:r>
            <a:endParaRPr sz="980"/>
          </a:p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存储卡/镜像</a:t>
            </a:r>
            <a:endParaRPr sz="980"/>
          </a:p>
        </p:txBody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0DD2CBBA-BEA0-4EB8-B23A-315025D25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5116068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08F40CDB-6025-47E2-AD87-123DB8EA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4681728"/>
            <a:ext cx="2066544" cy="105156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0F124EDA-503F-4B44-9C8E-759CDE822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6936" y="4828032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安全接入</a:t>
            </a:r>
            <a:endParaRPr sz="1220"/>
          </a:p>
        </p:txBody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CD340724-81E9-465D-9888-801200D28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224" y="5202936"/>
            <a:ext cx="1883664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物理只读</a:t>
            </a:r>
            <a:endParaRPr sz="980"/>
          </a:p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接口分区</a:t>
            </a:r>
            <a:endParaRPr sz="980"/>
          </a:p>
        </p:txBody>
      </p:sp>
      <p:sp>
        <p:nvSpPr>
          <p:cNvPr id="54" name="Shape 52">
            <a:extLst xmlns:a="http://schemas.openxmlformats.org/drawingml/2006/main">
              <a:ext uri="{FF2B5EF4-FFF2-40B4-BE49-F238E27FC236}">
                <a16:creationId xmlns:a16="http://schemas.microsoft.com/office/drawing/2014/main" id="{C84A6AB1-1054-485C-B087-987BEFF7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904" y="5116068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BC0B14FA-1562-46F8-8FCE-17110C027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08" y="4681728"/>
            <a:ext cx="2066544" cy="105156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7FE7A57F-AB10-4889-892C-F8041C449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4828032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故障预检</a:t>
            </a:r>
            <a:endParaRPr sz="1220"/>
          </a:p>
        </p:txBody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4F020653-1CE5-4672-9B1E-81169AE73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648" y="5202936"/>
            <a:ext cx="1883664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容量校验</a:t>
            </a:r>
            <a:endParaRPr sz="980"/>
          </a:p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状态评估</a:t>
            </a:r>
            <a:endParaRPr sz="980"/>
          </a:p>
        </p:txBody>
      </p:sp>
      <p:sp>
        <p:nvSpPr>
          <p:cNvPr id="58" name="Shape 56">
            <a:extLst xmlns:a="http://schemas.openxmlformats.org/drawingml/2006/main">
              <a:ext uri="{FF2B5EF4-FFF2-40B4-BE49-F238E27FC236}">
                <a16:creationId xmlns:a16="http://schemas.microsoft.com/office/drawing/2014/main" id="{60C27434-16DE-4DAE-AFF5-D8D35473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5116068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767011ED-2AA0-4FE8-8700-0CAA75EF7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632" y="4681728"/>
            <a:ext cx="2066544" cy="105156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9028D709-2E8A-40D3-A284-833933696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784" y="4828032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镜像与分析</a:t>
            </a:r>
            <a:endParaRPr sz="1220"/>
          </a:p>
        </p:txBody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4270707B-EC9C-4842-9C7A-8B45881E1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72" y="5202936"/>
            <a:ext cx="1883664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并行任务</a:t>
            </a:r>
            <a:endParaRPr sz="980"/>
          </a:p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恢复重构</a:t>
            </a:r>
            <a:endParaRPr sz="980"/>
          </a:p>
        </p:txBody>
      </p:sp>
      <p:sp>
        <p:nvSpPr>
          <p:cNvPr id="62" name="Shape 60">
            <a:extLst xmlns:a="http://schemas.openxmlformats.org/drawingml/2006/main">
              <a:ext uri="{FF2B5EF4-FFF2-40B4-BE49-F238E27FC236}">
                <a16:creationId xmlns:a16="http://schemas.microsoft.com/office/drawing/2014/main" id="{C9A5AD53-59AE-41A4-9E00-493AD78EA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752" y="5116068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97DE239C-6698-4204-9E1D-42CF3FD7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056" y="4681728"/>
            <a:ext cx="2066544" cy="105156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0E2EEBA9-3164-4D7E-BB52-30A1D0719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08" y="4828032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数据交付</a:t>
            </a:r>
            <a:endParaRPr sz="1220"/>
          </a:p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879F4E7C-30FF-40CA-83AD-7788D47B4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5202936"/>
            <a:ext cx="1883664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目标盘</a:t>
            </a:r>
            <a:endParaRPr sz="980"/>
          </a:p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报告清单</a:t>
            </a:r>
            <a:endParaRPr sz="980"/>
          </a:p>
        </p:txBody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4EE58951-2140-44A6-98C3-FE32A591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61888"/>
            <a:ext cx="108813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5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硬件接口和软件数据源统一进入D-Recovery Fusion，形成可追踪、可复用的作业链路。</a:t>
            </a:r>
            <a:endParaRPr sz="1250"/>
          </a:p>
        </p:txBody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5AE6D150-AC0D-4366-ADFB-C49751BE7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7171159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DDEC5AF-61A4-4FC5-969F-39692FA10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B58"/>
          </a:solidFill>
          <a:ln xmlns:a="http://schemas.openxmlformats.org/drawingml/2006/main" w="12700">
            <a:solidFill>
              <a:srgbClr val="0A2B58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57F2607-DF89-4F45-A8CD-DCAEDF6D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74E"/>
          </a:solidFill>
          <a:ln xmlns:a="http://schemas.openxmlformats.org/drawingml/2006/main" w="12700">
            <a:solidFill>
              <a:srgbClr val="0A274E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9733D4D7-CB6B-4FB3-AEC4-20E263A22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315F"/>
          </a:solidFill>
          <a:ln xmlns:a="http://schemas.openxmlformats.org/drawingml/2006/main" w="12700">
            <a:solidFill>
              <a:srgbClr val="0B315F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E82AFEA-C22C-476C-9D2F-99A568D9D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源盘保护与取证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D1ADB82-0753-4F4C-91AA-8054B5A6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E610374-E258-41C0-BDAC-0CEB48D01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1B4D7C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5440AE3C-F4BE-4896-B35A-0432DB1A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1B4D7C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CA1D03-218B-46A3-983F-67B07FA8A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539C"/>
          </a:solidFill>
          <a:ln xmlns:a="http://schemas.openxmlformats.org/drawingml/2006/main" w="12700">
            <a:solidFill>
              <a:srgbClr val="12539C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075CA44F-A7EF-45D5-B87A-0A4E24661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365BD59-378A-48C1-A07D-30216EE77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源盘保护：从接入开始降低误写风险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98CBA36-17C9-4452-B106-64866DA59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以物理隔离为基础，叠加软件只读、写入确认、校验记录和证据留痕。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1DE5BCCD-78EE-4060-A380-4434D03E8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00784"/>
            <a:ext cx="176784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92C020D5-8C34-4296-9F5A-FD1078D7A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184708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D0C7D3F-8A96-4D1C-A4FC-C165E2866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1856232"/>
            <a:ext cx="36576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0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C9D704E-E40B-416F-B180-C1573277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1792224"/>
            <a:ext cx="114604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6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源介质</a:t>
            </a:r>
            <a:endParaRPr sz="116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E2A531AF-6F69-47DA-9922-AC832575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2057400"/>
            <a:ext cx="11460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80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物理盘/镜像</a:t>
            </a:r>
            <a:endParaRPr sz="88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EA4A2CBF-C3F6-4B61-8CCC-A7D7DE46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3640" y="1700784"/>
            <a:ext cx="176784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0634DF51-EE5E-4FE2-8FAD-242630CD8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3368" y="184708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61573225-C5C1-4C18-84B0-6018C7AB6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3368" y="1856232"/>
            <a:ext cx="36576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0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FF519767-316C-441B-8A68-4CF27B16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3992" y="1792224"/>
            <a:ext cx="114604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6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只读接入</a:t>
            </a:r>
            <a:endParaRPr sz="116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315B09D-7F4D-4C97-9B9D-EC8795A1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3992" y="2057400"/>
            <a:ext cx="11460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80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硬件隔离</a:t>
            </a:r>
            <a:endParaRPr sz="88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5DF7AAA1-ED56-4D30-93F5-24F772832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2920" y="1700784"/>
            <a:ext cx="176784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8806147-3D13-497F-813B-79C3E198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2648" y="184708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9447C12-3BE7-4A7A-A835-5E7EC9249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2648" y="1856232"/>
            <a:ext cx="36576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0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7AAD1D09-BF40-4D72-B210-3A28CC1E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3272" y="1792224"/>
            <a:ext cx="114604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6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故障预检</a:t>
            </a:r>
            <a:endParaRPr sz="116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B77D103D-34E1-4FA7-8212-6C62E7C78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3272" y="2057400"/>
            <a:ext cx="11460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80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容量/坏区</a:t>
            </a:r>
            <a:endParaRPr sz="88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51537B73-C525-48E5-A5CE-2026EFF4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700784"/>
            <a:ext cx="176784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7D752AFF-652D-4B13-8079-BD9924454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1928" y="184708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50C44079-4F30-485C-B2CD-E11B74E28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1928" y="1856232"/>
            <a:ext cx="36576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0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5B895D44-EABC-482B-B0AA-5297A4AA6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552" y="1792224"/>
            <a:ext cx="114604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6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容错镜像</a:t>
            </a:r>
            <a:endParaRPr sz="116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2A37860A-9A77-4EB7-8BF7-73DA76CB6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552" y="2057400"/>
            <a:ext cx="11460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80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重试/跳过</a:t>
            </a:r>
            <a:endParaRPr sz="88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9ACAAB88-FEE2-4B83-8155-2328A7A0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1480" y="1700784"/>
            <a:ext cx="176784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E8768FE1-C080-4097-8DBD-4B68DAEE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1208" y="184708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76D85191-BEC4-4A16-A464-C48C97BA2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1208" y="1856232"/>
            <a:ext cx="36576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05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2F098CF9-05EF-46AC-85F6-9AB22194A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1832" y="1792224"/>
            <a:ext cx="114604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6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同步校验</a:t>
            </a:r>
            <a:endParaRPr sz="116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3002A423-0CA4-4A06-AC14-865DF506A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1832" y="2057400"/>
            <a:ext cx="11460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80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MD5/SHA</a:t>
            </a:r>
            <a:endParaRPr sz="88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08892A77-428A-4882-932B-5706AF6AE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0760" y="1700784"/>
            <a:ext cx="176784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07D23B05-4970-4E6D-9E26-B8704E2A7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0488" y="184708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DBAF19A6-9344-48AB-8240-6BCBF85A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0488" y="1856232"/>
            <a:ext cx="36576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05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A153BC47-4870-44CE-86B1-FD02C51BA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1112" y="1792224"/>
            <a:ext cx="114604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6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分析输出</a:t>
            </a:r>
            <a:endParaRPr sz="116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286DDF1E-97F3-4097-8DB3-67904746F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1112" y="2057400"/>
            <a:ext cx="11460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80">
                <a:solidFill>
                  <a:srgbClr val="9FC3E0"/>
                </a:solidFill>
                <a:latin typeface="Microsoft YaHei"/>
                <a:ea typeface="Microsoft YaHei"/>
                <a:cs typeface="Microsoft YaHei"/>
              </a:rPr>
              <a:t>恢复/报告</a:t>
            </a:r>
            <a:endParaRPr sz="88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022AA0E2-0C35-4148-8755-D7992A470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61488"/>
            <a:ext cx="3401568" cy="242316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A44F0CCC-623A-4E62-9781-13EE4836E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94436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1A3DBD37-45EF-4E6E-BF6A-EAEF1A86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95351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RO</a:t>
            </a:r>
            <a:endParaRPr sz="130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8D73EDB2-9C19-45AF-98D7-77114379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2926080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只读与读写物理隔离</a:t>
            </a:r>
            <a:endParaRPr sz="1650"/>
          </a:p>
        </p:txBody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938F6132-3D4D-49DC-A2F8-A6B9FD7A3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52958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2686BA0B-8223-47BC-9919-BE91E9D3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419856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3只读 + 6读写SAS/SATA盘位</a:t>
            </a:r>
            <a:endParaRPr sz="1120"/>
          </a:p>
        </p:txBody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1DE59D10-1BA6-400B-BF3F-FD85CD8D8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98678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3CA36855-3B7D-4ADD-A0C0-AF800DF7E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877056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NVMe只读与读写双通道</a:t>
            </a:r>
            <a:endParaRPr sz="1120"/>
          </a:p>
        </p:txBody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5545A9BC-3600-481C-9296-42494A00C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444398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0886AA67-5DF9-4FE5-A394-79AD1DB2D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4334256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源盘自动排除与目标容量校验</a:t>
            </a:r>
            <a:endParaRPr sz="1120"/>
          </a:p>
        </p:txBody>
      </p:sp>
      <p:sp>
        <p:nvSpPr>
          <p:cNvPr id="54" name="Shape 52">
            <a:extLst xmlns:a="http://schemas.openxmlformats.org/drawingml/2006/main">
              <a:ext uri="{FF2B5EF4-FFF2-40B4-BE49-F238E27FC236}">
                <a16:creationId xmlns:a16="http://schemas.microsoft.com/office/drawing/2014/main" id="{06EB9985-40F5-4980-8CEA-14AC161CE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2761488"/>
            <a:ext cx="3401568" cy="242316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9EF65C51-994B-4FB9-851D-07CD36CDA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294436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E902E316-C98E-46A2-8ADC-D4C598FA0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295351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SCSI</a:t>
            </a:r>
            <a:endParaRPr sz="1300"/>
          </a:p>
        </p:txBody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2A02C193-75BC-404C-B40B-8B12BEE61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2926080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企业级非标扇区直通</a:t>
            </a:r>
            <a:endParaRPr sz="1650"/>
          </a:p>
        </p:txBody>
      </p:sp>
      <p:sp>
        <p:nvSpPr>
          <p:cNvPr id="58" name="Shape 56">
            <a:extLst xmlns:a="http://schemas.openxmlformats.org/drawingml/2006/main">
              <a:ext uri="{FF2B5EF4-FFF2-40B4-BE49-F238E27FC236}">
                <a16:creationId xmlns:a16="http://schemas.microsoft.com/office/drawing/2014/main" id="{28A80AAD-7A49-435B-9EDB-7E6E5A92D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352958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5C8B9298-D270-4115-81DA-84F435F49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744" y="3419856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支持SCSI READ(16)</a:t>
            </a:r>
            <a:endParaRPr sz="1120"/>
          </a:p>
        </p:txBody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24752E44-3029-4162-9FE4-F465E8BE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398678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8721C768-5B02-4137-A378-3D8765783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744" y="3877056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512/520/528/4112/4160/4224</a:t>
            </a:r>
            <a:endParaRPr sz="1120"/>
          </a:p>
        </p:txBody>
      </p:sp>
      <p:sp>
        <p:nvSpPr>
          <p:cNvPr id="62" name="Shape 60">
            <a:extLst xmlns:a="http://schemas.openxmlformats.org/drawingml/2006/main">
              <a:ext uri="{FF2B5EF4-FFF2-40B4-BE49-F238E27FC236}">
                <a16:creationId xmlns:a16="http://schemas.microsoft.com/office/drawing/2014/main" id="{1D142172-C65D-4E28-BDF5-752224830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444398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63" name="Text 61">
            <a:extLst xmlns:a="http://schemas.openxmlformats.org/drawingml/2006/main">
              <a:ext uri="{FF2B5EF4-FFF2-40B4-BE49-F238E27FC236}">
                <a16:creationId xmlns:a16="http://schemas.microsoft.com/office/drawing/2014/main" id="{B6BABBB5-5B43-4CFC-8F6D-A72A05D8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744" y="4334256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用户数据模式与原始数据模式</a:t>
            </a:r>
            <a:endParaRPr sz="1120"/>
          </a:p>
        </p:txBody>
      </p:sp>
      <p:sp>
        <p:nvSpPr>
          <p:cNvPr id="64" name="Shape 62">
            <a:extLst xmlns:a="http://schemas.openxmlformats.org/drawingml/2006/main">
              <a:ext uri="{FF2B5EF4-FFF2-40B4-BE49-F238E27FC236}">
                <a16:creationId xmlns:a16="http://schemas.microsoft.com/office/drawing/2014/main" id="{35F45E62-BE8D-4986-82BB-98A6D1F0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2761488"/>
            <a:ext cx="3401568" cy="242316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B5BE9386-1737-462F-9483-13158FB8D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294436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038A9B1C-2BD0-448F-93DB-9D8C0F7CD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295351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SAFE</a:t>
            </a:r>
            <a:endParaRPr sz="1300"/>
          </a:p>
        </p:txBody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199D09DF-ABB8-4214-B4C6-733D584CE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688" y="2926080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取证级安全闭环</a:t>
            </a:r>
            <a:endParaRPr sz="1650"/>
          </a:p>
        </p:txBody>
      </p:sp>
      <p:sp>
        <p:nvSpPr>
          <p:cNvPr id="68" name="Shape 66">
            <a:extLst xmlns:a="http://schemas.openxmlformats.org/drawingml/2006/main">
              <a:ext uri="{FF2B5EF4-FFF2-40B4-BE49-F238E27FC236}">
                <a16:creationId xmlns:a16="http://schemas.microsoft.com/office/drawing/2014/main" id="{C43D8394-B08C-44F1-9EEB-8B9841E93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352958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69" name="Text 67">
            <a:extLst xmlns:a="http://schemas.openxmlformats.org/drawingml/2006/main">
              <a:ext uri="{FF2B5EF4-FFF2-40B4-BE49-F238E27FC236}">
                <a16:creationId xmlns:a16="http://schemas.microsoft.com/office/drawing/2014/main" id="{77B9DA21-F774-460E-87C9-845BFF264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504" y="3419856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写入计划预览与强确认短语</a:t>
            </a:r>
            <a:endParaRPr sz="1120"/>
          </a:p>
        </p:txBody>
      </p:sp>
      <p:sp>
        <p:nvSpPr>
          <p:cNvPr id="70" name="Shape 68">
            <a:extLst xmlns:a="http://schemas.openxmlformats.org/drawingml/2006/main">
              <a:ext uri="{FF2B5EF4-FFF2-40B4-BE49-F238E27FC236}">
                <a16:creationId xmlns:a16="http://schemas.microsoft.com/office/drawing/2014/main" id="{56116A81-2478-43BF-BFAE-B18EEE412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398678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71" name="Text 69">
            <a:extLst xmlns:a="http://schemas.openxmlformats.org/drawingml/2006/main">
              <a:ext uri="{FF2B5EF4-FFF2-40B4-BE49-F238E27FC236}">
                <a16:creationId xmlns:a16="http://schemas.microsoft.com/office/drawing/2014/main" id="{82501361-7B06-47B4-8D08-C3FBE2024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504" y="3877056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镜像固定、校验结果记录</a:t>
            </a:r>
            <a:endParaRPr sz="1120"/>
          </a:p>
        </p:txBody>
      </p:sp>
      <p:sp>
        <p:nvSpPr>
          <p:cNvPr id="72" name="Shape 70">
            <a:extLst xmlns:a="http://schemas.openxmlformats.org/drawingml/2006/main">
              <a:ext uri="{FF2B5EF4-FFF2-40B4-BE49-F238E27FC236}">
                <a16:creationId xmlns:a16="http://schemas.microsoft.com/office/drawing/2014/main" id="{2EBD08BF-69F1-412D-A7B9-74EAD932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444398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73" name="Text 71">
            <a:extLst xmlns:a="http://schemas.openxmlformats.org/drawingml/2006/main">
              <a:ext uri="{FF2B5EF4-FFF2-40B4-BE49-F238E27FC236}">
                <a16:creationId xmlns:a16="http://schemas.microsoft.com/office/drawing/2014/main" id="{9963609B-CF48-4C33-96CB-1754F5EE0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504" y="4334256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案件元数据留痕与生命周期回收</a:t>
            </a:r>
            <a:endParaRPr sz="1120"/>
          </a:p>
        </p:txBody>
      </p:sp>
      <p:sp>
        <p:nvSpPr>
          <p:cNvPr id="74" name="Text 72">
            <a:extLst xmlns:a="http://schemas.openxmlformats.org/drawingml/2006/main">
              <a:ext uri="{FF2B5EF4-FFF2-40B4-BE49-F238E27FC236}">
                <a16:creationId xmlns:a16="http://schemas.microsoft.com/office/drawing/2014/main" id="{5AC759FA-3B76-4719-9010-173003A1D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532120"/>
            <a:ext cx="109728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40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只读采集与修复写入分别管理，固件操作前备份资源并确认作业模式</a:t>
            </a:r>
            <a:endParaRPr sz="1400"/>
          </a:p>
        </p:txBody>
      </p:sp>
      <p:sp>
        <p:nvSpPr>
          <p:cNvPr id="75" name="Text 73">
            <a:extLst xmlns:a="http://schemas.openxmlformats.org/drawingml/2006/main">
              <a:ext uri="{FF2B5EF4-FFF2-40B4-BE49-F238E27FC236}">
                <a16:creationId xmlns:a16="http://schemas.microsoft.com/office/drawing/2014/main" id="{6F497134-1ACC-4E1A-B549-05AFCDA0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3578048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79A0293-8543-4C58-B5FB-19AC5E8AB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451FEAD-5F60-4CA3-8765-3E24C093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134AB535-A9C9-459F-9D2C-BDBC34714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40B6A90-CE08-41FB-A1EC-3F200AE7C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取证级镜像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1AD6A86-C990-470B-988E-0D81E6C4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EB028565-517C-4622-825B-207D4CF9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3A9382DA-2D60-4618-A96E-560AAF83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FE56674-0FF7-4D23-B849-37106C85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F4C54667-7FB7-452A-B531-37748126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1D01179-F5A1-4F30-8FDF-6B6B47364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故障盘镜像、物理克隆与完整性验证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89F2993-1E3F-4D03-9EBB-FB87079F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坚持“先镜像、后恢复”，在保护源介质的前提下建立可校验、可重复分析的数据副本。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78D3881B-4DE0-4188-AAEC-74FBADC00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19072"/>
            <a:ext cx="3310128" cy="20574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09657789-E01D-4BEF-B354-1CADCF7FA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90195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37305F1-4776-40A1-B20F-0E90903E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91109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SRC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9EF2C3A-96DE-4F12-93EF-D653A02B6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83664"/>
            <a:ext cx="237744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镜像源对象</a:t>
            </a:r>
            <a:endParaRPr sz="16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7A091824-CAF8-4B55-9654-687CC0039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48716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84FC965-086A-4B63-94A2-6383201FD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377440"/>
            <a:ext cx="27066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整盘、单分区、自定义LBA区间</a:t>
            </a:r>
            <a:endParaRPr sz="115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E3989E9A-3FCA-48F0-B315-862ED168D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90779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D904428-0888-40D1-87DA-16EF1994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798064"/>
            <a:ext cx="27066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镜像文件再次采集</a:t>
            </a:r>
            <a:endParaRPr sz="11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AD5847A7-7133-4858-893D-B4D8498B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32841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3238A8A-8201-41D4-A5E6-9841366B0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218688"/>
            <a:ext cx="27066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物理盘直接克隆</a:t>
            </a:r>
            <a:endParaRPr sz="115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D8AE06AF-C427-446E-8765-25394A7F4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1719072"/>
            <a:ext cx="3310128" cy="20574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732B5841-9257-4624-AEE2-E43156E7C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688" y="190195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98D17708-6BCD-4443-893A-075F03BA2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688" y="191109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OUT</a:t>
            </a:r>
            <a:endParaRPr sz="13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56FA2443-1ADD-4E5D-BE1F-3AD382D3A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328" y="1883664"/>
            <a:ext cx="237744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镜像输出</a:t>
            </a:r>
            <a:endParaRPr sz="165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237529F5-7F96-44E5-99D6-7183713B8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248716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A7573EFE-2E54-42F5-9353-7F786F6F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377440"/>
            <a:ext cx="27066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Raw / IMG / DD / BIN</a:t>
            </a:r>
            <a:endParaRPr sz="115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E4CAE169-7382-435E-B11E-A685A7D0E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290779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313021E-249D-4448-A120-340C3D0C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798064"/>
            <a:ext cx="27066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动态VHDX稀疏输出</a:t>
            </a:r>
            <a:endParaRPr sz="115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C976BA8E-DC93-4A2B-BD81-9BB4CB4A0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332841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EAFA98DC-C6EE-4D51-AE4E-786C2FE6B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218688"/>
            <a:ext cx="27066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目标盘安全预检与强确认</a:t>
            </a:r>
            <a:endParaRPr sz="115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3108A9BA-954A-4FAE-A922-D85D3BAD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1719072"/>
            <a:ext cx="3310128" cy="20574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A1B3C895-B4B2-4378-8534-D45CE593E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848" y="190195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ED8F040F-CA33-4EEB-A527-2DF3DE93B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848" y="191109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ERR</a:t>
            </a:r>
            <a:endParaRPr sz="13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22AC8BCA-708C-489E-B22A-AD5C7CF0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1883664"/>
            <a:ext cx="237744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故障容错</a:t>
            </a:r>
            <a:endParaRPr sz="1650"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2F0E8E46-EC00-45D9-AAB2-DC5DCFFA0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2712" y="248716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A3096727-3B99-4FBA-9349-F1095F9E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304" y="2377440"/>
            <a:ext cx="27066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坏扇区自动重试与跳过</a:t>
            </a:r>
            <a:endParaRPr sz="1150"/>
          </a:p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20849946-DB90-44FD-9B14-DD3669E1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2712" y="290779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7AA7BCF2-696E-4DA4-8A47-7DAFD94E4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304" y="2798064"/>
            <a:ext cx="27066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暂停 / 继续 / 中止</a:t>
            </a:r>
            <a:endParaRPr sz="1150"/>
          </a:p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0454BFE8-3FCA-4AC2-B5F8-440057997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2712" y="332841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5D157AD9-FFCD-4E7B-8241-E9F9454B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304" y="3218688"/>
            <a:ext cx="27066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速度、进度与错误区域展示</a:t>
            </a:r>
            <a:endParaRPr sz="115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0492820E-A321-4F91-BECE-3407EFB1D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160520"/>
            <a:ext cx="2066544" cy="11430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19F95D1B-7A2E-47FC-9BBA-3C8737090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43068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读取</a:t>
            </a:r>
            <a:endParaRPr sz="1220"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5F98B0B9-B1B0-40F0-815C-B37413D78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1728"/>
            <a:ext cx="1883664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源盘/区间</a:t>
            </a:r>
            <a:endParaRPr sz="98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F791BB8E-7ACE-4C39-8F1C-60707694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464058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380D8919-5DD6-4B89-9C9A-6596A449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4160520"/>
            <a:ext cx="2066544" cy="11430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84B6AB74-C7BF-4D10-86E2-9EF38000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6936" y="43068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容错</a:t>
            </a:r>
            <a:endParaRPr sz="1220"/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1E26AEC0-7377-474B-80EC-CB2717EB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224" y="4681728"/>
            <a:ext cx="1883664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坏区处理</a:t>
            </a:r>
            <a:endParaRPr sz="98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ED690BC9-7E02-42D0-BF52-979F67B7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904" y="464058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907C6CED-BF47-4C66-81E8-664A7F273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08" y="4160520"/>
            <a:ext cx="2066544" cy="11430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BD9157E1-380C-4BC7-AD63-C0204684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43068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写入</a:t>
            </a:r>
            <a:endParaRPr sz="1220"/>
          </a:p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7CECDC77-5C58-40A0-96CC-C4414F55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648" y="4681728"/>
            <a:ext cx="1883664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Raw/VHDX</a:t>
            </a:r>
            <a:endParaRPr sz="98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2F52C4A2-35FE-457C-8FA2-516D25A89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464058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A3F0D223-D5F1-4045-8B16-0DD1C1920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632" y="4160520"/>
            <a:ext cx="2066544" cy="11430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C565DCDD-C3D2-480A-8AFF-3BE9B218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784" y="43068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校验</a:t>
            </a:r>
            <a:endParaRPr sz="1220"/>
          </a:p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A081F162-3C2F-460B-9675-101ECAD72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72" y="4681728"/>
            <a:ext cx="1883664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MD5/SHA256</a:t>
            </a:r>
            <a:endParaRPr sz="980"/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F53491FB-0133-4494-B364-8B37182F1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752" y="464058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063D82CF-6E63-4BF8-99FC-D8F076159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056" y="4160520"/>
            <a:ext cx="2066544" cy="11430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97248D93-4B9C-4EE3-ABDB-EA3C26F5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08" y="43068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复核</a:t>
            </a:r>
            <a:endParaRPr sz="122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12456791-6503-4BEC-B0C5-8B960B12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4681728"/>
            <a:ext cx="1883664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写后读回</a:t>
            </a:r>
            <a:endParaRPr sz="98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D135ABDC-84CA-47FF-9814-E8A35F07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577840"/>
            <a:ext cx="11064240" cy="502920"/>
          </a:xfrm>
          <a:prstGeom xmlns:a="http://schemas.openxmlformats.org/drawingml/2006/main" prst="roundRect">
            <a:avLst>
              <a:gd name="adj" fmla="val 29091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8890">
            <a:solidFill>
              <a:srgbClr val="BBD9F1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271BD5F1-F0FA-4E56-9DE7-60DB96610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669280"/>
            <a:ext cx="10607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非标准扇区可保持原样，也可转换为标准512/4096字节扇区；企业级硬盘镜像可按真实几何继续分析。</a:t>
            </a:r>
            <a:endParaRPr sz="1220"/>
          </a:p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3C340056-3585-42F2-9831-E5D0E5942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5384197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C-3000专业修复">
            <a:extLst xmlns:a="http://schemas.openxmlformats.org/drawingml/2006/main">
              <a:ext uri="{FF2B5EF4-FFF2-40B4-BE49-F238E27FC236}">
                <a16:creationId xmlns:a16="http://schemas.microsoft.com/office/drawing/2014/main" id="{D8899407-C6F4-4D0D-A085-C223478C6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PC-3000专业修复</a:t>
            </a:r>
          </a:p>
        </p:txBody>
      </p:sp>
      <p:sp>
        <p:nvSpPr>
          <p:cNvPr id="2" name="DRE-1005  2027">
            <a:extLst xmlns:a="http://schemas.openxmlformats.org/drawingml/2006/main">
              <a:ext uri="{FF2B5EF4-FFF2-40B4-BE49-F238E27FC236}">
                <a16:creationId xmlns:a16="http://schemas.microsoft.com/office/drawing/2014/main" id="{C823FC91-5E1C-4DFE-B3D2-A112174F1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"/>
            <a:ext cx="2438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  2027</a:t>
            </a:r>
          </a:p>
        </p:txBody>
      </p:sp>
      <p:sp>
        <p:nvSpPr>
          <p:cNvPr id="3" name="Page title">
            <a:extLst xmlns:a="http://schemas.openxmlformats.org/drawingml/2006/main">
              <a:ext uri="{FF2B5EF4-FFF2-40B4-BE49-F238E27FC236}">
                <a16:creationId xmlns:a16="http://schemas.microsoft.com/office/drawing/2014/main" id="{1305DEFA-2B39-4A66-9A56-96DC91F0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PC-3000 Portable PRO专业诊断平台</a:t>
            </a:r>
          </a:p>
        </p:txBody>
      </p:sp>
      <p:sp>
        <p:nvSpPr>
          <p:cNvPr id="4" name="独立硬件控制与专业修复工具，为故障硬盘及固态介质">
            <a:extLst xmlns:a="http://schemas.openxmlformats.org/drawingml/2006/main">
              <a:ext uri="{FF2B5EF4-FFF2-40B4-BE49-F238E27FC236}">
                <a16:creationId xmlns:a16="http://schemas.microsoft.com/office/drawing/2014/main" id="{AF71BB2F-C11F-481A-B0A7-1BFC591C6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38275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独立硬件控制与专业修复工具，为故障硬盘及固态介质建立稳定的数据访问路径。</a:t>
            </a:r>
          </a:p>
        </p:txBody>
      </p:sp>
      <p:sp>
        <p:nvSpPr>
          <p:cNvPr id="6" name="吴总 18600668588（微信同号）  ww">
            <a:extLst xmlns:a="http://schemas.openxmlformats.org/drawingml/2006/main">
              <a:ext uri="{FF2B5EF4-FFF2-40B4-BE49-F238E27FC236}">
                <a16:creationId xmlns:a16="http://schemas.microsoft.com/office/drawing/2014/main" id="{1DCAE861-1AA7-4AA3-852F-69C5E7D03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86525"/>
            <a:ext cx="4724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  www.dstfix.com</a:t>
            </a:r>
          </a:p>
        </p:txBody>
      </p:sp>
      <p:sp>
        <p:nvSpPr>
          <p:cNvPr id="7" name="Page number">
            <a:extLst xmlns:a="http://schemas.openxmlformats.org/drawingml/2006/main">
              <a:ext uri="{FF2B5EF4-FFF2-40B4-BE49-F238E27FC236}">
                <a16:creationId xmlns:a16="http://schemas.microsoft.com/office/drawing/2014/main" id="{54983D1D-32FD-442E-BE0A-242B029D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2dcefdf26e4708"/>
          <a:stretch xmlns:a="http://schemas.openxmlformats.org/drawingml/2006/main"/>
        </p:blipFill>
        <p:spPr>
          <a:xfrm xmlns:a="http://schemas.openxmlformats.org/drawingml/2006/main">
            <a:off x="619125" y="2202443"/>
            <a:ext cx="5867400" cy="1872089"/>
          </a:xfrm>
          <a:prstGeom xmlns:a="http://schemas.openxmlformats.org/drawingml/2006/main" prst="rect">
            <a:avLst/>
          </a:prstGeom>
        </p:spPr>
      </p:pic>
      <p:sp>
        <p:nvSpPr>
          <p:cNvPr id="9" name="4个诊断端口">
            <a:extLst xmlns:a="http://schemas.openxmlformats.org/drawingml/2006/main">
              <a:ext uri="{FF2B5EF4-FFF2-40B4-BE49-F238E27FC236}">
                <a16:creationId xmlns:a16="http://schemas.microsoft.com/office/drawing/2014/main" id="{A5BD6C8D-0556-445B-8E39-4D567D81D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24375"/>
            <a:ext cx="57340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4个诊断端口</a:t>
            </a:r>
          </a:p>
        </p:txBody>
      </p:sp>
      <p:sp>
        <p:nvSpPr>
          <p:cNvPr id="10" name="3个PCIe / SATA通用端口 + 1个US">
            <a:extLst xmlns:a="http://schemas.openxmlformats.org/drawingml/2006/main">
              <a:ext uri="{FF2B5EF4-FFF2-40B4-BE49-F238E27FC236}">
                <a16:creationId xmlns:a16="http://schemas.microsoft.com/office/drawing/2014/main" id="{B8A5BF21-ECF2-4E77-9C6D-B1EA596A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19700"/>
            <a:ext cx="57340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3个PCIe / SATA通用端口 + 1个USB HOST端口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匹配适配器后，可同时连接3块PCIe / NVMe SSD</a:t>
            </a:r>
          </a:p>
        </p:txBody>
      </p:sp>
      <p:sp>
        <p:nvSpPr>
          <p:cNvPr id="11" name="故障介质专用控制">
            <a:extLst xmlns:a="http://schemas.openxmlformats.org/drawingml/2006/main">
              <a:ext uri="{FF2B5EF4-FFF2-40B4-BE49-F238E27FC236}">
                <a16:creationId xmlns:a16="http://schemas.microsoft.com/office/drawing/2014/main" id="{31BA003D-E021-4505-BCC8-C32DE4B3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143125"/>
            <a:ext cx="4324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故障介质专用控制</a:t>
            </a:r>
          </a:p>
        </p:txBody>
      </p:sp>
      <p:sp>
        <p:nvSpPr>
          <p:cNvPr id="12" name="4通道独立供电，具备电压与电流测量&#10;过压、过流保">
            <a:extLst xmlns:a="http://schemas.openxmlformats.org/drawingml/2006/main">
              <a:ext uri="{FF2B5EF4-FFF2-40B4-BE49-F238E27FC236}">
                <a16:creationId xmlns:a16="http://schemas.microsoft.com/office/drawing/2014/main" id="{2D9AFDC1-45BE-4315-8025-2DE6F9B8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590800"/>
            <a:ext cx="43243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4通道独立供电，具备电压与电流测量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过压、过流保护及供电状态诊断</a:t>
            </a:r>
          </a:p>
        </p:txBody>
      </p:sp>
      <p:sp>
        <p:nvSpPr>
          <p:cNvPr id="13" name="与塔机协同">
            <a:extLst xmlns:a="http://schemas.openxmlformats.org/drawingml/2006/main">
              <a:ext uri="{FF2B5EF4-FFF2-40B4-BE49-F238E27FC236}">
                <a16:creationId xmlns:a16="http://schemas.microsoft.com/office/drawing/2014/main" id="{832FBE7F-DC90-4484-B2A1-157D670D0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257675"/>
            <a:ext cx="4324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与塔机协同</a:t>
            </a:r>
          </a:p>
        </p:txBody>
      </p:sp>
      <p:sp>
        <p:nvSpPr>
          <p:cNvPr id="14" name="USB 3.1连接控制计算机&#10;PC-3000完成">
            <a:extLst xmlns:a="http://schemas.openxmlformats.org/drawingml/2006/main">
              <a:ext uri="{FF2B5EF4-FFF2-40B4-BE49-F238E27FC236}">
                <a16:creationId xmlns:a16="http://schemas.microsoft.com/office/drawing/2014/main" id="{252D1D6F-8B3D-4F7E-B737-3B88ED13F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705350"/>
            <a:ext cx="43243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USB 3.1连接控制计算机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PC-3000完成底层诊断与数据提取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Fusion继续处理复杂存储与文件恢复</a:t>
            </a:r>
          </a:p>
        </p:txBody>
      </p:sp>
    </p:spTree>
    <p:extLst>
      <p:ext uri="{BB962C8B-B14F-4D97-AF65-F5344CB8AC3E}">
        <p14:creationId xmlns:p14="http://schemas.microsoft.com/office/powerpoint/2010/main" val="12807260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机械硬盘固件">
            <a:extLst xmlns:a="http://schemas.openxmlformats.org/drawingml/2006/main">
              <a:ext uri="{FF2B5EF4-FFF2-40B4-BE49-F238E27FC236}">
                <a16:creationId xmlns:a16="http://schemas.microsoft.com/office/drawing/2014/main" id="{B1C92C23-D4E6-43FA-8782-0F9EBBB35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机械硬盘固件</a:t>
            </a:r>
          </a:p>
        </p:txBody>
      </p:sp>
      <p:sp>
        <p:nvSpPr>
          <p:cNvPr id="2" name="DRE-1005  2027">
            <a:extLst xmlns:a="http://schemas.openxmlformats.org/drawingml/2006/main">
              <a:ext uri="{FF2B5EF4-FFF2-40B4-BE49-F238E27FC236}">
                <a16:creationId xmlns:a16="http://schemas.microsoft.com/office/drawing/2014/main" id="{B7A408D6-DC5A-4F1D-8FE5-741CAC530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"/>
            <a:ext cx="2438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  2027</a:t>
            </a:r>
          </a:p>
        </p:txBody>
      </p:sp>
      <p:sp>
        <p:nvSpPr>
          <p:cNvPr id="3" name="Page title">
            <a:extLst xmlns:a="http://schemas.openxmlformats.org/drawingml/2006/main">
              <a:ext uri="{FF2B5EF4-FFF2-40B4-BE49-F238E27FC236}">
                <a16:creationId xmlns:a16="http://schemas.microsoft.com/office/drawing/2014/main" id="{973CD1CE-7891-4B24-BE32-2EB93491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机械硬盘固件诊断与数据抢救</a:t>
            </a:r>
          </a:p>
        </p:txBody>
      </p:sp>
      <p:sp>
        <p:nvSpPr>
          <p:cNvPr id="4" name="面向不认盘、长忙、固件资源异常及读盘不稳定等故障">
            <a:extLst xmlns:a="http://schemas.openxmlformats.org/drawingml/2006/main">
              <a:ext uri="{FF2B5EF4-FFF2-40B4-BE49-F238E27FC236}">
                <a16:creationId xmlns:a16="http://schemas.microsoft.com/office/drawing/2014/main" id="{868F4903-C15A-4546-A1EB-362D28C3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38275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面向不认盘、长忙、固件资源异常及读盘不稳定等故障，按品牌和家族选择专用工具。</a:t>
            </a:r>
          </a:p>
        </p:txBody>
      </p:sp>
      <p:sp>
        <p:nvSpPr>
          <p:cNvPr id="6" name="吴总 18600668588（微信同号）  ww">
            <a:extLst xmlns:a="http://schemas.openxmlformats.org/drawingml/2006/main">
              <a:ext uri="{FF2B5EF4-FFF2-40B4-BE49-F238E27FC236}">
                <a16:creationId xmlns:a16="http://schemas.microsoft.com/office/drawing/2014/main" id="{11659719-1366-44D2-A102-3691550A6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86525"/>
            <a:ext cx="4724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  www.dstfix.com</a:t>
            </a:r>
          </a:p>
        </p:txBody>
      </p:sp>
      <p:sp>
        <p:nvSpPr>
          <p:cNvPr id="7" name="Page number">
            <a:extLst xmlns:a="http://schemas.openxmlformats.org/drawingml/2006/main">
              <a:ext uri="{FF2B5EF4-FFF2-40B4-BE49-F238E27FC236}">
                <a16:creationId xmlns:a16="http://schemas.microsoft.com/office/drawing/2014/main" id="{845F44AC-5007-41DB-A426-843A3B00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graphicFrame>
        <p:nvGraphicFramePr>
          <p:cNvPr id="19" name=""/>
          <p:cNvGraphicFramePr/>
          <p:nvPr/>
        </p:nvGraphicFramePr>
        <p:xfrm>
          <a:off xmlns:a="http://schemas.openxmlformats.org/drawingml/2006/main" x="609600" y="2114550"/>
          <a:ext xmlns:a="http://schemas.openxmlformats.org/drawingml/2006/main" cx="10972800" cy="33528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047875"/>
                <a:gridCol w="4686300"/>
                <a:gridCol w="4238625"/>
              </a:tblGrid>
              <a:tr h="5588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作业方向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核心功能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恢复用途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</a:tr>
              <a:tr h="5588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固件资源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ROM及模块读取、备份、写入与修复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恢复必要的访问条件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88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虚拟加载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按支持家族加载固件资源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减少直接改写原盘的需要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88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磁头控制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磁头位图、分头读取、独立磁头镜像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优先抢救可读区域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88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终端诊断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Terminal指令、COM端口ROM操作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定位底层状态与固件异常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88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数据访问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支持家族的ATA密码及加密相关处理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恢复数据访问后转入镜像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覆盖希捷、西部数据、日立/HGST、东芝、三星等">
            <a:extLst xmlns:a="http://schemas.openxmlformats.org/drawingml/2006/main">
              <a:ext uri="{FF2B5EF4-FFF2-40B4-BE49-F238E27FC236}">
                <a16:creationId xmlns:a16="http://schemas.microsoft.com/office/drawing/2014/main" id="{76E97440-128B-4BFD-8D58-0D6DCBED3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15000"/>
            <a:ext cx="10953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覆盖希捷、西部数据、日立/HGST、东芝、三星等品牌的受支持家族。</a:t>
            </a:r>
          </a:p>
        </p:txBody>
      </p:sp>
      <p:sp>
        <p:nvSpPr>
          <p:cNvPr id="10" name="具体操作取决于硬盘家族、固件版本与物理状态。磁头">
            <a:extLst xmlns:a="http://schemas.openxmlformats.org/drawingml/2006/main">
              <a:ext uri="{FF2B5EF4-FFF2-40B4-BE49-F238E27FC236}">
                <a16:creationId xmlns:a16="http://schemas.microsoft.com/office/drawing/2014/main" id="{C1BC0544-F16B-4A44-9195-3DC5D6D8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86475"/>
            <a:ext cx="10934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具体操作取决于硬盘家族、固件版本与物理状态。磁头等物理故障需先完成相应硬件处理。</a:t>
            </a:r>
          </a:p>
        </p:txBody>
      </p:sp>
    </p:spTree>
    <p:extLst>
      <p:ext uri="{BB962C8B-B14F-4D97-AF65-F5344CB8AC3E}">
        <p14:creationId xmlns:p14="http://schemas.microsoft.com/office/powerpoint/2010/main" val="14148590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ATA固态恢复">
            <a:extLst xmlns:a="http://schemas.openxmlformats.org/drawingml/2006/main">
              <a:ext uri="{FF2B5EF4-FFF2-40B4-BE49-F238E27FC236}">
                <a16:creationId xmlns:a16="http://schemas.microsoft.com/office/drawing/2014/main" id="{1E9E88B4-83C9-4BA2-AA01-92BBF019F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SATA固态恢复</a:t>
            </a:r>
          </a:p>
        </p:txBody>
      </p:sp>
      <p:sp>
        <p:nvSpPr>
          <p:cNvPr id="2" name="DRE-1005  2027">
            <a:extLst xmlns:a="http://schemas.openxmlformats.org/drawingml/2006/main">
              <a:ext uri="{FF2B5EF4-FFF2-40B4-BE49-F238E27FC236}">
                <a16:creationId xmlns:a16="http://schemas.microsoft.com/office/drawing/2014/main" id="{C1CBE439-7E76-43B1-8D44-CCF1D5DA8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"/>
            <a:ext cx="2438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  2027</a:t>
            </a:r>
          </a:p>
        </p:txBody>
      </p:sp>
      <p:sp>
        <p:nvSpPr>
          <p:cNvPr id="3" name="Page title">
            <a:extLst xmlns:a="http://schemas.openxmlformats.org/drawingml/2006/main">
              <a:ext uri="{FF2B5EF4-FFF2-40B4-BE49-F238E27FC236}">
                <a16:creationId xmlns:a16="http://schemas.microsoft.com/office/drawing/2014/main" id="{70284758-8CCE-4478-B4E9-93FD3F70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SATA SSD固件修复与翻译器重建</a:t>
            </a:r>
          </a:p>
        </p:txBody>
      </p:sp>
      <p:sp>
        <p:nvSpPr>
          <p:cNvPr id="4" name="配套SSD Extended模块，处理受支持固态">
            <a:extLst xmlns:a="http://schemas.openxmlformats.org/drawingml/2006/main">
              <a:ext uri="{FF2B5EF4-FFF2-40B4-BE49-F238E27FC236}">
                <a16:creationId xmlns:a16="http://schemas.microsoft.com/office/drawing/2014/main" id="{976F3B3E-1281-4C8E-97C3-9144F496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38275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配套SSD Extended模块，处理受支持固态硬盘的固件异常、错误容量与地址映射故障。</a:t>
            </a:r>
          </a:p>
        </p:txBody>
      </p:sp>
      <p:sp>
        <p:nvSpPr>
          <p:cNvPr id="6" name="吴总 18600668588（微信同号）  ww">
            <a:extLst xmlns:a="http://schemas.openxmlformats.org/drawingml/2006/main">
              <a:ext uri="{FF2B5EF4-FFF2-40B4-BE49-F238E27FC236}">
                <a16:creationId xmlns:a16="http://schemas.microsoft.com/office/drawing/2014/main" id="{8558F057-22FC-4B2B-A772-5D1845493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86525"/>
            <a:ext cx="4724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  www.dstfix.com</a:t>
            </a:r>
          </a:p>
        </p:txBody>
      </p:sp>
      <p:sp>
        <p:nvSpPr>
          <p:cNvPr id="7" name="Page number">
            <a:extLst xmlns:a="http://schemas.openxmlformats.org/drawingml/2006/main">
              <a:ext uri="{FF2B5EF4-FFF2-40B4-BE49-F238E27FC236}">
                <a16:creationId xmlns:a16="http://schemas.microsoft.com/office/drawing/2014/main" id="{EB785C04-DC75-4E0C-A706-3ED576F5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固件与映射恢复">
            <a:extLst xmlns:a="http://schemas.openxmlformats.org/drawingml/2006/main">
              <a:ext uri="{FF2B5EF4-FFF2-40B4-BE49-F238E27FC236}">
                <a16:creationId xmlns:a16="http://schemas.microsoft.com/office/drawing/2014/main" id="{959FFE36-17E3-4D43-800B-FD6977BBF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24075"/>
            <a:ext cx="647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固件与映射恢复</a:t>
            </a:r>
          </a:p>
        </p:txBody>
      </p:sp>
      <p:sp>
        <p:nvSpPr>
          <p:cNvPr id="9" name="固件资源读取、备份与修复&#10;翻译器虚拟重建后提取有">
            <a:extLst xmlns:a="http://schemas.openxmlformats.org/drawingml/2006/main">
              <a:ext uri="{FF2B5EF4-FFF2-40B4-BE49-F238E27FC236}">
                <a16:creationId xmlns:a16="http://schemas.microsoft.com/office/drawing/2014/main" id="{0912BB64-BDF2-4B76-816B-F55025FCA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6477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固件资源读取、备份与修复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翻译器虚拟重建后提取有效数据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受支持型号的密码处理与SPI Flash操作</a:t>
            </a:r>
          </a:p>
        </p:txBody>
      </p:sp>
      <p:sp>
        <p:nvSpPr>
          <p:cNvPr id="10" name="主控平台">
            <a:extLst xmlns:a="http://schemas.openxmlformats.org/drawingml/2006/main">
              <a:ext uri="{FF2B5EF4-FFF2-40B4-BE49-F238E27FC236}">
                <a16:creationId xmlns:a16="http://schemas.microsoft.com/office/drawing/2014/main" id="{C8A179FA-D10B-4D29-ABF1-E0427F131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38600"/>
            <a:ext cx="647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主控平台</a:t>
            </a:r>
          </a:p>
        </p:txBody>
      </p:sp>
      <p:sp>
        <p:nvSpPr>
          <p:cNvPr id="11" name="慧荣SM22xx、群联PS31xx&#10;智微JMF、">
            <a:extLst xmlns:a="http://schemas.openxmlformats.org/drawingml/2006/main">
              <a:ext uri="{FF2B5EF4-FFF2-40B4-BE49-F238E27FC236}">
                <a16:creationId xmlns:a16="http://schemas.microsoft.com/office/drawing/2014/main" id="{777B085F-DFE3-46D2-A272-AD8C38C6C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86275"/>
            <a:ext cx="6477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慧荣SM22xx、群联PS31xx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智微JMF、Marvell及三星受支持系列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Maxio MAS0902 / MAS1102属于SATA系列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8eda58d90b43a5"/>
          <a:stretch xmlns:a="http://schemas.openxmlformats.org/drawingml/2006/main"/>
        </p:blipFill>
        <p:spPr>
          <a:xfrm xmlns:a="http://schemas.openxmlformats.org/drawingml/2006/main">
            <a:off x="7639050" y="2258616"/>
            <a:ext cx="3790950" cy="2369344"/>
          </a:xfrm>
          <a:prstGeom xmlns:a="http://schemas.openxmlformats.org/drawingml/2006/main" prst="rect">
            <a:avLst/>
          </a:prstGeom>
        </p:spPr>
      </p:pic>
      <p:sp>
        <p:nvSpPr>
          <p:cNvPr id="13" name="SATA / mSATA / M.2 SATA">
            <a:extLst xmlns:a="http://schemas.openxmlformats.org/drawingml/2006/main">
              <a:ext uri="{FF2B5EF4-FFF2-40B4-BE49-F238E27FC236}">
                <a16:creationId xmlns:a16="http://schemas.microsoft.com/office/drawing/2014/main" id="{21B0EFF4-12ED-440E-8CFD-E01333D15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49530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SATA / mSATA / M.2 SATA</a:t>
            </a:r>
          </a:p>
        </p:txBody>
      </p:sp>
      <p:sp>
        <p:nvSpPr>
          <p:cNvPr id="14" name="按介质形态配置相应适配器">
            <a:extLst xmlns:a="http://schemas.openxmlformats.org/drawingml/2006/main">
              <a:ext uri="{FF2B5EF4-FFF2-40B4-BE49-F238E27FC236}">
                <a16:creationId xmlns:a16="http://schemas.microsoft.com/office/drawing/2014/main" id="{74ABE184-C7D9-419C-AD8C-AA3CD100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5400675"/>
            <a:ext cx="37242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按介质形态配置相应适配器</a:t>
            </a:r>
          </a:p>
        </p:txBody>
      </p:sp>
      <p:sp>
        <p:nvSpPr>
          <p:cNvPr id="15" name="固件恢复按“主控 + 厂商固件”组合匹配。同一主">
            <a:extLst xmlns:a="http://schemas.openxmlformats.org/drawingml/2006/main">
              <a:ext uri="{FF2B5EF4-FFF2-40B4-BE49-F238E27FC236}">
                <a16:creationId xmlns:a16="http://schemas.microsoft.com/office/drawing/2014/main" id="{22F71CA4-C609-4BBD-B00D-1DCC50203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48375"/>
            <a:ext cx="109347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固件恢复按“主控 + 厂商固件”组合匹配。同一主控的不同固件，支持情况可能不同。</a:t>
            </a:r>
          </a:p>
        </p:txBody>
      </p:sp>
    </p:spTree>
    <p:extLst>
      <p:ext uri="{BB962C8B-B14F-4D97-AF65-F5344CB8AC3E}">
        <p14:creationId xmlns:p14="http://schemas.microsoft.com/office/powerpoint/2010/main" val="3307645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NVMe固态恢复">
            <a:extLst xmlns:a="http://schemas.openxmlformats.org/drawingml/2006/main">
              <a:ext uri="{FF2B5EF4-FFF2-40B4-BE49-F238E27FC236}">
                <a16:creationId xmlns:a16="http://schemas.microsoft.com/office/drawing/2014/main" id="{D22510B3-E3CE-4A25-A4DA-EB5C666F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NVMe固态恢复</a:t>
            </a:r>
          </a:p>
        </p:txBody>
      </p:sp>
      <p:sp>
        <p:nvSpPr>
          <p:cNvPr id="2" name="DRE-1005  2027">
            <a:extLst xmlns:a="http://schemas.openxmlformats.org/drawingml/2006/main">
              <a:ext uri="{FF2B5EF4-FFF2-40B4-BE49-F238E27FC236}">
                <a16:creationId xmlns:a16="http://schemas.microsoft.com/office/drawing/2014/main" id="{60B3EEAA-F32F-4397-ABE8-6369B262C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"/>
            <a:ext cx="2438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  2027</a:t>
            </a:r>
          </a:p>
        </p:txBody>
      </p:sp>
      <p:sp>
        <p:nvSpPr>
          <p:cNvPr id="3" name="Page title">
            <a:extLst xmlns:a="http://schemas.openxmlformats.org/drawingml/2006/main">
              <a:ext uri="{FF2B5EF4-FFF2-40B4-BE49-F238E27FC236}">
                <a16:creationId xmlns:a16="http://schemas.microsoft.com/office/drawing/2014/main" id="{BFBE0E9A-709F-415C-864A-5F87D9E43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NVMe SSD底层恢复与有效数据提取</a:t>
            </a:r>
          </a:p>
        </p:txBody>
      </p:sp>
      <p:sp>
        <p:nvSpPr>
          <p:cNvPr id="4" name="通过PCIe诊断端口与专用适配器，处理受支持NV">
            <a:extLst xmlns:a="http://schemas.openxmlformats.org/drawingml/2006/main">
              <a:ext uri="{FF2B5EF4-FFF2-40B4-BE49-F238E27FC236}">
                <a16:creationId xmlns:a16="http://schemas.microsoft.com/office/drawing/2014/main" id="{B0D988BA-A05F-4B66-9039-94F338AD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38275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通过PCIe诊断端口与专用适配器，处理受支持NVMe SSD的内部固件和翻译器故障。</a:t>
            </a:r>
          </a:p>
        </p:txBody>
      </p:sp>
      <p:sp>
        <p:nvSpPr>
          <p:cNvPr id="6" name="吴总 18600668588（微信同号）  ww">
            <a:extLst xmlns:a="http://schemas.openxmlformats.org/drawingml/2006/main">
              <a:ext uri="{FF2B5EF4-FFF2-40B4-BE49-F238E27FC236}">
                <a16:creationId xmlns:a16="http://schemas.microsoft.com/office/drawing/2014/main" id="{9BFC05CB-37CA-441B-A0B2-81EB7FA8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86525"/>
            <a:ext cx="4724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  www.dstfix.com</a:t>
            </a:r>
          </a:p>
        </p:txBody>
      </p:sp>
      <p:sp>
        <p:nvSpPr>
          <p:cNvPr id="7" name="Page number">
            <a:extLst xmlns:a="http://schemas.openxmlformats.org/drawingml/2006/main">
              <a:ext uri="{FF2B5EF4-FFF2-40B4-BE49-F238E27FC236}">
                <a16:creationId xmlns:a16="http://schemas.microsoft.com/office/drawing/2014/main" id="{56F8C8C2-FC31-4F82-8757-FDE819B6C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795583fe0c4836"/>
          <a:stretch xmlns:a="http://schemas.openxmlformats.org/drawingml/2006/main"/>
        </p:blipFill>
        <p:spPr>
          <a:xfrm xmlns:a="http://schemas.openxmlformats.org/drawingml/2006/main">
            <a:off x="648433" y="2105025"/>
            <a:ext cx="4513385" cy="2933700"/>
          </a:xfrm>
          <a:prstGeom xmlns:a="http://schemas.openxmlformats.org/drawingml/2006/main" prst="rect">
            <a:avLst/>
          </a:prstGeom>
        </p:spPr>
      </p:pic>
      <p:sp>
        <p:nvSpPr>
          <p:cNvPr id="9" name="SSD Extended">
            <a:extLst xmlns:a="http://schemas.openxmlformats.org/drawingml/2006/main">
              <a:ext uri="{FF2B5EF4-FFF2-40B4-BE49-F238E27FC236}">
                <a16:creationId xmlns:a16="http://schemas.microsoft.com/office/drawing/2014/main" id="{E5784BEC-FE95-4CD6-BBAB-1E0BF0AA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286375"/>
            <a:ext cx="438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SSD Extended</a:t>
            </a:r>
          </a:p>
        </p:txBody>
      </p:sp>
      <p:sp>
        <p:nvSpPr>
          <p:cNvPr id="10" name="PCIe / NVMe专项恢复模块">
            <a:extLst xmlns:a="http://schemas.openxmlformats.org/drawingml/2006/main">
              <a:ext uri="{FF2B5EF4-FFF2-40B4-BE49-F238E27FC236}">
                <a16:creationId xmlns:a16="http://schemas.microsoft.com/office/drawing/2014/main" id="{B29802D6-22CE-477B-A46F-802030937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10250"/>
            <a:ext cx="45148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PCIe / NVMe专项恢复模块</a:t>
            </a:r>
          </a:p>
        </p:txBody>
      </p:sp>
      <p:sp>
        <p:nvSpPr>
          <p:cNvPr id="11" name="受支持主控示例">
            <a:extLst xmlns:a="http://schemas.openxmlformats.org/drawingml/2006/main">
              <a:ext uri="{FF2B5EF4-FFF2-40B4-BE49-F238E27FC236}">
                <a16:creationId xmlns:a16="http://schemas.microsoft.com/office/drawing/2014/main" id="{23F76153-2007-4434-9BD3-805FFCCA6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152650"/>
            <a:ext cx="58197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受支持主控示例</a:t>
            </a:r>
          </a:p>
        </p:txBody>
      </p:sp>
      <p:sp>
        <p:nvSpPr>
          <p:cNvPr id="12" name="慧荣SM2260、SM2263、SM2262EN">
            <a:extLst xmlns:a="http://schemas.openxmlformats.org/drawingml/2006/main">
              <a:ext uri="{FF2B5EF4-FFF2-40B4-BE49-F238E27FC236}">
                <a16:creationId xmlns:a16="http://schemas.microsoft.com/office/drawing/2014/main" id="{5D1D9AAD-A6B5-4BBE-AFE5-EEF9FCC6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600325"/>
            <a:ext cx="58197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慧荣SM2260、</a:t>
            </a:r>
            <a:r>
              <a: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SM2263XT、</a:t>
            </a:r>
            <a:r>
              <a: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SM2262EN、SM2269XT</a:t>
            </a:r>
          </a:p>
          <a:p xmlns:a="http://schemas.openxmlformats.org/drawingml/2006/main">
            <a:pPr algn="l">
              <a:buNone/>
              <a:def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群联PS5007、PS5008、PS5012、PS5013、PS5016</a:t>
            </a:r>
          </a:p>
          <a:p xmlns:a="http://schemas.openxmlformats.org/drawingml/2006/main">
            <a:pPr algn="l">
              <a:buNone/>
              <a:def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Marvell 88SS1093受支持型号</a:t>
            </a:r>
          </a:p>
        </p:txBody>
      </p:sp>
      <p:sp>
        <p:nvSpPr>
          <p:cNvPr id="13" name="故障处理">
            <a:extLst xmlns:a="http://schemas.openxmlformats.org/drawingml/2006/main">
              <a:ext uri="{FF2B5EF4-FFF2-40B4-BE49-F238E27FC236}">
                <a16:creationId xmlns:a16="http://schemas.microsoft.com/office/drawing/2014/main" id="{046E3861-89DF-416F-B630-089DFC58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143375"/>
            <a:ext cx="581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故障处理</a:t>
            </a:r>
          </a:p>
        </p:txBody>
      </p:sp>
      <p:sp>
        <p:nvSpPr>
          <p:cNvPr id="14" name="固件诊断与受支持资源恢复&#10;翻译器虚拟重建、坏区容">
            <a:extLst xmlns:a="http://schemas.openxmlformats.org/drawingml/2006/main">
              <a:ext uri="{FF2B5EF4-FFF2-40B4-BE49-F238E27FC236}">
                <a16:creationId xmlns:a16="http://schemas.microsoft.com/office/drawing/2014/main" id="{E015E3CF-F983-47D4-A881-034A2E20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591050"/>
            <a:ext cx="5810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固件诊断与受支持资源恢复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翻译器虚拟重建、坏区容错与有效数据提取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按任务选择同步镜像或按文件优先提取</a:t>
            </a:r>
          </a:p>
        </p:txBody>
      </p:sp>
      <p:sp>
        <p:nvSpPr>
          <p:cNvPr id="15" name="具体型号与固件支持以ACE Lab兼容列表为准。">
            <a:extLst xmlns:a="http://schemas.openxmlformats.org/drawingml/2006/main">
              <a:ext uri="{FF2B5EF4-FFF2-40B4-BE49-F238E27FC236}">
                <a16:creationId xmlns:a16="http://schemas.microsoft.com/office/drawing/2014/main" id="{1ADD6FD0-7ADD-4031-BED2-A44776C3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86475"/>
            <a:ext cx="10934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固件修复能力取决于具体型号及固件版本，接口接入能力与固件修复能力分别确认。</a:t>
            </a:r>
          </a:p>
        </p:txBody>
      </p:sp>
    </p:spTree>
    <p:extLst>
      <p:ext uri="{BB962C8B-B14F-4D97-AF65-F5344CB8AC3E}">
        <p14:creationId xmlns:p14="http://schemas.microsoft.com/office/powerpoint/2010/main" val="13041641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固态接口适配">
            <a:extLst xmlns:a="http://schemas.openxmlformats.org/drawingml/2006/main">
              <a:ext uri="{FF2B5EF4-FFF2-40B4-BE49-F238E27FC236}">
                <a16:creationId xmlns:a16="http://schemas.microsoft.com/office/drawing/2014/main" id="{09E763F4-822D-46CC-8705-7051942CA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固态接口适配</a:t>
            </a:r>
          </a:p>
        </p:txBody>
      </p:sp>
      <p:sp>
        <p:nvSpPr>
          <p:cNvPr id="2" name="DRE-1005  2027">
            <a:extLst xmlns:a="http://schemas.openxmlformats.org/drawingml/2006/main">
              <a:ext uri="{FF2B5EF4-FFF2-40B4-BE49-F238E27FC236}">
                <a16:creationId xmlns:a16="http://schemas.microsoft.com/office/drawing/2014/main" id="{4C4F5189-E70A-48DF-B733-AFE67FFEE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"/>
            <a:ext cx="2438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  2027</a:t>
            </a:r>
          </a:p>
        </p:txBody>
      </p:sp>
      <p:sp>
        <p:nvSpPr>
          <p:cNvPr id="3" name="Page title">
            <a:extLst xmlns:a="http://schemas.openxmlformats.org/drawingml/2006/main">
              <a:ext uri="{FF2B5EF4-FFF2-40B4-BE49-F238E27FC236}">
                <a16:creationId xmlns:a16="http://schemas.microsoft.com/office/drawing/2014/main" id="{14964029-8D34-42CB-B589-982436DDB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SATA、PCIe与专用固态接口扩展</a:t>
            </a:r>
          </a:p>
        </p:txBody>
      </p:sp>
      <p:sp>
        <p:nvSpPr>
          <p:cNvPr id="4" name="依据介质接口与项目需求配置适配器，将更多类型固态">
            <a:extLst xmlns:a="http://schemas.openxmlformats.org/drawingml/2006/main">
              <a:ext uri="{FF2B5EF4-FFF2-40B4-BE49-F238E27FC236}">
                <a16:creationId xmlns:a16="http://schemas.microsoft.com/office/drawing/2014/main" id="{4781C63D-8C7D-4DBB-8760-93765F5F0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38275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依据介质接口与项目需求配置适配器，将更多类型固态硬盘接入专业恢复流程。</a:t>
            </a:r>
          </a:p>
        </p:txBody>
      </p:sp>
      <p:sp>
        <p:nvSpPr>
          <p:cNvPr id="6" name="吴总 18600668588（微信同号）  ww">
            <a:extLst xmlns:a="http://schemas.openxmlformats.org/drawingml/2006/main">
              <a:ext uri="{FF2B5EF4-FFF2-40B4-BE49-F238E27FC236}">
                <a16:creationId xmlns:a16="http://schemas.microsoft.com/office/drawing/2014/main" id="{EE7F04B9-C590-4073-8AFE-3A83890E7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86525"/>
            <a:ext cx="4724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  www.dstfix.com</a:t>
            </a:r>
          </a:p>
        </p:txBody>
      </p:sp>
      <p:sp>
        <p:nvSpPr>
          <p:cNvPr id="7" name="Page number">
            <a:extLst xmlns:a="http://schemas.openxmlformats.org/drawingml/2006/main">
              <a:ext uri="{FF2B5EF4-FFF2-40B4-BE49-F238E27FC236}">
                <a16:creationId xmlns:a16="http://schemas.microsoft.com/office/drawing/2014/main" id="{5F45D858-9D27-4A1B-AA7C-250FAAB14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6867525" cy="34766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476500"/>
                <a:gridCol w="4391025"/>
              </a:tblGrid>
              <a:tr h="5794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介质接口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接入方式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</a:tr>
              <a:tr h="5794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SATA / mSATA / M.2 SATA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对应SATA或M.2适配器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794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M.2 PCIe NVMe / AHCI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专用M.2 PCIe适配器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794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企业级U.2 / U.3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专用SSD PCIe U.2适配器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794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Apple / PCIe x16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按设备形态选配专用适配器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794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CFexpress / Intel Optane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35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对应扩展适配器，按支持范围使用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ebb37be0904b5a"/>
          <a:stretch xmlns:a="http://schemas.openxmlformats.org/drawingml/2006/main"/>
        </p:blipFill>
        <p:spPr>
          <a:xfrm xmlns:a="http://schemas.openxmlformats.org/drawingml/2006/main">
            <a:off x="7810500" y="2536688"/>
            <a:ext cx="3752850" cy="2394223"/>
          </a:xfrm>
          <a:prstGeom xmlns:a="http://schemas.openxmlformats.org/drawingml/2006/main" prst="rect">
            <a:avLst/>
          </a:prstGeom>
        </p:spPr>
      </p:pic>
      <p:sp>
        <p:nvSpPr>
          <p:cNvPr id="10" name="专用适配器示例">
            <a:extLst xmlns:a="http://schemas.openxmlformats.org/drawingml/2006/main">
              <a:ext uri="{FF2B5EF4-FFF2-40B4-BE49-F238E27FC236}">
                <a16:creationId xmlns:a16="http://schemas.microsoft.com/office/drawing/2014/main" id="{D9C69B35-877D-48F4-B0F3-F044FF78E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162550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专用适配器示例</a:t>
            </a:r>
          </a:p>
        </p:txBody>
      </p:sp>
      <p:sp>
        <p:nvSpPr>
          <p:cNvPr id="11" name="扩展配件按项目清单选配">
            <a:extLst xmlns:a="http://schemas.openxmlformats.org/drawingml/2006/main">
              <a:ext uri="{FF2B5EF4-FFF2-40B4-BE49-F238E27FC236}">
                <a16:creationId xmlns:a16="http://schemas.microsoft.com/office/drawing/2014/main" id="{552CF033-B596-4EA4-8566-F1C5A1C3D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5610225"/>
            <a:ext cx="35337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扩展配件按项目清单选配</a:t>
            </a:r>
          </a:p>
        </p:txBody>
      </p:sp>
      <p:sp>
        <p:nvSpPr>
          <p:cNvPr id="12" name="特殊接口、固件修复授权与适配器分别核对。Opta">
            <a:extLst xmlns:a="http://schemas.openxmlformats.org/drawingml/2006/main">
              <a:ext uri="{FF2B5EF4-FFF2-40B4-BE49-F238E27FC236}">
                <a16:creationId xmlns:a16="http://schemas.microsoft.com/office/drawing/2014/main" id="{2E854339-120A-4487-8E51-52DBA1154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86475"/>
            <a:ext cx="10934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特殊接口、固件修复授权与适配器分别核对。Optane等介质的能力需按具体型号确认。</a:t>
            </a:r>
          </a:p>
        </p:txBody>
      </p:sp>
    </p:spTree>
    <p:extLst>
      <p:ext uri="{BB962C8B-B14F-4D97-AF65-F5344CB8AC3E}">
        <p14:creationId xmlns:p14="http://schemas.microsoft.com/office/powerpoint/2010/main" val="989262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Data Extractor">
            <a:extLst xmlns:a="http://schemas.openxmlformats.org/drawingml/2006/main">
              <a:ext uri="{FF2B5EF4-FFF2-40B4-BE49-F238E27FC236}">
                <a16:creationId xmlns:a16="http://schemas.microsoft.com/office/drawing/2014/main" id="{5DDA6ED3-B416-4528-A976-0C841E7F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Data Extractor</a:t>
            </a:r>
          </a:p>
        </p:txBody>
      </p:sp>
      <p:sp>
        <p:nvSpPr>
          <p:cNvPr id="2" name="DRE-1005  2027">
            <a:extLst xmlns:a="http://schemas.openxmlformats.org/drawingml/2006/main">
              <a:ext uri="{FF2B5EF4-FFF2-40B4-BE49-F238E27FC236}">
                <a16:creationId xmlns:a16="http://schemas.microsoft.com/office/drawing/2014/main" id="{042A8013-9B1C-43B5-B365-06B9292B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"/>
            <a:ext cx="2438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  2027</a:t>
            </a:r>
          </a:p>
        </p:txBody>
      </p:sp>
      <p:sp>
        <p:nvSpPr>
          <p:cNvPr id="3" name="Page title">
            <a:extLst xmlns:a="http://schemas.openxmlformats.org/drawingml/2006/main">
              <a:ext uri="{FF2B5EF4-FFF2-40B4-BE49-F238E27FC236}">
                <a16:creationId xmlns:a16="http://schemas.microsoft.com/office/drawing/2014/main" id="{2C406A9B-FA61-4B80-9910-1C97F4E1D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坏道镜像与目标文件优先提取</a:t>
            </a:r>
          </a:p>
        </p:txBody>
      </p:sp>
      <p:sp>
        <p:nvSpPr>
          <p:cNvPr id="4" name="Data Extractor控制故障盘读取策略，">
            <a:extLst xmlns:a="http://schemas.openxmlformats.org/drawingml/2006/main">
              <a:ext uri="{FF2B5EF4-FFF2-40B4-BE49-F238E27FC236}">
                <a16:creationId xmlns:a16="http://schemas.microsoft.com/office/drawing/2014/main" id="{BED0D113-0261-4A3C-9308-8C2C30D9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38275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Data Extractor控制故障盘读取策略，配合镜像校验与Fusion后续分析完成数据抢救。</a:t>
            </a:r>
          </a:p>
        </p:txBody>
      </p:sp>
      <p:sp>
        <p:nvSpPr>
          <p:cNvPr id="6" name="吴总 18600668588（微信同号）  ww">
            <a:extLst xmlns:a="http://schemas.openxmlformats.org/drawingml/2006/main">
              <a:ext uri="{FF2B5EF4-FFF2-40B4-BE49-F238E27FC236}">
                <a16:creationId xmlns:a16="http://schemas.microsoft.com/office/drawing/2014/main" id="{E0785CF3-01C5-4E73-81FE-221C43CF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86525"/>
            <a:ext cx="4724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  www.dstfix.com</a:t>
            </a:r>
          </a:p>
        </p:txBody>
      </p:sp>
      <p:sp>
        <p:nvSpPr>
          <p:cNvPr id="7" name="Page number">
            <a:extLst xmlns:a="http://schemas.openxmlformats.org/drawingml/2006/main">
              <a:ext uri="{FF2B5EF4-FFF2-40B4-BE49-F238E27FC236}">
                <a16:creationId xmlns:a16="http://schemas.microsoft.com/office/drawing/2014/main" id="{59C21E40-B4E4-496B-BCCF-20698C771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按故障状态组织读取">
            <a:extLst xmlns:a="http://schemas.openxmlformats.org/drawingml/2006/main">
              <a:ext uri="{FF2B5EF4-FFF2-40B4-BE49-F238E27FC236}">
                <a16:creationId xmlns:a16="http://schemas.microsoft.com/office/drawing/2014/main" id="{5D278B6D-C98D-4F42-9F44-4E2468D3C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6686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按故障状态组织读取</a:t>
            </a:r>
          </a:p>
        </p:txBody>
      </p:sp>
      <p:sp>
        <p:nvSpPr>
          <p:cNvPr id="9" name="正向、反向、分头及工厂程序读取&#10;坏扇区跳过、重试">
            <a:extLst xmlns:a="http://schemas.openxmlformats.org/drawingml/2006/main">
              <a:ext uri="{FF2B5EF4-FFF2-40B4-BE49-F238E27FC236}">
                <a16:creationId xmlns:a16="http://schemas.microsoft.com/office/drawing/2014/main" id="{C23B5225-AD67-4F19-A252-4CAC9D343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66865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正向、反向、分头及工厂程序读取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坏扇区跳过、重试与断点续传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依据磁头位图与文件位图安排采集</a:t>
            </a:r>
          </a:p>
        </p:txBody>
      </p:sp>
      <p:sp>
        <p:nvSpPr>
          <p:cNvPr id="10" name="可校验的数据副本">
            <a:extLst xmlns:a="http://schemas.openxmlformats.org/drawingml/2006/main">
              <a:ext uri="{FF2B5EF4-FFF2-40B4-BE49-F238E27FC236}">
                <a16:creationId xmlns:a16="http://schemas.microsoft.com/office/drawing/2014/main" id="{91400F07-A4DC-480A-A58F-C393A452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62425"/>
            <a:ext cx="6686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可校验的数据副本</a:t>
            </a:r>
          </a:p>
        </p:txBody>
      </p:sp>
      <p:sp>
        <p:nvSpPr>
          <p:cNvPr id="11" name="提取到镜像或目标盘，支持多目标拷贝&#10;SHA1、S">
            <a:extLst xmlns:a="http://schemas.openxmlformats.org/drawingml/2006/main">
              <a:ext uri="{FF2B5EF4-FFF2-40B4-BE49-F238E27FC236}">
                <a16:creationId xmlns:a16="http://schemas.microsoft.com/office/drawing/2014/main" id="{3993A069-92D5-4C08-8409-580E07945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66865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提取到镜像或目标盘，支持多目标拷贝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SHA1、SHA256、MD5校验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镜像及可读数据进入Fusion继续恢复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fd4f11a2f4b2e"/>
          <a:stretch xmlns:a="http://schemas.openxmlformats.org/drawingml/2006/main"/>
        </p:blipFill>
        <p:spPr>
          <a:xfrm xmlns:a="http://schemas.openxmlformats.org/drawingml/2006/main">
            <a:off x="7962900" y="2266950"/>
            <a:ext cx="3152775" cy="2771775"/>
          </a:xfrm>
          <a:prstGeom xmlns:a="http://schemas.openxmlformats.org/drawingml/2006/main" prst="rect">
            <a:avLst/>
          </a:prstGeom>
        </p:spPr>
      </p:pic>
      <p:sp>
        <p:nvSpPr>
          <p:cNvPr id="13" name="硬件写保护开关">
            <a:extLst xmlns:a="http://schemas.openxmlformats.org/drawingml/2006/main">
              <a:ext uri="{FF2B5EF4-FFF2-40B4-BE49-F238E27FC236}">
                <a16:creationId xmlns:a16="http://schemas.microsoft.com/office/drawing/2014/main" id="{621AA4AF-DC31-408B-94FE-5256BFF84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5257800"/>
            <a:ext cx="3752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硬件写保护开关</a:t>
            </a:r>
          </a:p>
        </p:txBody>
      </p:sp>
      <p:sp>
        <p:nvSpPr>
          <p:cNvPr id="14" name="所选端口启用后显示写保护状态">
            <a:extLst xmlns:a="http://schemas.openxmlformats.org/drawingml/2006/main">
              <a:ext uri="{FF2B5EF4-FFF2-40B4-BE49-F238E27FC236}">
                <a16:creationId xmlns:a16="http://schemas.microsoft.com/office/drawing/2014/main" id="{27F0D208-024F-4FD9-B5A4-8F1ED3E71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5705475"/>
            <a:ext cx="42005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所选端口启用后显示写保护状态</a:t>
            </a:r>
          </a:p>
        </p:txBody>
      </p:sp>
      <p:sp>
        <p:nvSpPr>
          <p:cNvPr id="15" name="镜像采集与修复写入采用不同作业模式。固件修改前应">
            <a:extLst xmlns:a="http://schemas.openxmlformats.org/drawingml/2006/main">
              <a:ext uri="{FF2B5EF4-FFF2-40B4-BE49-F238E27FC236}">
                <a16:creationId xmlns:a16="http://schemas.microsoft.com/office/drawing/2014/main" id="{41FD5622-AFC6-4806-80F5-B7D30A54D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96000"/>
            <a:ext cx="10934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镜像采集与修复写入采用不同作业模式。固件修改前应备份资源并确认目标介质。</a:t>
            </a:r>
          </a:p>
        </p:txBody>
      </p:sp>
    </p:spTree>
    <p:extLst>
      <p:ext uri="{BB962C8B-B14F-4D97-AF65-F5344CB8AC3E}">
        <p14:creationId xmlns:p14="http://schemas.microsoft.com/office/powerpoint/2010/main" val="123740006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诊断与工作模式">
            <a:extLst xmlns:a="http://schemas.openxmlformats.org/drawingml/2006/main">
              <a:ext uri="{FF2B5EF4-FFF2-40B4-BE49-F238E27FC236}">
                <a16:creationId xmlns:a16="http://schemas.microsoft.com/office/drawing/2014/main" id="{4B645E5C-957B-4029-8751-E125125E0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诊断与工作模式</a:t>
            </a:r>
          </a:p>
        </p:txBody>
      </p:sp>
      <p:sp>
        <p:nvSpPr>
          <p:cNvPr id="2" name="DRE-1005  2027">
            <a:extLst xmlns:a="http://schemas.openxmlformats.org/drawingml/2006/main">
              <a:ext uri="{FF2B5EF4-FFF2-40B4-BE49-F238E27FC236}">
                <a16:creationId xmlns:a16="http://schemas.microsoft.com/office/drawing/2014/main" id="{81EB90E9-9FE5-45FD-98FE-553D8FF78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"/>
            <a:ext cx="2438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  2027</a:t>
            </a:r>
          </a:p>
        </p:txBody>
      </p:sp>
      <p:sp>
        <p:nvSpPr>
          <p:cNvPr id="3" name="Page title">
            <a:extLst xmlns:a="http://schemas.openxmlformats.org/drawingml/2006/main">
              <a:ext uri="{FF2B5EF4-FFF2-40B4-BE49-F238E27FC236}">
                <a16:creationId xmlns:a16="http://schemas.microsoft.com/office/drawing/2014/main" id="{0F928E82-259D-46E6-893D-36C3F3A88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独立操作与专业工作站协同</a:t>
            </a:r>
          </a:p>
        </p:txBody>
      </p:sp>
      <p:sp>
        <p:nvSpPr>
          <p:cNvPr id="4" name="设备触控操作与PC端工具配合，适应日常检测、现场">
            <a:extLst xmlns:a="http://schemas.openxmlformats.org/drawingml/2006/main">
              <a:ext uri="{FF2B5EF4-FFF2-40B4-BE49-F238E27FC236}">
                <a16:creationId xmlns:a16="http://schemas.microsoft.com/office/drawing/2014/main" id="{54D2AAB1-0D4B-43EB-B89D-34E7A5C7E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38275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设备触控操作与PC端工具配合，适应日常检测、现场镜像和实验室深度恢复。</a:t>
            </a:r>
          </a:p>
        </p:txBody>
      </p:sp>
      <p:sp>
        <p:nvSpPr>
          <p:cNvPr id="6" name="吴总 18600668588（微信同号）  ww">
            <a:extLst xmlns:a="http://schemas.openxmlformats.org/drawingml/2006/main">
              <a:ext uri="{FF2B5EF4-FFF2-40B4-BE49-F238E27FC236}">
                <a16:creationId xmlns:a16="http://schemas.microsoft.com/office/drawing/2014/main" id="{D01E789E-B33D-4CA2-BEFE-88A1C642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86525"/>
            <a:ext cx="4724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  www.dstfix.com</a:t>
            </a:r>
          </a:p>
        </p:txBody>
      </p:sp>
      <p:sp>
        <p:nvSpPr>
          <p:cNvPr id="7" name="Page number">
            <a:extLst xmlns:a="http://schemas.openxmlformats.org/drawingml/2006/main">
              <a:ext uri="{FF2B5EF4-FFF2-40B4-BE49-F238E27FC236}">
                <a16:creationId xmlns:a16="http://schemas.microsoft.com/office/drawing/2014/main" id="{1296FF84-F428-48BD-85D9-869364CF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6962775" cy="26765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714625"/>
                <a:gridCol w="4248150"/>
              </a:tblGrid>
              <a:tr h="669131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工作模式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主要用途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</a:tr>
              <a:tr h="669131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Standalone独立模式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无需控制计算机，完成快速诊断与数据拷贝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9131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Enhanced Easy简易模式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简化ID、SMART读取与常见检查流程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9131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Full-Featured完整模式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500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在PC端使用专业固件及数据提取工具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dc42f7f6ac42f6"/>
          <a:stretch xmlns:a="http://schemas.openxmlformats.org/drawingml/2006/main"/>
        </p:blipFill>
        <p:spPr>
          <a:xfrm xmlns:a="http://schemas.openxmlformats.org/drawingml/2006/main">
            <a:off x="7820025" y="2266950"/>
            <a:ext cx="3667125" cy="1752600"/>
          </a:xfrm>
          <a:prstGeom xmlns:a="http://schemas.openxmlformats.org/drawingml/2006/main" prst="rect">
            <a:avLst/>
          </a:prstGeom>
        </p:spPr>
      </p:pic>
      <p:sp>
        <p:nvSpPr>
          <p:cNvPr id="10" name="示波诊断">
            <a:extLst xmlns:a="http://schemas.openxmlformats.org/drawingml/2006/main">
              <a:ext uri="{FF2B5EF4-FFF2-40B4-BE49-F238E27FC236}">
                <a16:creationId xmlns:a16="http://schemas.microsoft.com/office/drawing/2014/main" id="{A85BF416-B729-4E7F-9BF0-BBF0EBA2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343400"/>
            <a:ext cx="3314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示波诊断</a:t>
            </a:r>
          </a:p>
        </p:txBody>
      </p:sp>
      <p:sp>
        <p:nvSpPr>
          <p:cNvPr id="11" name="辅助判断故障介质状态">
            <a:extLst xmlns:a="http://schemas.openxmlformats.org/drawingml/2006/main">
              <a:ext uri="{FF2B5EF4-FFF2-40B4-BE49-F238E27FC236}">
                <a16:creationId xmlns:a16="http://schemas.microsoft.com/office/drawing/2014/main" id="{474CD306-9922-4193-A2ED-B33AF07B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876800"/>
            <a:ext cx="358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辅助判断故障介质状态</a:t>
            </a:r>
          </a:p>
        </p:txBody>
      </p:sp>
      <p:sp>
        <p:nvSpPr>
          <p:cNvPr id="12" name="独立模式还可查看SMART、扇区内容并进行哈希计">
            <a:extLst xmlns:a="http://schemas.openxmlformats.org/drawingml/2006/main">
              <a:ext uri="{FF2B5EF4-FFF2-40B4-BE49-F238E27FC236}">
                <a16:creationId xmlns:a16="http://schemas.microsoft.com/office/drawing/2014/main" id="{1B9B86BA-6CBF-4E4D-9B7B-C3CD5C641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476875"/>
            <a:ext cx="107537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独立模式还可查看SMART、扇区内容并进行哈希计算，设备日志可用于后续报告。</a:t>
            </a:r>
          </a:p>
        </p:txBody>
      </p:sp>
    </p:spTree>
    <p:extLst>
      <p:ext uri="{BB962C8B-B14F-4D97-AF65-F5344CB8AC3E}">
        <p14:creationId xmlns:p14="http://schemas.microsoft.com/office/powerpoint/2010/main" val="87782424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BAE2481-8228-4501-91D5-BF1E099B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44B71FB-D363-489A-9311-D225F31E1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771DAC01-B613-41F4-86DC-47A377CAF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23F12CA-A8C0-4CF4-9F2B-3963BB05E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Fusion平台概览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96B3B3F-402E-469A-B9CB-9C3C752EF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514C0DE-0BF6-4CB4-B10F-A65680522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E3AB627D-1AA4-4AFF-B1AE-CD7B63B03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ECF4BA3-C96C-43CF-9E8E-A2840E4DD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5CAFB81-FD7E-4C54-BFE6-6C731BE45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E96C7A1-7750-4A76-AC29-674E0711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D-Recovery Fusion是什么？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207F0A3-2C34-42B4-ADCC-9F963444A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达思科技基于20年数据恢复实践自主研发的新一代企业级数据恢复与存储重构平台。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1E376675-49B1-4EB6-A0DB-550DEDE71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1600200"/>
            <a:ext cx="4343400" cy="4069080"/>
          </a:xfrm>
          <a:prstGeom xmlns:a="http://schemas.openxmlformats.org/drawingml/2006/main" prst="roundRect">
            <a:avLst>
              <a:gd name="adj" fmla="val 40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pic>
        <p:nvPicPr>
          <p:cNvPr id="6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4e061b0e334fd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25591" y="1709928"/>
            <a:ext cx="3499658" cy="3849624"/>
          </a:xfrm>
          <a:prstGeom xmlns:a="http://schemas.openxmlformats.org/drawingml/2006/main" prst="rect">
            <a:avLst/>
          </a:prstGeom>
        </p:spPr>
      </p:pic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B55D323A-6CBB-4338-8176-4A2B00AE1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27632"/>
            <a:ext cx="5852160" cy="210312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ED6DA9E1-EDC2-4335-8B40-6218BE127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1051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CCC9CED9-838D-4D2B-92DA-4FA9C5CA7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1965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DF</a:t>
            </a:r>
            <a:endParaRPr sz="13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19DEF6F0-A516-4753-A5DE-88B5F460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792224"/>
            <a:ext cx="491947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统一数据源 · 分层递进</a:t>
            </a:r>
            <a:endParaRPr sz="165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12489EC4-3929-4814-9E80-660838B5B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267712"/>
            <a:ext cx="5394960" cy="1298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31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将物理磁盘、镜像文件、RAID、NAS、存储池、加密卷、虚拟化环境和企业级存储纳入一套恢复体系，从底层重构到文件系统解析、校验和交付形成完整闭环。</a:t>
            </a:r>
            <a:endParaRPr sz="131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3699785B-4B4C-483E-82A3-3E0E50BB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977640"/>
            <a:ext cx="1298448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A163439D-DCED-47AA-AC91-23CB244B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4050792"/>
            <a:ext cx="100584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77E8"/>
                </a:solidFill>
                <a:latin typeface="Aptos"/>
                <a:ea typeface="Aptos"/>
                <a:cs typeface="Aptos"/>
              </a:rPr>
              <a:t>20+</a:t>
            </a:r>
            <a:endParaRPr sz="2200"/>
          </a:p>
        </p:txBody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356179FF-92C1-4985-95D2-8B25A378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4379976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980"/>
          </a:p>
        </p:txBody>
      </p:sp>
      <p:sp>
        <p:nvSpPr>
          <p:cNvPr id="24" name="Shape 21">
            <a:extLst xmlns:a="http://schemas.openxmlformats.org/drawingml/2006/main">
              <a:ext uri="{FF2B5EF4-FFF2-40B4-BE49-F238E27FC236}">
                <a16:creationId xmlns:a16="http://schemas.microsoft.com/office/drawing/2014/main" id="{D7DC3732-3D42-4F14-AC96-CCD864BAC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9112" y="3977640"/>
            <a:ext cx="1298448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3ED4C1E1-977E-4052-B975-AB93FB0F9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416" y="4050792"/>
            <a:ext cx="100584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7655DE"/>
                </a:solidFill>
                <a:latin typeface="Aptos"/>
                <a:ea typeface="Aptos"/>
                <a:cs typeface="Aptos"/>
              </a:rPr>
              <a:t>348</a:t>
            </a:r>
            <a:endParaRPr sz="2200"/>
          </a:p>
        </p:txBody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DA73BA0C-1B4B-4908-9EA5-F165730AC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416" y="4379976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文件类型</a:t>
            </a:r>
            <a:endParaRPr sz="980"/>
          </a:p>
        </p:txBody>
      </p:sp>
      <p:sp>
        <p:nvSpPr>
          <p:cNvPr id="27" name="Shape 24">
            <a:extLst xmlns:a="http://schemas.openxmlformats.org/drawingml/2006/main">
              <a:ext uri="{FF2B5EF4-FFF2-40B4-BE49-F238E27FC236}">
                <a16:creationId xmlns:a16="http://schemas.microsoft.com/office/drawing/2014/main" id="{C0659D24-D602-40FE-A2D0-CAF1A34F3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3864" y="3977640"/>
            <a:ext cx="1298448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6293A8F7-8813-447E-A9EE-1DD4AEEE4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168" y="4050792"/>
            <a:ext cx="100584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F39C2E"/>
                </a:solidFill>
                <a:latin typeface="Aptos"/>
                <a:ea typeface="Aptos"/>
                <a:cs typeface="Aptos"/>
              </a:rPr>
              <a:t>18</a:t>
            </a:r>
            <a:endParaRPr sz="2200"/>
          </a:p>
        </p:txBody>
      </p:sp>
      <p:sp>
        <p:nvSpPr>
          <p:cNvPr id="29" name="Text 26">
            <a:extLst xmlns:a="http://schemas.openxmlformats.org/drawingml/2006/main">
              <a:ext uri="{FF2B5EF4-FFF2-40B4-BE49-F238E27FC236}">
                <a16:creationId xmlns:a16="http://schemas.microsoft.com/office/drawing/2014/main" id="{64F79E88-4530-49FD-AE3E-E88414EBB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168" y="4379976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RAID模式</a:t>
            </a:r>
            <a:endParaRPr sz="980"/>
          </a:p>
        </p:txBody>
      </p:sp>
      <p:sp>
        <p:nvSpPr>
          <p:cNvPr id="30" name="Shape 27">
            <a:extLst xmlns:a="http://schemas.openxmlformats.org/drawingml/2006/main">
              <a:ext uri="{FF2B5EF4-FFF2-40B4-BE49-F238E27FC236}">
                <a16:creationId xmlns:a16="http://schemas.microsoft.com/office/drawing/2014/main" id="{63304B27-3C15-4C4B-A3D2-EA7684C5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8616" y="3977640"/>
            <a:ext cx="1298448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31" name="Text 28">
            <a:extLst xmlns:a="http://schemas.openxmlformats.org/drawingml/2006/main">
              <a:ext uri="{FF2B5EF4-FFF2-40B4-BE49-F238E27FC236}">
                <a16:creationId xmlns:a16="http://schemas.microsoft.com/office/drawing/2014/main" id="{DB0D05D6-3CAF-4350-84AE-59A1EA257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050792"/>
            <a:ext cx="100584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A979"/>
                </a:solidFill>
                <a:latin typeface="Aptos"/>
                <a:ea typeface="Aptos"/>
                <a:cs typeface="Aptos"/>
              </a:rPr>
              <a:t>4类</a:t>
            </a:r>
            <a:endParaRPr sz="2200"/>
          </a:p>
        </p:txBody>
      </p:sp>
      <p:sp>
        <p:nvSpPr>
          <p:cNvPr id="32" name="Text 29">
            <a:extLst xmlns:a="http://schemas.openxmlformats.org/drawingml/2006/main">
              <a:ext uri="{FF2B5EF4-FFF2-40B4-BE49-F238E27FC236}">
                <a16:creationId xmlns:a16="http://schemas.microsoft.com/office/drawing/2014/main" id="{62DA7B95-AE2B-41BF-8DA1-607EEAE05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379976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企业存储</a:t>
            </a:r>
            <a:endParaRPr sz="980"/>
          </a:p>
        </p:txBody>
      </p:sp>
      <p:sp>
        <p:nvSpPr>
          <p:cNvPr id="33" name="Shape 30">
            <a:extLst xmlns:a="http://schemas.openxmlformats.org/drawingml/2006/main">
              <a:ext uri="{FF2B5EF4-FFF2-40B4-BE49-F238E27FC236}">
                <a16:creationId xmlns:a16="http://schemas.microsoft.com/office/drawing/2014/main" id="{166C23B0-DB77-4B91-A375-F6B42BF84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983480"/>
            <a:ext cx="2048256" cy="105156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34" name="Text 31">
            <a:extLst xmlns:a="http://schemas.openxmlformats.org/drawingml/2006/main">
              <a:ext uri="{FF2B5EF4-FFF2-40B4-BE49-F238E27FC236}">
                <a16:creationId xmlns:a16="http://schemas.microsoft.com/office/drawing/2014/main" id="{DC3A4F4E-192C-4436-83A3-326ECC902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5129784"/>
            <a:ext cx="1901952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数据源层</a:t>
            </a:r>
            <a:endParaRPr sz="1220"/>
          </a:p>
        </p:txBody>
      </p:sp>
      <p:sp>
        <p:nvSpPr>
          <p:cNvPr id="35" name="Text 32">
            <a:extLst xmlns:a="http://schemas.openxmlformats.org/drawingml/2006/main">
              <a:ext uri="{FF2B5EF4-FFF2-40B4-BE49-F238E27FC236}">
                <a16:creationId xmlns:a16="http://schemas.microsoft.com/office/drawing/2014/main" id="{134023F7-327B-4F53-9A00-9FA1B479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4688"/>
            <a:ext cx="1865376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物理盘/镜像</a:t>
            </a:r>
            <a:endParaRPr sz="980"/>
          </a:p>
        </p:txBody>
      </p:sp>
      <p:sp>
        <p:nvSpPr>
          <p:cNvPr id="36" name="Shape 33">
            <a:extLst xmlns:a="http://schemas.openxmlformats.org/drawingml/2006/main">
              <a:ext uri="{FF2B5EF4-FFF2-40B4-BE49-F238E27FC236}">
                <a16:creationId xmlns:a16="http://schemas.microsoft.com/office/drawing/2014/main" id="{B6C3584E-D44D-4715-8485-231B032D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192" y="541782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7" name="Shape 34">
            <a:extLst xmlns:a="http://schemas.openxmlformats.org/drawingml/2006/main">
              <a:ext uri="{FF2B5EF4-FFF2-40B4-BE49-F238E27FC236}">
                <a16:creationId xmlns:a16="http://schemas.microsoft.com/office/drawing/2014/main" id="{8FAAE525-24FA-4266-94C2-8A6B4B329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496" y="4983480"/>
            <a:ext cx="2048256" cy="105156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38" name="Text 35">
            <a:extLst xmlns:a="http://schemas.openxmlformats.org/drawingml/2006/main">
              <a:ext uri="{FF2B5EF4-FFF2-40B4-BE49-F238E27FC236}">
                <a16:creationId xmlns:a16="http://schemas.microsoft.com/office/drawing/2014/main" id="{008EB784-6AAD-4A72-AF86-3838BE23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8648" y="5129784"/>
            <a:ext cx="1901952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存储重构层</a:t>
            </a:r>
            <a:endParaRPr sz="1220"/>
          </a:p>
        </p:txBody>
      </p:sp>
      <p:sp>
        <p:nvSpPr>
          <p:cNvPr id="39" name="Text 36">
            <a:extLst xmlns:a="http://schemas.openxmlformats.org/drawingml/2006/main">
              <a:ext uri="{FF2B5EF4-FFF2-40B4-BE49-F238E27FC236}">
                <a16:creationId xmlns:a16="http://schemas.microsoft.com/office/drawing/2014/main" id="{2A1FBC23-1FDF-48BF-B014-D29E04BC6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6936" y="5504688"/>
            <a:ext cx="1865376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RAID/NAS/存储池</a:t>
            </a:r>
            <a:endParaRPr sz="980"/>
          </a:p>
        </p:txBody>
      </p:sp>
      <p:sp>
        <p:nvSpPr>
          <p:cNvPr id="40" name="Shape 37">
            <a:extLst xmlns:a="http://schemas.openxmlformats.org/drawingml/2006/main">
              <a:ext uri="{FF2B5EF4-FFF2-40B4-BE49-F238E27FC236}">
                <a16:creationId xmlns:a16="http://schemas.microsoft.com/office/drawing/2014/main" id="{B7CEAFFD-6712-4AEE-BA6C-A1A51423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328" y="541782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1" name="Shape 38">
            <a:extLst xmlns:a="http://schemas.openxmlformats.org/drawingml/2006/main">
              <a:ext uri="{FF2B5EF4-FFF2-40B4-BE49-F238E27FC236}">
                <a16:creationId xmlns:a16="http://schemas.microsoft.com/office/drawing/2014/main" id="{93A01AEA-C360-4921-B8B1-58F963C56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632" y="4983480"/>
            <a:ext cx="2048256" cy="105156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42" name="Text 39">
            <a:extLst xmlns:a="http://schemas.openxmlformats.org/drawingml/2006/main">
              <a:ext uri="{FF2B5EF4-FFF2-40B4-BE49-F238E27FC236}">
                <a16:creationId xmlns:a16="http://schemas.microsoft.com/office/drawing/2014/main" id="{074CD8E0-BEA0-43FA-A075-F0EC6D796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9784" y="5129784"/>
            <a:ext cx="1901952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分区与卷层</a:t>
            </a:r>
            <a:endParaRPr sz="1220"/>
          </a:p>
        </p:txBody>
      </p:sp>
      <p:sp>
        <p:nvSpPr>
          <p:cNvPr id="43" name="Text 40">
            <a:extLst xmlns:a="http://schemas.openxmlformats.org/drawingml/2006/main">
              <a:ext uri="{FF2B5EF4-FFF2-40B4-BE49-F238E27FC236}">
                <a16:creationId xmlns:a16="http://schemas.microsoft.com/office/drawing/2014/main" id="{4EF25CFD-F212-4CCF-B9B4-D3252FCDF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072" y="5504688"/>
            <a:ext cx="1865376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GPT/MBR/LVM</a:t>
            </a:r>
            <a:endParaRPr sz="980"/>
          </a:p>
        </p:txBody>
      </p:sp>
      <p:sp>
        <p:nvSpPr>
          <p:cNvPr id="44" name="Shape 41">
            <a:extLst xmlns:a="http://schemas.openxmlformats.org/drawingml/2006/main">
              <a:ext uri="{FF2B5EF4-FFF2-40B4-BE49-F238E27FC236}">
                <a16:creationId xmlns:a16="http://schemas.microsoft.com/office/drawing/2014/main" id="{5125FF39-2D90-40D9-852E-4AEE62B0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1464" y="541782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5" name="Shape 42">
            <a:extLst xmlns:a="http://schemas.openxmlformats.org/drawingml/2006/main">
              <a:ext uri="{FF2B5EF4-FFF2-40B4-BE49-F238E27FC236}">
                <a16:creationId xmlns:a16="http://schemas.microsoft.com/office/drawing/2014/main" id="{769C16AD-C3FF-43D6-A012-AFF8BC08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7768" y="4983480"/>
            <a:ext cx="2048256" cy="105156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46" name="Text 43">
            <a:extLst xmlns:a="http://schemas.openxmlformats.org/drawingml/2006/main">
              <a:ext uri="{FF2B5EF4-FFF2-40B4-BE49-F238E27FC236}">
                <a16:creationId xmlns:a16="http://schemas.microsoft.com/office/drawing/2014/main" id="{3E7598D6-A2C7-4C72-B6AB-134EA159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5129784"/>
            <a:ext cx="1901952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文件系统层</a:t>
            </a:r>
            <a:endParaRPr sz="1220"/>
          </a:p>
        </p:txBody>
      </p:sp>
      <p:sp>
        <p:nvSpPr>
          <p:cNvPr id="47" name="Text 44">
            <a:extLst xmlns:a="http://schemas.openxmlformats.org/drawingml/2006/main">
              <a:ext uri="{FF2B5EF4-FFF2-40B4-BE49-F238E27FC236}">
                <a16:creationId xmlns:a16="http://schemas.microsoft.com/office/drawing/2014/main" id="{A0538F7A-20C4-4809-ADAC-3A4301B84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9208" y="5504688"/>
            <a:ext cx="1865376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20+独立引擎</a:t>
            </a:r>
            <a:endParaRPr sz="980"/>
          </a:p>
        </p:txBody>
      </p:sp>
      <p:sp>
        <p:nvSpPr>
          <p:cNvPr id="48" name="Shape 45">
            <a:extLst xmlns:a="http://schemas.openxmlformats.org/drawingml/2006/main">
              <a:ext uri="{FF2B5EF4-FFF2-40B4-BE49-F238E27FC236}">
                <a16:creationId xmlns:a16="http://schemas.microsoft.com/office/drawing/2014/main" id="{057AC7A7-BA7C-43A0-BB47-5813E6482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541782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9" name="Shape 46">
            <a:extLst xmlns:a="http://schemas.openxmlformats.org/drawingml/2006/main">
              <a:ext uri="{FF2B5EF4-FFF2-40B4-BE49-F238E27FC236}">
                <a16:creationId xmlns:a16="http://schemas.microsoft.com/office/drawing/2014/main" id="{4108EC02-E137-40A4-B49A-1578BE244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8904" y="4983480"/>
            <a:ext cx="2048256" cy="105156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0" name="Text 47">
            <a:extLst xmlns:a="http://schemas.openxmlformats.org/drawingml/2006/main">
              <a:ext uri="{FF2B5EF4-FFF2-40B4-BE49-F238E27FC236}">
                <a16:creationId xmlns:a16="http://schemas.microsoft.com/office/drawing/2014/main" id="{C0D1D29E-7B02-4CD5-867E-41B3CAA09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056" y="5129784"/>
            <a:ext cx="1901952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恢复输出层</a:t>
            </a:r>
            <a:endParaRPr sz="1220"/>
          </a:p>
        </p:txBody>
      </p:sp>
      <p:sp>
        <p:nvSpPr>
          <p:cNvPr id="51" name="Text 48">
            <a:extLst xmlns:a="http://schemas.openxmlformats.org/drawingml/2006/main">
              <a:ext uri="{FF2B5EF4-FFF2-40B4-BE49-F238E27FC236}">
                <a16:creationId xmlns:a16="http://schemas.microsoft.com/office/drawing/2014/main" id="{F623D15A-88C5-4F8F-AD10-CD63A0A2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344" y="5504688"/>
            <a:ext cx="1865376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导出/校验/报告</a:t>
            </a:r>
            <a:endParaRPr sz="980"/>
          </a:p>
        </p:txBody>
      </p:sp>
      <p:sp>
        <p:nvSpPr>
          <p:cNvPr id="52" name="Text 49">
            <a:extLst xmlns:a="http://schemas.openxmlformats.org/drawingml/2006/main">
              <a:ext uri="{FF2B5EF4-FFF2-40B4-BE49-F238E27FC236}">
                <a16:creationId xmlns:a16="http://schemas.microsoft.com/office/drawing/2014/main" id="{027FB5B8-810C-489E-B32E-EFCC4613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36221227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4B1CD8-79D1-425E-8D5D-047A8C013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167E9B8-3AF9-457E-B41F-6D17F594C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78F5588C-78F4-449A-951A-38253B496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AAD577F-E5D2-4AE0-99D8-061455F3B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技术发展历程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B202833-3060-4084-8CAF-83B6ECA1A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AE47C0B-C6C9-4C20-A008-094812693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3065196A-C2D2-4A2E-87E1-590344DE5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CADA5DA8-0CB5-4B08-AA89-78FF40C8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497A767-3969-4B4C-AD60-0D829C8D8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E2996E-7529-4DE9-9241-6F4E5A2B0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二十年专注，凝聚新一代数据恢复平台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ED4FB970-0698-4094-BFAC-7A382D4A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从专业数据恢复软件、数据库修复和保密检查，到企业级存储重构与职业教育。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65EE9F06-9A3C-447A-B59E-1DDB2EAE8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971800"/>
            <a:ext cx="10058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77E8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7EEC33E2-7F7E-4F07-A226-8A283BFAB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69748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25400">
            <a:solidFill>
              <a:srgbClr val="FFFFFF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D6B62B8-7880-45EB-A091-3928F802C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788920"/>
            <a:ext cx="8229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2007</a:t>
            </a:r>
            <a:endParaRPr sz="13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88D3DCD8-689C-4590-ACA0-ECAB35EF6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627632"/>
            <a:ext cx="141732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C43A8E49-28D4-4539-8A0A-BC8C5EA11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" y="1704975"/>
            <a:ext cx="118872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63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达思科技成立</a:t>
            </a:r>
            <a:endParaRPr sz="128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FF5DACAA-F0E4-4E43-A9B2-529AB1AEF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" y="2209800"/>
            <a:ext cx="118872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38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开启专业数据恢复
技术研发与服务</a:t>
            </a:r>
            <a:endParaRPr sz="93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128E5B5F-B380-4E80-B3AA-917B071F1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706624"/>
            <a:ext cx="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5E5F2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7B05E684-BFDE-4ADB-9391-1C0090E1E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0" y="269748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25400">
            <a:solidFill>
              <a:srgbClr val="FFFFFF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27CA211A-E2C2-4776-B68A-A60736206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88920"/>
            <a:ext cx="8229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2008</a:t>
            </a:r>
            <a:endParaRPr sz="130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CFE6688F-118F-4D75-90A6-0C8E1B72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3337560"/>
            <a:ext cx="141732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B9D4D4DF-B264-4E56-9F6A-A8A67C6C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3432" y="3419475"/>
            <a:ext cx="118872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63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数据恢复软件
标准版</a:t>
            </a:r>
            <a:endParaRPr sz="128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1BF6B09A-73D1-4B67-AFD2-CD2CD15B7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3432" y="3914775"/>
            <a:ext cx="118872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38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建立专业数据恢复
软件体系</a:t>
            </a:r>
            <a:endParaRPr sz="93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0B641FB7-0553-424E-8456-E270EDE34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3246120"/>
            <a:ext cx="0" cy="914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5E5F2"/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0F31C24C-11A8-49CD-87BB-8C402F84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269748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25400">
            <a:solidFill>
              <a:srgbClr val="FFFFFF"/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24D8267-DBAC-40F0-8748-5CD1497F5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2788920"/>
            <a:ext cx="8229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2012</a:t>
            </a:r>
            <a:endParaRPr sz="130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DA4A0F5A-5342-4BB5-9E78-EC7E88F39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3360" y="1627632"/>
            <a:ext cx="141732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B61C65D4-EE11-4405-AF5F-7F1CB798C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2232" y="1704975"/>
            <a:ext cx="118872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63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SQL数据库
修复软件</a:t>
            </a:r>
            <a:endParaRPr sz="128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ADF7A03D-3591-49A1-B405-B1D9F6245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2232" y="2209800"/>
            <a:ext cx="118872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38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处理损坏与勒索破坏</a:t>
            </a:r>
            <a:endParaRPr sz="93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F6F3BF41-6DA3-42CB-B8F9-C6DFC432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2706624"/>
            <a:ext cx="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5E5F2"/>
            </a:solidFill>
            <a:prstDash val="solid"/>
          </a:ln>
        </p:spPr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D88CD877-D973-4C36-97D0-E67FC620D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269748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25400">
            <a:solidFill>
              <a:srgbClr val="FFFFFF"/>
            </a:solidFill>
            <a:prstDash val="solid"/>
          </a:ln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5BF81E4F-5BCC-4425-B58B-4DC1CC6D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788920"/>
            <a:ext cx="8229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2018</a:t>
            </a:r>
            <a:endParaRPr sz="130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E723ED73-3471-4547-91DD-C33E4C25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3337560"/>
            <a:ext cx="141732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833D8299-C080-4BCB-B72B-C32344A8E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1032" y="3419475"/>
            <a:ext cx="118872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63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数码复印机
保密检查</a:t>
            </a:r>
            <a:endParaRPr sz="128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7BCAD72A-3C62-4514-A731-A6D09130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1032" y="3914775"/>
            <a:ext cx="118872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38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服务政府与涉密单位</a:t>
            </a:r>
            <a:endParaRPr sz="930"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1D12AB7A-B7BE-4FF5-BA44-953444F8E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246120"/>
            <a:ext cx="0" cy="914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5E5F2"/>
            </a:solidFill>
            <a:prstDash val="solid"/>
          </a:ln>
        </p:spPr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D596B5AA-B67C-4FAB-BEFA-3FD44A00C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269748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25400">
            <a:solidFill>
              <a:srgbClr val="FFFFFF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1BB55905-4E87-486B-9A9E-342CA786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2788920"/>
            <a:ext cx="8229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2026</a:t>
            </a:r>
            <a:endParaRPr sz="130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7EC4A8E0-F3DC-420B-A5E2-7FC89820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0" y="1627632"/>
            <a:ext cx="141732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ECB787A8-16EF-4EAE-A399-83B11E27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9832" y="1704975"/>
            <a:ext cx="118872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63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D-Recovery
Fusion</a:t>
            </a:r>
            <a:endParaRPr sz="128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AE304E95-25A3-4F88-8532-BEA94704D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9832" y="2209800"/>
            <a:ext cx="118872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38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企业级存储恢复平台</a:t>
            </a:r>
            <a:endParaRPr sz="93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6BEFEDFC-BC72-48C0-9C07-38B9D0766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2706624"/>
            <a:ext cx="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5E5F2"/>
            </a:solidFill>
            <a:prstDash val="solid"/>
          </a:ln>
        </p:spPr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5394A1A6-795C-4C7D-9188-86F843D6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1240" y="2697480"/>
            <a:ext cx="548640" cy="5486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25400">
            <a:solidFill>
              <a:srgbClr val="FFFFFF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5E132244-CBB6-43CD-951A-A9E7F4915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2788920"/>
            <a:ext cx="8229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2027</a:t>
            </a:r>
            <a:endParaRPr sz="130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A3FB54FF-7144-411D-9B35-0AF8A6D60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0" y="3337560"/>
            <a:ext cx="141732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C4D42C8D-2B3F-434A-A23C-6BF164991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8632" y="3419475"/>
            <a:ext cx="118872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63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职业教育
系统规划</a:t>
            </a:r>
            <a:endParaRPr sz="128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22FABE85-D9A1-4349-911A-65B6AEDBD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8632" y="3914775"/>
            <a:ext cx="118872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38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赋能数据恢复
人才培养</a:t>
            </a:r>
            <a:endParaRPr sz="930"/>
          </a:p>
        </p:txBody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483E917B-533A-4F0D-94FE-1EDFFA77A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5560" y="3246120"/>
            <a:ext cx="0" cy="914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5E5F2"/>
            </a:solidFill>
            <a:prstDash val="solid"/>
          </a:ln>
        </p:spPr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FE5391E0-BDAC-4670-BBE4-464C73747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74920"/>
            <a:ext cx="10972800" cy="68580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0160">
            <a:solidFill>
              <a:srgbClr val="BFDDF3"/>
            </a:solidFill>
            <a:prstDash val="solid"/>
          </a:ln>
        </p:spPr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1AA6DC8D-E6D9-4B4C-A196-98B30F954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5257800"/>
            <a:ext cx="10424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5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20年真实案例与核心技术积累，最终凝聚为D-Recovery Fusion与</a:t>
            </a:r>
            <a:r>
              <a:rPr sz="135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135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软硬件一体化平台。</a:t>
            </a:r>
            <a:endParaRPr sz="1350"/>
          </a:p>
        </p:txBody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4C7252CE-8767-48BA-A002-42F8538FD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63496418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0BB1CBB-E439-4173-8AF2-63B134199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17E85DA-30E8-4CEE-A099-0963CA7B2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35548195-168B-477F-ABEA-4FD2DB27F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0FE5A5D-E10B-4870-9E60-77C563646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总体架构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A5BE55C-3962-49F4-8DD4-8925A584F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71D0C84-B9A8-40D4-8302-C6ABA3D4F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A28FE264-7F3B-45AD-8C1B-7A0D6231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24DA773-5A59-4F5D-99F2-D423A5753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38842F3-DBA5-436A-807F-6A1AE1BAA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16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06B5FE0-4E8E-4303-BEB0-7514C17B0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一切皆数据源：重组结果可以继续向上分析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06C7ACAB-6C87-4C29-B145-1F4D39C4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每一层输出都可作为下一层输入，复杂嵌套恢复不需要反复导出TB/PB级中间文件。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5D1D3CF6-FC68-4C2B-9260-77238C58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45920"/>
            <a:ext cx="5074920" cy="59436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F955946A-4ABA-4571-B755-54BF325F4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175564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2379BCC-C57E-4340-B6BD-B8601F26F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1810512"/>
            <a:ext cx="36576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9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3C4EB17-D3E5-4FD8-9DCC-30621E35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746504"/>
            <a:ext cx="12344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数据源层</a:t>
            </a:r>
            <a:endParaRPr sz="13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C7E1630-CEEC-4905-961F-F43574384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048" y="1746504"/>
            <a:ext cx="283464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物理磁盘、分区、镜像文件、虚拟磁盘</a:t>
            </a:r>
            <a:endParaRPr sz="11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110D459-FB30-4CB6-A999-7FBD1813A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95728"/>
            <a:ext cx="5074920" cy="59436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251E7B94-D38E-4A60-A4E3-A06715FEB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2505456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E192B4C-6990-41AA-8FC0-A883DC840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2560320"/>
            <a:ext cx="36576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9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EDCEF0A5-BCF9-49B6-AD30-540C4A5C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496312"/>
            <a:ext cx="12344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存储重构层</a:t>
            </a:r>
            <a:endParaRPr sz="13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F04EF07-6FA3-420A-AED9-61502F0A0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048" y="2496312"/>
            <a:ext cx="283464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RAID、NAS、存储池、企业存储、加密卷</a:t>
            </a:r>
            <a:endParaRPr sz="110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4AAFF1FF-C8BE-4D19-AC11-D7A2799FA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5536"/>
            <a:ext cx="5074920" cy="59436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A0F81CE2-8860-413F-9593-E32C83724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3255264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A1A74E6D-3E46-4F8D-8A3A-F09BBF13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3310128"/>
            <a:ext cx="36576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9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22652D4F-A9C0-4458-8AE4-42BD2995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246120"/>
            <a:ext cx="12344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分区与卷层</a:t>
            </a:r>
            <a:endParaRPr sz="13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728177F-B7E0-45D5-89C8-5B4255F6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048" y="3246120"/>
            <a:ext cx="283464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GPT、MBR、LVM、LDM等</a:t>
            </a:r>
            <a:endParaRPr sz="110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BF254748-4F76-4049-8EB5-E0A9B4032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95344"/>
            <a:ext cx="5074920" cy="59436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1E150C1D-A505-452A-926F-11143E5FB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4005072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C7947E3E-3B5A-4ACE-86AD-27A3A4B5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4059936"/>
            <a:ext cx="36576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9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7CBA576-9DD7-4727-9869-DC09B224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995928"/>
            <a:ext cx="12344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文件系统层</a:t>
            </a:r>
            <a:endParaRPr sz="13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EE21CFAF-29B1-416E-8097-9D83F4CED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048" y="3995928"/>
            <a:ext cx="283464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20+独立解析引擎</a:t>
            </a:r>
            <a:endParaRPr sz="110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FA4AF021-F7C0-468A-B888-65122E42C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5152"/>
            <a:ext cx="5074920" cy="59436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AC767B93-5789-42B5-B9A5-9C2B7B9F1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4754880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FFA40320-12E0-40CB-B479-F334D588B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4809744"/>
            <a:ext cx="36576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95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304A2E5C-83A6-48C3-910E-442371A0D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745736"/>
            <a:ext cx="12344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恢复输出层</a:t>
            </a:r>
            <a:endParaRPr sz="135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931FE50F-13A0-42F3-89F9-EE3B4D0F9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048" y="4745736"/>
            <a:ext cx="283464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文件导出、哈希校验、清单与报告</a:t>
            </a:r>
            <a:endParaRPr sz="110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7D7D4BBD-DFAA-4111-824C-A1A6A5890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768" y="1645920"/>
            <a:ext cx="5074920" cy="2148840"/>
          </a:xfrm>
          <a:prstGeom xmlns:a="http://schemas.openxmlformats.org/drawingml/2006/main" prst="roundRect">
            <a:avLst>
              <a:gd name="adj" fmla="val 76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6232E71F-FEB7-4246-A67D-154B98D29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5936" y="18288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20D3C791-EAD3-484C-890C-6AFBFC09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5936" y="18379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LINK</a:t>
            </a:r>
            <a:endParaRPr sz="13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098CA902-6F60-44F6-9027-D5887D65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4576" y="1810512"/>
            <a:ext cx="41422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典型嵌套恢复链路</a:t>
            </a:r>
            <a:endParaRPr sz="165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32FEAE9C-D63B-4A33-80C8-DF215E935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41401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03BEDE7D-5CA0-4EE0-B553-2BD0E58AC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2304288"/>
            <a:ext cx="447141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IBM V7000成员盘</a:t>
            </a:r>
            <a:endParaRPr sz="113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71D7482E-7371-4770-9AB1-59C4E274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3405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571B78AD-FEFC-4FF5-B5CF-650353B1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2624328"/>
            <a:ext cx="447141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重构企业存储LUN</a:t>
            </a:r>
            <a:endParaRPr sz="113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ABABC914-B9BC-44C8-83FE-12F697DA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05409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03AFAAD2-C1CB-40E8-B446-6B3DD7CA6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2944368"/>
            <a:ext cx="447141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识别VMFS文件系统</a:t>
            </a:r>
            <a:endParaRPr sz="113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81963AE0-5710-461D-ABA8-AAFA2193D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3741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A8B9954F-FFCC-4D3E-813A-0F03E8CB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3264408"/>
            <a:ext cx="447141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加载VMDK虚拟磁盘</a:t>
            </a:r>
            <a:endParaRPr sz="113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647DD945-7BF8-41E1-BE10-91202D6E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A91E0279-E90F-401D-9D73-734C26B2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3584448"/>
            <a:ext cx="447141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解析NTFS并提取用户文件</a:t>
            </a:r>
            <a:endParaRPr sz="113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1FBFA339-D8E6-40B9-BC1B-1C4D58F1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768" y="4096512"/>
            <a:ext cx="868680" cy="11430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E68E3B7C-FFBF-4936-A52E-88B496CE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4242816"/>
            <a:ext cx="72237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endParaRPr sz="1220"/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824BE256-E1F4-46C0-A5A7-AFD485D1F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4617720"/>
            <a:ext cx="685800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IBM V7000</a:t>
            </a:r>
            <a:endParaRPr sz="980"/>
          </a:p>
        </p:txBody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B9CC5CF7-7D37-41B4-84C0-E1E4D151D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0024" y="4576572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C610628D-ACF1-4CD5-A89F-A2309A9F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4096512"/>
            <a:ext cx="868680" cy="11430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CF7497F7-FB6E-464D-9D58-F27C6F6BD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4242816"/>
            <a:ext cx="72237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LUN</a:t>
            </a:r>
            <a:endParaRPr sz="1220"/>
          </a:p>
        </p:txBody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919DA192-458C-40EB-A2CC-0282D7E5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7768" y="4617720"/>
            <a:ext cx="685800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存储映射</a:t>
            </a:r>
            <a:endParaRPr sz="980"/>
          </a:p>
        </p:txBody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C55ED50F-EF25-4CB7-8F16-104466A40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1584" y="4576572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A0E023B1-ACB5-4527-B4E4-CA84C7C8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7888" y="4096512"/>
            <a:ext cx="868680" cy="11430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0596F80C-C63E-4576-93E6-749F9AD1B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4242816"/>
            <a:ext cx="72237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VMFS</a:t>
            </a:r>
            <a:endParaRPr sz="1220"/>
          </a:p>
        </p:txBody>
      </p:sp>
      <p:sp>
        <p:nvSpPr>
          <p:cNvPr id="63" name="Text 61">
            <a:extLst xmlns:a="http://schemas.openxmlformats.org/drawingml/2006/main">
              <a:ext uri="{FF2B5EF4-FFF2-40B4-BE49-F238E27FC236}">
                <a16:creationId xmlns:a16="http://schemas.microsoft.com/office/drawing/2014/main" id="{F98B43EB-D490-4A33-B24C-657F790C8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328" y="4617720"/>
            <a:ext cx="685800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虚拟化卷</a:t>
            </a:r>
            <a:endParaRPr sz="980"/>
          </a:p>
        </p:txBody>
      </p:sp>
      <p:sp>
        <p:nvSpPr>
          <p:cNvPr id="64" name="Shape 62">
            <a:extLst xmlns:a="http://schemas.openxmlformats.org/drawingml/2006/main">
              <a:ext uri="{FF2B5EF4-FFF2-40B4-BE49-F238E27FC236}">
                <a16:creationId xmlns:a16="http://schemas.microsoft.com/office/drawing/2014/main" id="{3B4EBA0B-ECA9-4D14-9A50-FF147EE65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144" y="4576572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97E945A7-1393-4086-91BB-1EA156ADC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4096512"/>
            <a:ext cx="868680" cy="11430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E4B0C3F9-76F5-4CE2-B5F7-ECD74BA4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242816"/>
            <a:ext cx="72237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VMDK</a:t>
            </a:r>
            <a:endParaRPr sz="1220"/>
          </a:p>
        </p:txBody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78A381E1-AFF1-43ED-B529-28800F87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0888" y="4617720"/>
            <a:ext cx="685800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虚拟磁盘</a:t>
            </a:r>
            <a:endParaRPr sz="980"/>
          </a:p>
        </p:txBody>
      </p:sp>
      <p:sp>
        <p:nvSpPr>
          <p:cNvPr id="68" name="Shape 66">
            <a:extLst xmlns:a="http://schemas.openxmlformats.org/drawingml/2006/main">
              <a:ext uri="{FF2B5EF4-FFF2-40B4-BE49-F238E27FC236}">
                <a16:creationId xmlns:a16="http://schemas.microsoft.com/office/drawing/2014/main" id="{7BE0A70D-ECB0-4081-9CDB-3F6743D0E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4704" y="4576572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69" name="Shape 67">
            <a:extLst xmlns:a="http://schemas.openxmlformats.org/drawingml/2006/main">
              <a:ext uri="{FF2B5EF4-FFF2-40B4-BE49-F238E27FC236}">
                <a16:creationId xmlns:a16="http://schemas.microsoft.com/office/drawing/2014/main" id="{34317B98-EA32-4778-8B01-1829A569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1008" y="4096512"/>
            <a:ext cx="868680" cy="11430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70" name="Text 68">
            <a:extLst xmlns:a="http://schemas.openxmlformats.org/drawingml/2006/main">
              <a:ext uri="{FF2B5EF4-FFF2-40B4-BE49-F238E27FC236}">
                <a16:creationId xmlns:a16="http://schemas.microsoft.com/office/drawing/2014/main" id="{0B4675E3-D6AD-4183-92BA-E6A68842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4242816"/>
            <a:ext cx="72237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NTFS</a:t>
            </a:r>
            <a:endParaRPr sz="1220"/>
          </a:p>
        </p:txBody>
      </p:sp>
      <p:sp>
        <p:nvSpPr>
          <p:cNvPr id="71" name="Text 69">
            <a:extLst xmlns:a="http://schemas.openxmlformats.org/drawingml/2006/main">
              <a:ext uri="{FF2B5EF4-FFF2-40B4-BE49-F238E27FC236}">
                <a16:creationId xmlns:a16="http://schemas.microsoft.com/office/drawing/2014/main" id="{69C730AB-C04D-4D47-B847-F815C2222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448" y="4617720"/>
            <a:ext cx="685800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用户数据</a:t>
            </a:r>
            <a:endParaRPr sz="980"/>
          </a:p>
        </p:txBody>
      </p:sp>
      <p:sp>
        <p:nvSpPr>
          <p:cNvPr id="72" name="Text 70">
            <a:extLst xmlns:a="http://schemas.openxmlformats.org/drawingml/2006/main">
              <a:ext uri="{FF2B5EF4-FFF2-40B4-BE49-F238E27FC236}">
                <a16:creationId xmlns:a16="http://schemas.microsoft.com/office/drawing/2014/main" id="{2D6BCE69-6509-4E80-A29A-91E3EA4B3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5559552"/>
            <a:ext cx="48920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3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同一平台连续解析，减少工具切换与中间镜像落地。</a:t>
            </a:r>
            <a:endParaRPr sz="1230"/>
          </a:p>
        </p:txBody>
      </p:sp>
      <p:sp>
        <p:nvSpPr>
          <p:cNvPr id="73" name="Text 71">
            <a:extLst xmlns:a="http://schemas.openxmlformats.org/drawingml/2006/main">
              <a:ext uri="{FF2B5EF4-FFF2-40B4-BE49-F238E27FC236}">
                <a16:creationId xmlns:a16="http://schemas.microsoft.com/office/drawing/2014/main" id="{D91945C1-28CD-42C6-95A8-C474DADC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7599437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2F743A6-A138-4C9F-883A-3104DCEC7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CE249A9-786F-4B36-AD88-486B4DC89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40A4528-8210-4001-95B1-541127FE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6518420-C90D-4F57-806A-DD1E7FE3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恢复策略与引擎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0F61FE5-DF8F-48A0-85B5-187C7B3B1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5ABCAB6-4782-4590-8E3C-8D576ABAC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737FA403-5C0A-4735-B682-847F27C6C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FFC3067-31A8-4038-856C-894592C43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E4C2A31-65F8-4D70-9B4D-341875313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3921B0C-5FAA-4970-B936-D9029060C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三级恢复策略 · 双引擎协同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451D1CF-D0E0-48C1-BD17-608EA5B2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从快速目录浏览到全量深度扫描，再到348种文件类型签名雕刻，按损坏程度逐级兜底。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2848FCDF-06A2-49BB-AB7B-1F7B1E95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3401568" cy="219456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2AD7DC1D-C517-4195-8C3E-7C8E1F14F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3401568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4F2CE2C2-3778-46D8-94AE-2BE71D97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745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6997F86B-0903-4E32-9E98-C54201628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836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L</a:t>
            </a:r>
            <a:endParaRPr sz="13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B4CDD0B-F4A0-4A05-ABB5-03AF7FE1C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5623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01 懒加载浏览</a:t>
            </a:r>
            <a:endParaRPr sz="16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6D95D52E-48F8-4CD0-8003-04E4A86D5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4597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66727DA-8C9B-4541-BD9B-D571933F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35000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元数据结构基本完整</a:t>
            </a:r>
            <a:endParaRPr sz="117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86A9AEF3-DA54-4D7F-97B6-8F6B4305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9169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8EB8F531-AD6B-4786-8C27-958B4F5A5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80720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打开分区即显示目录树</a:t>
            </a:r>
            <a:endParaRPr sz="117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714A939F-44C6-47CF-AD41-B8A8B4005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3741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DBB6ED4E-5928-46D4-B3AE-0CEBCE69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26440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无需全盘扫描，秒级确认</a:t>
            </a:r>
            <a:endParaRPr sz="117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5F43B27E-06EC-42BD-9683-2D013882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1691640"/>
            <a:ext cx="3401568" cy="219456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DE8719E8-0940-4A5B-99FE-D66A5612E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1691640"/>
            <a:ext cx="3401568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F49F9AC7-49E6-44E1-9C58-ECEA74C6B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18745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0AD8F72B-7C29-4265-A7E1-179C6B89A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18836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sz="13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67B216DE-914F-4B0D-9F5B-D3A848C8C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185623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02 全量深度扫描</a:t>
            </a:r>
            <a:endParaRPr sz="165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AE01C4A2-7F02-4C7E-A150-B4C0C56A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24597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F0D1AFEC-24F2-4E05-88CF-231E2C28B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744" y="235000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目录结构损坏或文件被删除</a:t>
            </a:r>
            <a:endParaRPr sz="117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A8839D81-5AC3-49EE-A769-85E061EB8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29169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784413DF-0997-45E1-A205-80D0C204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744" y="280720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扫描MFT、inode与日志残留</a:t>
            </a:r>
            <a:endParaRPr sz="117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FD015645-67EC-4BCF-B354-E5CD5145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33741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27CCD1BD-7297-4F82-B270-005EC6E89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744" y="326440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重建目录关系与可恢复清单</a:t>
            </a:r>
            <a:endParaRPr sz="117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AEC51BA5-B707-492F-9CC2-202F6F09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1691640"/>
            <a:ext cx="3401568" cy="219456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553305D6-2208-4631-941E-3A119EF2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1691640"/>
            <a:ext cx="3401568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5C253664-A94D-4DF4-B829-DBF87568E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18745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76337EE0-DE4D-4172-B5AB-B676F431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18836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 sz="13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4D8A5F01-97AD-4B92-9747-7B5E5B2D5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688" y="185623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03 签名雕刻恢复</a:t>
            </a:r>
            <a:endParaRPr sz="165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78AD4FE6-A273-4156-AD96-045E8CB51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24597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7072F3DE-EA86-47B1-985C-6D169184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504" y="235000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文件系统严重损坏或未知</a:t>
            </a:r>
            <a:endParaRPr sz="117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6A48459C-DFBC-4F00-AE3E-833358B53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29169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E46D3102-C61D-44BD-B993-39A30755E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504" y="280720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不依赖原目录结构</a:t>
            </a:r>
            <a:endParaRPr sz="117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DDC40936-3D9D-4BCB-AABD-0E980C62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33741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2296E5DD-ED67-482F-A9CE-DE9B519ED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504" y="326440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按348种类型特征从扇区识别</a:t>
            </a:r>
            <a:endParaRPr sz="117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A462DA13-F623-484B-ADF8-BB43AFA1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0"/>
            <a:ext cx="5257800" cy="1417320"/>
          </a:xfrm>
          <a:prstGeom xmlns:a="http://schemas.openxmlformats.org/drawingml/2006/main" prst="roundRect">
            <a:avLst>
              <a:gd name="adj" fmla="val 116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313EE263-C6FA-4443-8C52-1CF48F45E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4805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5C4029F1-58B5-4113-A108-E92FB150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4897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CORE</a:t>
            </a:r>
            <a:endParaRPr sz="1300"/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408446EE-AF76-4AD1-889B-76BCF4509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4462272"/>
            <a:ext cx="43251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自研深度引擎</a:t>
            </a:r>
            <a:endParaRPr sz="1650"/>
          </a:p>
        </p:txBody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C0774399-D45D-4A6A-8C3A-932885AD2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937760"/>
            <a:ext cx="4800600" cy="6126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4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20+个独立文件系统扫描器，负责深度解析、删除恢复、目录树重建、预览与批量提取。</a:t>
            </a:r>
            <a:endParaRPr sz="1140"/>
          </a:p>
        </p:txBody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5A0DB558-F46F-42A0-BFD6-0F0DBA8F2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4297680"/>
            <a:ext cx="5257800" cy="1417320"/>
          </a:xfrm>
          <a:prstGeom xmlns:a="http://schemas.openxmlformats.org/drawingml/2006/main" prst="roundRect">
            <a:avLst>
              <a:gd name="adj" fmla="val 116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82A58DD3-4DB0-41CD-8D1B-CA45F3693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44805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3C17F093-2F0A-4C12-B489-C81445D0E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44897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348</a:t>
            </a:r>
            <a:endParaRPr sz="1300"/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95D9E1BC-1C45-49A0-9BAC-1B169B5FC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9168" y="4462272"/>
            <a:ext cx="43251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TestDisk / PhotoRec技术基座</a:t>
            </a:r>
            <a:endParaRPr sz="1650"/>
          </a:p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AC768992-B51C-4F34-8611-E542A053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4937760"/>
            <a:ext cx="4800600" cy="6126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4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提供分区表识别兜底、统一磁盘抽象，以及348种文件类型签名模块。</a:t>
            </a:r>
            <a:endParaRPr sz="1140"/>
          </a:p>
        </p:txBody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A035370A-0672-40F7-BBD1-8973A294D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5312"/>
            <a:ext cx="108813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3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两套引擎协同完成结构解析与文件签名恢复，统一呈现目录树、预览和恢复结果。</a:t>
            </a:r>
            <a:endParaRPr sz="1230"/>
          </a:p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F2AA8AB0-5BA7-4A4F-9DAC-D7E81286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81178993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210F926-A341-486F-B9FB-2C7FF4370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B671F0B-E5F0-4281-B2E9-6D2336CF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1A56C0F2-6329-4E9B-98EC-0A2BAE3A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69BE0E7-7A03-4D88-A966-FD2988CB9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分区与卷恢复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18E7F83-7EB8-42C7-B333-03A4B3722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B059D63-C2FA-4B1D-889E-996776B51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E2C55D5F-AF69-4AF8-B0F8-626125FAA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2A3441DA-D029-4DC3-9432-C3892DCB9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BA6D6B7-7474-439C-84ED-5A7769EB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6D96789-E2E6-48EA-AA1F-01AA3D81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分区、卷管理与历史卷重建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246500A-8068-4B7E-A0A6-E8D3BCC42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处理分区误删、分区表损坏、GPT/MBR互转失败、Ghost误操作和分区变RAW等场景。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E96FCFE4-DBE4-4176-A101-276296377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00784"/>
            <a:ext cx="5166360" cy="1664208"/>
          </a:xfrm>
          <a:prstGeom xmlns:a="http://schemas.openxmlformats.org/drawingml/2006/main" prst="roundRect">
            <a:avLst>
              <a:gd name="adj" fmla="val 98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A2E95E04-86E5-4C73-A0CC-952BBDEFB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83664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C0C6CF4-A37F-47E9-929D-1DD4742F9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92808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PT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EFA31B4E-F4E0-4253-874B-E9E0EC56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65376"/>
            <a:ext cx="423367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多种分区与卷管理</a:t>
            </a:r>
            <a:endParaRPr sz="16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BED7D87A-F7AB-436F-81BE-07B5E84E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46888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1B90728-1178-480C-8745-E0DEA86AB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359152"/>
            <a:ext cx="456285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MBR、GPT、APM、Sun、Xbox、Humax</a:t>
            </a:r>
            <a:endParaRPr sz="113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285FB549-948D-440B-82FE-3D34C2725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88036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73C75AA1-3F76-464A-9CC3-733713868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770632"/>
            <a:ext cx="456285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LDM、LVM/LVM2、BSD Disklabel、AIX LVM</a:t>
            </a:r>
            <a:endParaRPr sz="113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9638F487-4868-4D4D-B42A-3F92C00F7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1700784"/>
            <a:ext cx="5166360" cy="1664208"/>
          </a:xfrm>
          <a:prstGeom xmlns:a="http://schemas.openxmlformats.org/drawingml/2006/main" prst="roundRect">
            <a:avLst>
              <a:gd name="adj" fmla="val 98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BD8E80BD-2970-4132-9631-BEAD65F8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883664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8E151FB-913E-403D-9F25-E7C2E98AC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892808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ARB</a:t>
            </a:r>
            <a:endParaRPr sz="13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73BE679C-F730-41D2-BC56-D1C33CE3A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865376"/>
            <a:ext cx="423367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GPT / MBR仲裁</a:t>
            </a:r>
            <a:endParaRPr sz="165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8AA48C90-93A2-4DE8-8FF4-A1770C351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224" y="246888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A8700272-3A2B-408C-89D7-75E5AEF02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816" y="2359152"/>
            <a:ext cx="456285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主GPT损坏时比对备份GPT与残留MBR</a:t>
            </a:r>
            <a:endParaRPr sz="113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623F36E3-1B6F-49A4-B471-2618F800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224" y="288036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42159701-0BA7-4EE6-BE83-E31CDE8B7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816" y="2770632"/>
            <a:ext cx="456285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保留残留分区候选供工程师选择</a:t>
            </a:r>
            <a:endParaRPr sz="113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49CF28D5-9319-433C-8562-A7289CDB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694176"/>
            <a:ext cx="5166360" cy="1664208"/>
          </a:xfrm>
          <a:prstGeom xmlns:a="http://schemas.openxmlformats.org/drawingml/2006/main" prst="roundRect">
            <a:avLst>
              <a:gd name="adj" fmla="val 98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2804BBC9-728A-4BA0-B258-3C37C575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87705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D83F0771-EBA0-446D-B05D-F3198638A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88620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HIS</a:t>
            </a:r>
            <a:endParaRPr sz="13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39048338-F61F-4DB8-8D81-B94992CB5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858768"/>
            <a:ext cx="423367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分层历史卷搜索</a:t>
            </a:r>
            <a:endParaRPr sz="165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3E16EDBC-07D3-4AE6-B556-F7C0EA587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446227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92FB9746-9076-48B2-9B61-9520309B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4352544"/>
            <a:ext cx="456285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按签名有界重建</a:t>
            </a:r>
            <a:endParaRPr sz="113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665AD51B-B0B7-4CB0-80F5-EE85442BC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487375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679D267C-80A6-4019-96DB-5DA1F802E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4764024"/>
            <a:ext cx="456285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未分配空间探测历史卷</a:t>
            </a:r>
            <a:endParaRPr sz="1130"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0EBFE836-6C65-40E9-87C1-CC9D24BBB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5161407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3118421A-6B99-4ECA-BC05-4C2CBA601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5051679"/>
            <a:ext cx="456285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从盘头/盘尾反推整盘历史卷</a:t>
            </a:r>
            <a:endParaRPr sz="1130"/>
          </a:p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A9C5B118-318A-435B-8ECF-7A443B0D2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3694176"/>
            <a:ext cx="5166360" cy="1664208"/>
          </a:xfrm>
          <a:prstGeom xmlns:a="http://schemas.openxmlformats.org/drawingml/2006/main" prst="roundRect">
            <a:avLst>
              <a:gd name="adj" fmla="val 98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259E8CDB-5811-4BD6-8C7C-B2C67FCCD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87705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CA2B191A-12B6-4DA1-84C3-261A363F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88620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RAW</a:t>
            </a:r>
            <a:endParaRPr sz="130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E94B8FAA-DBF7-46EE-BCBB-A8B0885E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58768"/>
            <a:ext cx="423367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裸文件系统检测</a:t>
            </a:r>
            <a:endParaRPr sz="165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9EA2F65A-DD5D-4F43-B693-7D6C78786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224" y="446227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4F7E8F06-3850-445F-B85F-06B5D44F6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816" y="4352544"/>
            <a:ext cx="456285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40+文件系统特征</a:t>
            </a:r>
            <a:endParaRPr sz="1130"/>
          </a:p>
        </p:txBody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A448F7A3-E2A3-4EFB-B7A4-CFBB3C3A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224" y="487375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F5C6AED9-FBB1-4F10-A716-87DDD286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816" y="4764024"/>
            <a:ext cx="456285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无分区表的RAID/LVM虚拟盘可直接识别</a:t>
            </a:r>
            <a:endParaRPr sz="1130"/>
          </a:p>
        </p:txBody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EEBCC1CD-4819-47D7-8A83-A61BDE08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532120"/>
            <a:ext cx="2066544" cy="73152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A0EF21D8-0E62-4AB6-937D-C038FA617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56784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磁盘/镜像</a:t>
            </a:r>
            <a:endParaRPr sz="1220"/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B7744866-3432-4581-8667-CA4A16EC4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883664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统一数据源</a:t>
            </a:r>
            <a:endParaRPr sz="98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0CE78767-2AD9-4130-8DB2-D5DBB6CE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58064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588DC5D2-C520-4738-9767-F8F9A3C92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5532120"/>
            <a:ext cx="2066544" cy="73152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CF51E6C2-CD54-44D5-80B3-47EDE7C55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6936" y="56784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分区表识别</a:t>
            </a:r>
            <a:endParaRPr sz="1220"/>
          </a:p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3A59F40D-7BC1-41A7-A86E-555492AF2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224" y="6019800"/>
            <a:ext cx="1883664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GPT/MBR/APM</a:t>
            </a:r>
            <a:endParaRPr sz="98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AD94FAAB-DC8C-44AE-8637-7B264C8C0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904" y="58064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F7D7AC9B-2FAD-4FAA-A509-7D48992C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08" y="5532120"/>
            <a:ext cx="2066544" cy="73152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C9C83838-CD8C-4FA7-A37A-33C13DA3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56784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证据仲裁</a:t>
            </a:r>
            <a:endParaRPr sz="1220"/>
          </a:p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59B87ECE-4F09-4BCC-88A9-9E73B73F7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648" y="6019800"/>
            <a:ext cx="1883664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主表/备份/残留</a:t>
            </a:r>
            <a:endParaRPr sz="980"/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F8B2745C-053C-468F-8A9F-0FF445EE5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58064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76075633-B260-45A3-8D17-2BE3DCD66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632" y="5532120"/>
            <a:ext cx="2066544" cy="73152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DF3AD35F-1B76-47E9-A36F-7DBB38364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784" y="56784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历史卷重建</a:t>
            </a:r>
            <a:endParaRPr sz="122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01D36CB8-FB27-4D47-8114-640C678AE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72" y="6019800"/>
            <a:ext cx="1883664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签名/空洞/盘尾</a:t>
            </a:r>
            <a:endParaRPr sz="98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0A0BA184-AF53-43D6-9D97-A88E32088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752" y="58064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64" name="Shape 62">
            <a:extLst xmlns:a="http://schemas.openxmlformats.org/drawingml/2006/main">
              <a:ext uri="{FF2B5EF4-FFF2-40B4-BE49-F238E27FC236}">
                <a16:creationId xmlns:a16="http://schemas.microsoft.com/office/drawing/2014/main" id="{6C1FAD8E-42EF-4724-B899-3EDA0D864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056" y="5532120"/>
            <a:ext cx="2066544" cy="73152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1F81F469-8EAD-4F43-83D3-B7784F4FF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08" y="56784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文件系统恢复</a:t>
            </a:r>
            <a:endParaRPr sz="1220"/>
          </a:p>
        </p:txBody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0B9E5235-7809-4315-8353-33E5AF285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6019800"/>
            <a:ext cx="1883664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目录与文件</a:t>
            </a:r>
            <a:endParaRPr sz="980"/>
          </a:p>
        </p:txBody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5A179F5E-F28A-4252-ABEF-A7EE6FB54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72785162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26A9FFC-BD5E-458A-B345-26D7429B4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1AC922A-DE51-45EB-AAA6-99300D96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8713F37-DE85-45C8-A3BA-DDDB663D1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72DC3AD-6FC5-4702-BA31-EF36F418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文件系统恢复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C95D66D-9A89-4F1A-903D-CD01B30D2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29311DA-AF11-4CC7-B26D-3E14A05B1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B2E1CB01-D2C8-4D19-AE8D-BF224419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592FF74-1E46-4F1F-802D-C6DAFBB21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6CA2E6F-8DCE-4FE2-AE1E-2971871A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19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273EC32-E5A8-4538-BF17-8234F49F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20+独立文件系统引擎：覆盖六大技术生态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BFFB3D57-95CB-4F55-B8A3-E607F7D11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不仅识别格式，还提供目录树浏览、文件预览、深度扫描、删除恢复与批量提取。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D6DAF18D-E01C-4C3E-8F88-795C9F2BC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82496"/>
            <a:ext cx="3438144" cy="164592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1732F759-365E-4E83-A7A0-8FE6458D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6537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8EBDBCA-264C-4E11-9D4F-8D2085653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7452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WIN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D0F7798-BB3F-4817-8C2D-D6B73E02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4708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Windows</a:t>
            </a:r>
            <a:endParaRPr sz="16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C5A690E-8315-4A14-8B3C-BB524D24B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22576"/>
            <a:ext cx="2980944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NTFS · ReFS</a:t>
            </a:r>
            <a:endParaRPr sz="1120"/>
          </a:p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FAT12/16/32 · exFAT</a:t>
            </a:r>
            <a:endParaRPr sz="112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91F23AE8-646D-4205-9B2B-43B64BD1D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1682496"/>
            <a:ext cx="3438144" cy="164592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3005579F-4B95-4EC3-8B41-91A8636F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6537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10BDB77D-31B0-4BCB-A39E-FCE44430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7452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LNX</a:t>
            </a:r>
            <a:endParaRPr sz="13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E5C5844-20D5-46DA-8815-F93D882E2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4708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Linux</a:t>
            </a:r>
            <a:endParaRPr sz="16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953C6C49-503F-4B59-924B-2A0BB1F2F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12" y="2322576"/>
            <a:ext cx="2980944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Ext2/3/4 · XFS · Btrfs</a:t>
            </a:r>
            <a:endParaRPr sz="1120"/>
          </a:p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ZFS · JFS · F2FS · ReiserFS</a:t>
            </a:r>
            <a:endParaRPr sz="112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C4C403C9-A285-4FA8-9DD6-6956180B6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1682496"/>
            <a:ext cx="3438144" cy="164592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41FDC224-8F26-4725-9CF8-975EF74AD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86537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94BF6109-0A50-4A33-92D6-843300B68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87452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MAC</a:t>
            </a:r>
            <a:endParaRPr sz="13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5CA299AB-9688-4DEC-B776-A2716E58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184708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macOS</a:t>
            </a:r>
            <a:endParaRPr sz="16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87F4B857-9462-4E6A-9C63-830FE96D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464" y="2322576"/>
            <a:ext cx="2980944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APFS · HFS/HFS+</a:t>
            </a:r>
            <a:endParaRPr sz="1120"/>
          </a:p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APFS快照与FileVault</a:t>
            </a:r>
            <a:endParaRPr sz="112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5A9D158C-C65B-4919-A8FF-7B0D0C4F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648456"/>
            <a:ext cx="3438144" cy="164592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9B2983D5-D0B6-46C4-8A8B-DACD44107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83133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3D19C76-4ADF-4E92-B7B7-658B181F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84048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UNX</a:t>
            </a:r>
            <a:endParaRPr sz="13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235D4499-4553-4FF9-8D55-CC00B5C6B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81304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Unix / BSD</a:t>
            </a:r>
            <a:endParaRPr sz="16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8F3E52E9-5770-48B1-8869-8307F4DA8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288536"/>
            <a:ext cx="2980944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UFS/UFS2 · AIX JFS1/JFS2</a:t>
            </a:r>
            <a:endParaRPr sz="1120"/>
          </a:p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VxFS 2-7 · 大小端兼容</a:t>
            </a:r>
            <a:endParaRPr sz="112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CDA4AA3A-9059-48B9-B825-48A81450C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3648456"/>
            <a:ext cx="3438144" cy="164592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39592D25-7A12-473D-94B5-4CAB9C98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83133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1CC75EE4-7EC1-41BD-9C24-039101764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84048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VM</a:t>
            </a:r>
            <a:endParaRPr sz="13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6ED7087B-D8FD-4122-85B4-DE322045D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81304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虚拟化 / 集群</a:t>
            </a:r>
            <a:endParaRPr sz="165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22CD4C72-C219-4ADC-9851-9B7778FF9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12" y="4288536"/>
            <a:ext cx="2980944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VMFS5/6 · GFS2 · OCFS1/2</a:t>
            </a:r>
            <a:endParaRPr sz="1120"/>
          </a:p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重组虚拟盘继续解析</a:t>
            </a:r>
            <a:endParaRPr sz="112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22852B7F-BF5B-4C41-B85F-6FAFDA04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3648456"/>
            <a:ext cx="3438144" cy="164592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E50E06A4-6246-46B1-9236-485ED1300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83133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0C855C1A-87CF-4F3D-BF26-584ACEBC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84048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ISO</a:t>
            </a:r>
            <a:endParaRPr sz="13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EF7DB9F4-F7AE-4AE1-BCFC-29119863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381304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光盘 / 兜底</a:t>
            </a:r>
            <a:endParaRPr sz="165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A3B8D8C3-2A7F-4E46-B165-13130DC61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464" y="4288536"/>
            <a:ext cx="2980944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ISO9660 · UDF</a:t>
            </a:r>
            <a:endParaRPr sz="1120"/>
          </a:p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40+裸文件系统特征 · 348签名</a:t>
            </a:r>
            <a:endParaRPr sz="112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04281036-62CC-42A7-954F-BA3A82B41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596128"/>
            <a:ext cx="11064240" cy="530352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7E8"/>
          </a:solidFill>
          <a:ln xmlns:a="http://schemas.openxmlformats.org/drawingml/2006/main" w="8890">
            <a:solidFill>
              <a:srgbClr val="F4D9A7"/>
            </a:solidFill>
            <a:prstDash val="solid"/>
          </a:ln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476C43BD-1F1E-4A34-A5CB-93EB3AD66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5715000"/>
            <a:ext cx="10652760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30" b="1">
                <a:solidFill>
                  <a:srgbClr val="805A18"/>
                </a:solidFill>
                <a:latin typeface="Microsoft YaHei"/>
                <a:ea typeface="Microsoft YaHei"/>
                <a:cs typeface="Microsoft YaHei"/>
              </a:rPr>
              <a:t>真正的价值在于：即使文件系统嵌套在RAID、LUN、虚拟磁盘或加密卷中，仍可继续向上解析。</a:t>
            </a:r>
            <a:endParaRPr sz="1230"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354AB85C-3BEA-426A-9C2C-0DA98F7A7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05737427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A199519-B80B-4072-AF16-431F8E31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5235418-0764-4D0A-A70A-63EA56666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46A1E934-9982-4AAD-B5E3-853D8C0AB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CD186A6-1721-4854-947F-0708B376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删除与历史数据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EA04433-E1B9-493C-AAA4-DEA70C905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0CD6F9-4901-4AA3-B7A7-93C6DCB85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D341A79B-CCEB-4DAC-A82F-C78FAFF7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B3D784C8-CA82-4F2E-A831-8B3C20174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D072359-FE39-4E98-B9AC-D8525034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C960D0C-D211-4747-8AD8-08E763BD0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删除文件与历史数据深度恢复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9202298-FDAF-495D-B77A-1F751AD2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针对不同文件系统的元数据、日志、索引与写时复制特性，提供差异化恢复路径。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364503FE-B425-4A3D-B49F-855C3379E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E09D05EC-E327-4A23-9534-07988A8B3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745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9BC1286-57FF-4EFD-9ADC-F0BBCA02F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836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NTFS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83D973D-C616-4690-AA14-AC70FB7BA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5623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NTFS深度恢复</a:t>
            </a:r>
            <a:endParaRPr sz="16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C07E839-A3D5-4589-8C47-09A723F8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31720"/>
            <a:ext cx="2980944" cy="9509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扫描已释放MFT记录与INDX slack；利用备份引导扇区、MFT及其镜像和日志重建结构。</a:t>
            </a:r>
            <a:endParaRPr sz="108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7E7CF84C-AA2D-473B-8DEB-08C3A06B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1691640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2C2A2D40-0443-4CF3-9DF3-E062F248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745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2BEC052D-1E29-4EB6-8EA7-BF8A82BE1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836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FAT</a:t>
            </a:r>
            <a:endParaRPr sz="13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0AB67CBA-2A9F-49B7-909A-C844DFA9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5623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FAT / exFAT</a:t>
            </a:r>
            <a:endParaRPr sz="16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BE38689-2965-4C5F-BB4B-D2DDFE49E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12" y="2331720"/>
            <a:ext cx="2980944" cy="9509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扫描删除目录项、孤儿目录树，并支持重新格式化后的文件系统残骸重建。</a:t>
            </a:r>
            <a:endParaRPr sz="108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8337CE9E-9907-4E48-BF5F-795ED44D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1691640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F279895F-DAB0-4CD8-838E-65A04D262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8745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5A0834CA-F24D-44EE-9718-42792D6A8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8836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EXT</a:t>
            </a:r>
            <a:endParaRPr sz="13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95D04DB8-C9DC-47E2-A4C5-26FBF335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185623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Ext2/3/4日志取证</a:t>
            </a:r>
            <a:endParaRPr sz="16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8DDA430D-796A-42CD-849E-C6B9CA8F5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464" y="2331720"/>
            <a:ext cx="2980944" cy="9509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分析目录块残留与JBD2日志，将历史元数据副本重建为可浏览的日志历史树。</a:t>
            </a:r>
            <a:endParaRPr sz="108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E91EF7D3-80FA-417A-A98F-FD19BD61F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749040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0B230497-1084-4216-981B-BD74EFF0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9319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3505B524-1BE6-494E-AB14-FE7197AE3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9410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XFS</a:t>
            </a:r>
            <a:endParaRPr sz="13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169C8CA1-F909-4517-90B5-2809FB5E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91363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XFS专项恢复</a:t>
            </a:r>
            <a:endParaRPr sz="16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E1823008-0961-495F-A9CF-D0E4CE8E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389120"/>
            <a:ext cx="2980944" cy="9509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重建删除文件与孤儿文件虚拟目录，并从日志中抢救inode注册导出。</a:t>
            </a:r>
            <a:endParaRPr sz="108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180FF314-3AC7-460A-B882-CF674BFE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3749040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41206A3F-AA83-4EE1-873E-98C89F61B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319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6A191761-C9BC-4AF1-92D0-FFE988040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410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REFS</a:t>
            </a:r>
            <a:endParaRPr sz="13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3D608EF6-C251-4D9F-988E-1C066BDDA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91363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ReFS删除记录</a:t>
            </a:r>
            <a:endParaRPr sz="165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ABEAC144-2DEC-4C4D-83DF-9E2F3ACC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12" y="4389120"/>
            <a:ext cx="2980944" cy="9509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从已释放的元数据页中查找删除记录，并在界面中分类标记。</a:t>
            </a:r>
            <a:endParaRPr sz="108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644E0E2A-8FEA-4083-90C4-A640E623F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3749040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8CCE7849-A320-4581-8E51-05B130A4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9319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A15293B5-12F7-4B50-B7BC-CB5D33CE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9410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BTR</a:t>
            </a:r>
            <a:endParaRPr sz="13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9CBD81BD-9B2A-4999-AEE8-09572AFA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391363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Btrfs历史子卷</a:t>
            </a:r>
            <a:endParaRPr sz="165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25F6EEAC-9BD1-459D-B103-E1CF4788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464" y="4389120"/>
            <a:ext cx="2980944" cy="9509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利用写时复制特性，识别并挂载已删除或孤儿子卷，浏览历史数据。</a:t>
            </a:r>
            <a:endParaRPr sz="1080"/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FF76D31C-7C56-468B-9F1E-AD08B4510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88736"/>
            <a:ext cx="10835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统一支持保持目录结构、还原时间戳、文件重名策略、逐文件哈希校验和恢复清单输出。</a:t>
            </a:r>
            <a:endParaRPr sz="1220"/>
          </a:p>
        </p:txBody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B9FA1DD3-48B4-4174-A269-684DBFAA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2697399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EFAEF1E-F226-4F6A-B1A9-0A6BD4599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A886BC9-5230-440C-97F5-70A42711C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155D0CF1-213D-47FD-8680-A885DFDB6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6FCC5AF-F9B8-4473-8314-4516C3C24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文件签名雕刻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A53D850-3F08-4144-924F-706EE180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0389901-2921-4779-9C25-20D2B75C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D9B7DE24-0AEF-4E28-93D7-581F69286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95FA478-EBDB-44D0-9341-75125475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50F89BC-78D9-4F61-A155-85461A385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21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EF94606-9DD7-4C1B-85DD-81CE2EAD6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348种文件类型签名：文件系统彻底损坏后的兜底能力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EF86CB4-6510-4B3A-8FFA-B843E53C4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办公文档、图像RAW、音视频、数据库、邮件、CAD、医疗科学格式与取证镜像均可按类型扫描。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97124551-D1AD-4C81-9ADC-E2A93C5C5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2971800" cy="41148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082E62"/>
          </a:solidFill>
          <a:ln xmlns:a="http://schemas.openxmlformats.org/drawingml/2006/main" w="12700">
            <a:solidFill>
              <a:srgbClr val="082E62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1CDD0B7-CA31-46CA-80DE-B8587A14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1938528"/>
            <a:ext cx="256032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4600" b="1">
                <a:solidFill>
                  <a:srgbClr val="28BDF6"/>
                </a:solidFill>
                <a:latin typeface="Aptos"/>
                <a:ea typeface="Aptos"/>
                <a:cs typeface="Aptos"/>
              </a:rPr>
              <a:t>348</a:t>
            </a:r>
            <a:endParaRPr sz="4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A3947EA-54E7-4AB6-B0AB-8C535549A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788920"/>
            <a:ext cx="2423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文件类型签名模块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BF03375E-4FA5-45C9-B604-7FB6FB46E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255264"/>
            <a:ext cx="242316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400">
                <a:solidFill>
                  <a:srgbClr val="C9E0F4"/>
                </a:solidFill>
                <a:latin typeface="Microsoft YaHei"/>
                <a:ea typeface="Microsoft YaHei"/>
                <a:cs typeface="Microsoft YaHei"/>
              </a:rPr>
              <a:t>不依赖目录结构</a:t>
            </a:r>
            <a:endParaRPr sz="1400"/>
          </a:p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400">
                <a:solidFill>
                  <a:srgbClr val="C9E0F4"/>
                </a:solidFill>
                <a:latin typeface="Microsoft YaHei"/>
                <a:ea typeface="Microsoft YaHei"/>
                <a:cs typeface="Microsoft YaHei"/>
              </a:rPr>
              <a:t>直接从底层扇区识别文件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E9E8071-9681-4217-9B6E-32B7AD6A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4407408"/>
            <a:ext cx="2487168" cy="8046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60">
                <a:solidFill>
                  <a:srgbClr val="95BBD8"/>
                </a:solidFill>
                <a:latin typeface="Microsoft YaHei"/>
                <a:ea typeface="Microsoft YaHei"/>
                <a:cs typeface="Microsoft YaHei"/>
              </a:rPr>
              <a:t>单遍I/O融合结构扫描与签名扫描</a:t>
            </a:r>
            <a:endParaRPr sz="1060"/>
          </a:p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60">
                <a:solidFill>
                  <a:srgbClr val="95BBD8"/>
                </a:solidFill>
                <a:latin typeface="Microsoft YaHei"/>
                <a:ea typeface="Microsoft YaHei"/>
                <a:cs typeface="Microsoft YaHei"/>
              </a:rPr>
              <a:t>命中区域可在扇区地图中定位和重扫</a:t>
            </a:r>
            <a:endParaRPr sz="106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D06C4275-D24F-435E-BDF1-23F7DEB07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1691640"/>
            <a:ext cx="3502152" cy="1124712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7F598D43-9AD3-4E79-84A1-5B5F507D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368" y="18745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7E1B3EAF-E72F-46F2-8942-A6F6C5CE6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368" y="18836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71A8C012-8088-4376-B4C1-B291587A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6008" y="1856232"/>
            <a:ext cx="25694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办公与归档</a:t>
            </a:r>
            <a:endParaRPr sz="16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511AF68F-F6D2-46F1-912D-DFE25433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331720"/>
            <a:ext cx="3044952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DOCX / XLSX / PDF / ZIP / 7Z</a:t>
            </a:r>
            <a:endParaRPr sz="105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459CD321-827A-46B0-B5F3-0057B4AB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392" y="1691640"/>
            <a:ext cx="3502152" cy="1124712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D61D23D6-20F4-48A5-8C9C-9634995F0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18745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363F640-2B84-4B29-A6FB-B0E23DDB7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18836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10504AF8-253C-46CA-A69B-49D8FB91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1856232"/>
            <a:ext cx="25694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图像与相机RAW</a:t>
            </a:r>
            <a:endParaRPr sz="16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ECAD9F52-BE71-48EA-A4FB-9F3942E9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6992" y="2331720"/>
            <a:ext cx="3044952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JPG / PNG / PSD / CR2 / NEF</a:t>
            </a:r>
            <a:endParaRPr sz="105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00F630A9-2C30-4C38-BD9A-6E93C863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063240"/>
            <a:ext cx="3502152" cy="1124712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BB1BA0E3-CA8F-4BB4-9236-A64082E3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368" y="32461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316C0A7B-9850-4057-86E8-AD526D3C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368" y="32552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C18A4ACF-C512-443A-B63D-133EF70AC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6008" y="3227832"/>
            <a:ext cx="25694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音视频</a:t>
            </a:r>
            <a:endParaRPr sz="16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1B81D7AD-4C64-4F8B-8720-6FB39CE44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703320"/>
            <a:ext cx="3044952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MP4 / MOV / AVI / WAV / MP3</a:t>
            </a:r>
            <a:endParaRPr sz="105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352203A8-72E5-4DC5-AD64-F3A40870E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392" y="3063240"/>
            <a:ext cx="3502152" cy="1124712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BE94D0D8-6D33-4BBC-BB87-CD23A2FED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32461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82DC68F0-7DAC-425A-8FC3-742A54F7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32552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B6448AE6-DFFA-4B87-9FAD-0FA094389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227832"/>
            <a:ext cx="25694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数据库与邮件</a:t>
            </a:r>
            <a:endParaRPr sz="165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D77A78C7-DFC9-4AC1-B9A2-8A7728282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6992" y="3703320"/>
            <a:ext cx="3044952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MDF / IBD / SQLite / PST / EML</a:t>
            </a:r>
            <a:endParaRPr sz="105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8842A4E9-E3CF-4775-9774-51237CC21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434840"/>
            <a:ext cx="3502152" cy="1124712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31814050-6A0E-4445-80DE-765B37FED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368" y="46177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9BE2B6C3-BF22-482B-A134-D8239B7D4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368" y="46268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AE4387FA-73F4-447F-ACD0-648EF018E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6008" y="4599432"/>
            <a:ext cx="25694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工程设计</a:t>
            </a:r>
            <a:endParaRPr sz="165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E2F06B4F-DADE-418F-B934-61209A20A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074920"/>
            <a:ext cx="3044952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DWG / 3DS / SKP / CAD项目文件</a:t>
            </a:r>
            <a:endParaRPr sz="105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62A8451A-AF9A-48BF-BBB6-904C3D41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392" y="4434840"/>
            <a:ext cx="3502152" cy="1124712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2F4AE7CA-B758-4B36-A467-0322E9F2F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46177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8F16E0FA-ED35-43E3-9CF5-5C5DCCD06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46268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9A704080-5197-4D25-A8F1-6FA03AB0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599432"/>
            <a:ext cx="25694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医疗与科学</a:t>
            </a:r>
            <a:endParaRPr sz="1650"/>
          </a:p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3D6F58EA-A65D-4049-B1A1-772BFB17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6992" y="5074920"/>
            <a:ext cx="3044952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DICOM / HDF5 / 专业仪器格式</a:t>
            </a:r>
            <a:endParaRPr sz="105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CED8CD19-B0ED-4DA8-BB83-6A8F31A73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3690072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E5D8908-6206-436B-AE60-FA9D1C60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E12EB05-AB5E-405D-9CA2-CEFB3E2A8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2B7639E7-2BAF-4A3F-BC17-179DA3D22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F4870D0-D832-4DE1-9486-C0C7C8FE0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镜像与虚拟磁盘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8B43A24-9EC3-450D-A4CD-883340971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BE6659D-87A5-491C-8E41-6352334D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85F66BF0-F4CF-4C56-929D-ADE014E64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566859C-C1C4-4227-9BAB-35092EE3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B0278F4-3665-4CF4-AF38-1A581FB4A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22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0DC5E5E-4A67-41A0-BC1C-92F75F424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多格式镜像与虚拟磁盘透明加载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F9B9F24F-0143-4532-BD3F-3D76041D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自研块映射解析器完成“逻辑偏移 → 文件偏移”转换，加载后与物理磁盘同等对待。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8C8A083A-A855-4DC1-AAB2-BA9EAA50E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64208"/>
            <a:ext cx="2514600" cy="1207008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1F4B8A8D-1D19-4D79-B8F3-2291ED275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470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1AA23B0B-B0F4-4B52-B6CC-2EA32C49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562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9121B02-E391-41A4-9079-923629D77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28800"/>
            <a:ext cx="15819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Raw / DD</a:t>
            </a:r>
            <a:endParaRPr sz="16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9E4D8D2-3EE6-44BC-B731-6CC30A88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04288"/>
            <a:ext cx="205740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IMG · RAW · DD · BIN · DSK</a:t>
            </a:r>
            <a:endParaRPr sz="99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00C09721-1B5B-4785-BCF7-2F4FE9B30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1664208"/>
            <a:ext cx="2514600" cy="1207008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4204980E-0D19-4DA4-ABA8-11CB3566B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18470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291360C-DE2E-46F3-83E8-ABE7CE7D6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18562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8F50AF9-59D5-4A5B-8159-A4A9DB866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088" y="1828800"/>
            <a:ext cx="15819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E01 / EWF</a:t>
            </a:r>
            <a:endParaRPr sz="16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AD98797-35AE-410B-8432-0BD646B4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2304288"/>
            <a:ext cx="205740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Section + Chunk映射，透明解压</a:t>
            </a:r>
            <a:endParaRPr sz="99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1D2805B7-6E59-4D50-A4A7-16BCE127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664208"/>
            <a:ext cx="2514600" cy="1207008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78AFC6B-F1EA-466B-B250-ED5DA0D9B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3368" y="18470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E3475EFA-7354-4C4E-98BF-1788F877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3368" y="18562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647F65EC-409B-47DC-8386-AF1A7DBE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008" y="1828800"/>
            <a:ext cx="15819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VMDK</a:t>
            </a:r>
            <a:endParaRPr sz="16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3BAD2B4C-DEA9-4A05-B501-6C619534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304288"/>
            <a:ext cx="205740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Sparse与多Extent自动拼接</a:t>
            </a:r>
            <a:endParaRPr sz="99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DE0DA58C-3904-48DC-BEBA-3756FD44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1664208"/>
            <a:ext cx="2514600" cy="1207008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7359ECFD-C5F8-45F7-8D3B-843C1379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288" y="18470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6A445288-4590-4366-8603-F13346E9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288" y="18562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7DDAE834-6B5C-4F8C-B07C-B77FB32E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0928" y="1828800"/>
            <a:ext cx="15819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VHD / VHDX</a:t>
            </a:r>
            <a:endParaRPr sz="16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D413BD12-2745-4DFC-923A-6E590291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9720" y="2304288"/>
            <a:ext cx="205740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Fixed / Dynamic / BAT映射</a:t>
            </a:r>
            <a:endParaRPr sz="99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29E6CC98-1978-40D3-B7F0-EFC5A80BC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45536"/>
            <a:ext cx="2514600" cy="1207008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13131CE3-8CD7-4270-9BBF-DD33BF1CA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32841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EEFE0AF9-FD45-4B9D-BBFD-32F0481B0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33756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7421A5C8-EC3C-4902-8F53-092CBC5A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238500"/>
            <a:ext cx="1581912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88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QCOW /
QCOW2</a:t>
            </a:r>
            <a:endParaRPr sz="165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E0FC1B7E-3532-41CB-B355-6B669E0CC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785616"/>
            <a:ext cx="205740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v1/v2/v3，L1/L2映射</a:t>
            </a:r>
            <a:endParaRPr sz="99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CFD6EC94-741B-4441-9676-DB9AC4BB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3145536"/>
            <a:ext cx="2514600" cy="1207008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E612BCA5-A349-4D6B-BD0B-39455483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332841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23B8432B-4D87-49FB-B661-E8D4696CE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333756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9E4700F8-49F9-4B28-AA20-31FDEE849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088" y="3310128"/>
            <a:ext cx="15819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DMG</a:t>
            </a:r>
            <a:endParaRPr sz="165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813C06C9-98BA-4EFD-9C6D-1F94158C0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3785616"/>
            <a:ext cx="205740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UDIF / blkx / zlib透明解压</a:t>
            </a:r>
            <a:endParaRPr sz="99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B82500CC-6DDF-462C-8B4B-A90B05FF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45536"/>
            <a:ext cx="2514600" cy="1207008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6B584A51-F5C9-43F1-AFE0-412BD45A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3368" y="332841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FC1D6B58-03EC-40F3-83A5-7E51D597C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3368" y="333756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130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94CD5001-53D8-4AC2-B59D-C3DE0FFE9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008" y="3310128"/>
            <a:ext cx="15819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PHDI / AFF</a:t>
            </a:r>
            <a:endParaRPr sz="1650"/>
          </a:p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E70B5A84-3E90-462D-BE37-B099D47FB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785616"/>
            <a:ext cx="205740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Parallels与取证容器解析</a:t>
            </a:r>
            <a:endParaRPr sz="99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8467CD16-6205-4E4F-BF63-26533A3AB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3145536"/>
            <a:ext cx="2514600" cy="1207008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535FDF0A-C758-4BCF-AD80-1F5CFA06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288" y="332841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6F982301-298B-4B32-8279-A31E0DCE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288" y="333756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1300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D9852C3F-C375-4904-B352-20914255F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0928" y="3238500"/>
            <a:ext cx="1581912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88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SMRAW /
ODRAW</a:t>
            </a:r>
            <a:endParaRPr sz="1650"/>
          </a:p>
        </p:txBody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582394E1-E771-4891-9AE9-38EE91C7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9720" y="3785616"/>
            <a:ext cx="205740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分卷Raw与专用容器</a:t>
            </a:r>
            <a:endParaRPr sz="990"/>
          </a:p>
        </p:txBody>
      </p:sp>
      <p:sp>
        <p:nvSpPr>
          <p:cNvPr id="54" name="Shape 52">
            <a:extLst xmlns:a="http://schemas.openxmlformats.org/drawingml/2006/main">
              <a:ext uri="{FF2B5EF4-FFF2-40B4-BE49-F238E27FC236}">
                <a16:creationId xmlns:a16="http://schemas.microsoft.com/office/drawing/2014/main" id="{A4DE30AB-6CD8-42F6-8E89-5BC1D3622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892040"/>
            <a:ext cx="3401568" cy="1078992"/>
          </a:xfrm>
          <a:prstGeom xmlns:a="http://schemas.openxmlformats.org/drawingml/2006/main" prst="roundRect">
            <a:avLst>
              <a:gd name="adj" fmla="val 152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FE7E45F1-2B93-43BF-8CAC-B6C49623E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0749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35D61504-3EE5-4815-A52A-647552D8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0840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AUTO</a:t>
            </a:r>
            <a:endParaRPr sz="1300"/>
          </a:p>
        </p:txBody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34CF7CD4-7712-4B94-BA7E-A0C9F03C0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505663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加载即识别</a:t>
            </a:r>
            <a:endParaRPr sz="1650"/>
          </a:p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AE1A4FAF-AB3F-43EF-8F0D-731EF9322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532120"/>
            <a:ext cx="2944368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打开镜像后自动触发RAID、存储池和卷管理元数据检测。</a:t>
            </a:r>
            <a:endParaRPr sz="1050"/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7D83E752-4763-4FEC-B1D2-527C7B738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4892040"/>
            <a:ext cx="3401568" cy="1078992"/>
          </a:xfrm>
          <a:prstGeom xmlns:a="http://schemas.openxmlformats.org/drawingml/2006/main" prst="roundRect">
            <a:avLst>
              <a:gd name="adj" fmla="val 152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596BD171-EA81-4C11-BDD6-89C1A66D7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50749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315213AD-143F-4708-B2EF-C451ED25E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50840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SEC</a:t>
            </a:r>
            <a:endParaRPr sz="130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8A2E7D3D-4831-41D3-B581-35CAB5AAE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505663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原生扇区声明</a:t>
            </a:r>
            <a:endParaRPr sz="1650"/>
          </a:p>
        </p:txBody>
      </p:sp>
      <p:sp>
        <p:nvSpPr>
          <p:cNvPr id="63" name="Text 61">
            <a:extLst xmlns:a="http://schemas.openxmlformats.org/drawingml/2006/main">
              <a:ext uri="{FF2B5EF4-FFF2-40B4-BE49-F238E27FC236}">
                <a16:creationId xmlns:a16="http://schemas.microsoft.com/office/drawing/2014/main" id="{BB007AF7-2FD0-42D9-BBF9-7DD1A6CE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5532120"/>
            <a:ext cx="2944368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支持520/528/4112/4160/4224字节企业盘镜像。</a:t>
            </a:r>
            <a:endParaRPr sz="1050"/>
          </a:p>
        </p:txBody>
      </p:sp>
      <p:sp>
        <p:nvSpPr>
          <p:cNvPr id="64" name="Shape 62">
            <a:extLst xmlns:a="http://schemas.openxmlformats.org/drawingml/2006/main">
              <a:ext uri="{FF2B5EF4-FFF2-40B4-BE49-F238E27FC236}">
                <a16:creationId xmlns:a16="http://schemas.microsoft.com/office/drawing/2014/main" id="{14578723-CFF9-4DE5-8496-E0FA34108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4892040"/>
            <a:ext cx="3401568" cy="1078992"/>
          </a:xfrm>
          <a:prstGeom xmlns:a="http://schemas.openxmlformats.org/drawingml/2006/main" prst="roundRect">
            <a:avLst>
              <a:gd name="adj" fmla="val 152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619E0518-2B6B-40BD-B9B3-2438EDF3A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50749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A86098C6-9925-41A0-9FAD-38CF9DD05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50840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RAID</a:t>
            </a:r>
            <a:endParaRPr sz="1300"/>
          </a:p>
        </p:txBody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1FFBB49F-1027-42C1-9DEC-C87E31D71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688" y="505663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继续参与重组</a:t>
            </a:r>
            <a:endParaRPr sz="1650"/>
          </a:p>
        </p:txBody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EEBE9DC9-6BD3-4472-B5F2-81FCFB164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5532120"/>
            <a:ext cx="2944368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镜像可作为RAID、NAS与存储池成员继续分析。</a:t>
            </a:r>
            <a:endParaRPr sz="1050"/>
          </a:p>
        </p:txBody>
      </p:sp>
      <p:sp>
        <p:nvSpPr>
          <p:cNvPr id="69" name="Text 67">
            <a:extLst xmlns:a="http://schemas.openxmlformats.org/drawingml/2006/main">
              <a:ext uri="{FF2B5EF4-FFF2-40B4-BE49-F238E27FC236}">
                <a16:creationId xmlns:a16="http://schemas.microsoft.com/office/drawing/2014/main" id="{B438E3CE-F29E-4832-9C94-73330BF01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20979496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054F68E-2B5F-4EA5-9B48-6C3457D11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72AA52C-4D31-438B-A523-919EC1D37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5195D5EA-B516-47B1-B375-5AC97B608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896E2CB-CE2A-45C3-9F0D-5E8030CB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VMware虚拟化恢复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1E8488B-6DA9-4A89-8845-34CED9144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718BC10-0BAB-4C58-928C-F5292A484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9BC8E678-EE1E-4C6E-9F42-2B7DC608E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FA6E765-B1F1-486A-967D-FF5EC8F22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13CCBC6-7B6F-48E6-8B74-67DA62658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23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D3E77D1-BF81-4D81-93BE-8A3E6B574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VMware快照链按时间点装配恢复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1A450BA-C218-4B86-A452-138D94D0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无需原VMware环境，无需合并生成完整大文件，选定历史状态后直接进入分区与文件系统恢复。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61DA8F9B-0FAA-4C32-AD69-21C1C5189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19072"/>
            <a:ext cx="2066544" cy="109728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2503B85-7F7B-4A70-A4A5-A36D5F83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865376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基础盘</a:t>
            </a:r>
            <a:endParaRPr sz="122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EF88597B-8F5A-4408-8417-C121651E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0280"/>
            <a:ext cx="1883664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base.vmdk</a:t>
            </a:r>
            <a:endParaRPr sz="98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1027EDCB-DCD5-4323-A504-667A1599B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2176272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1858F6D5-EB62-47A2-AF35-AFB86B00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1719072"/>
            <a:ext cx="2066544" cy="109728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8CBC4BF-416F-4905-A924-4FCC568E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6936" y="1865376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增量快照01</a:t>
            </a:r>
            <a:endParaRPr sz="122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630D4F3-8094-4F1A-9B0C-0835EEAED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224" y="2240280"/>
            <a:ext cx="1883664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-000001</a:t>
            </a:r>
            <a:endParaRPr sz="98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E9218F11-3E37-4153-B5E8-02EA9AEA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904" y="2176272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62A6D34E-3181-4402-975C-E7E73DD8E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08" y="1719072"/>
            <a:ext cx="2066544" cy="109728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839A05E-33E5-4AE9-958B-839B39653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865376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增量快照02</a:t>
            </a:r>
            <a:endParaRPr sz="122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4930549-1A4C-42A4-9CA4-68A549200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648" y="2240280"/>
            <a:ext cx="1883664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-000002</a:t>
            </a:r>
            <a:endParaRPr sz="98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6EE2F2B7-208F-4999-B980-2D68E338D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2176272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1E3E41BC-5CCE-4641-878A-13DD0BA90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632" y="1719072"/>
            <a:ext cx="2066544" cy="109728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1064CF62-32EF-44B9-81EF-EB2A7D102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784" y="1865376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选择时间点</a:t>
            </a:r>
            <a:endParaRPr sz="122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BA8496D0-9FC2-40BB-95A6-CF4A9BFF7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72" y="2240280"/>
            <a:ext cx="1883664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崩溃前/误删前</a:t>
            </a:r>
            <a:endParaRPr sz="98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2ECF5526-C4F0-461B-B29F-72B0199B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752" y="2176272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3CBD148F-0B30-49F4-A02C-812ED80AA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056" y="1719072"/>
            <a:ext cx="2066544" cy="109728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82092843-0573-43FA-BD12-78C5A1E28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08" y="1865376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只读虚拟盘</a:t>
            </a:r>
            <a:endParaRPr sz="122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77A8163F-20AA-49CF-9553-988E75B7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2240280"/>
            <a:ext cx="1883664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直接扫描恢复</a:t>
            </a:r>
            <a:endParaRPr sz="98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E9C2CF1C-45FA-4C6D-97A7-D6ADC5D0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82112"/>
            <a:ext cx="2560320" cy="2148840"/>
          </a:xfrm>
          <a:prstGeom xmlns:a="http://schemas.openxmlformats.org/drawingml/2006/main" prst="roundRect">
            <a:avLst>
              <a:gd name="adj" fmla="val 76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209D69F4-5A8A-46A6-95ED-95F509D4C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36499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F63C1009-C1AF-402E-8CF8-32DD5B22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37413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AUTO</a:t>
            </a:r>
            <a:endParaRPr sz="13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98171030-2093-443A-916A-E6404108E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346704"/>
            <a:ext cx="16276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自动识别快照链</a:t>
            </a:r>
            <a:endParaRPr sz="165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C480E368-96D1-4B0F-98D7-B55DEE07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822192"/>
            <a:ext cx="2103120" cy="1344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打开.vmsd、任意增量VMDK或基础盘，自动发现同目录完整快照关系。</a:t>
            </a:r>
            <a:endParaRPr sz="1100"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AD534985-268D-44FF-99A8-B41ADB907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1568" y="3182112"/>
            <a:ext cx="2560320" cy="2148840"/>
          </a:xfrm>
          <a:prstGeom xmlns:a="http://schemas.openxmlformats.org/drawingml/2006/main" prst="roundRect">
            <a:avLst>
              <a:gd name="adj" fmla="val 76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DC19ED5A-7138-4258-B81F-A0D7BCC0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736" y="336499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272065DF-5758-432E-BF60-D294804D4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736" y="337413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TIME</a:t>
            </a:r>
            <a:endParaRPr sz="130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EEAD34B0-5C19-41DA-9DFC-DF3074B99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1376" y="3346704"/>
            <a:ext cx="16276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按时间点选择</a:t>
            </a:r>
            <a:endParaRPr sz="165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ADB4CFF5-2376-44F8-AE2E-D8ADE9BAF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168" y="3822192"/>
            <a:ext cx="2103120" cy="1344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展示快照节点、标签和容量，选择需要恢复的历史状态。</a:t>
            </a:r>
            <a:endParaRPr sz="110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FBA20BE6-9E5F-417F-BE13-13EAB39A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8776" y="3182112"/>
            <a:ext cx="2560320" cy="2148840"/>
          </a:xfrm>
          <a:prstGeom xmlns:a="http://schemas.openxmlformats.org/drawingml/2006/main" prst="roundRect">
            <a:avLst>
              <a:gd name="adj" fmla="val 76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04854FEB-9592-458F-A09C-3022EF1B0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9944" y="336499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C940177E-58BA-4C4B-951E-78DC2B97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9944" y="337413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25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COW</a:t>
            </a:r>
            <a:endParaRPr sz="1300"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B0953C51-685B-4931-82AE-83D07A743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8584" y="3346704"/>
            <a:ext cx="16276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COW叠加装配</a:t>
            </a:r>
            <a:endParaRPr sz="165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6A8B04BC-2AB6-4144-8FB3-F871A97B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7376" y="3822192"/>
            <a:ext cx="2103120" cy="1344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按照最新增量优先原则在内存中逐层回溯，不产生新的完整镜像。</a:t>
            </a:r>
            <a:endParaRPr sz="1100"/>
          </a:p>
        </p:txBody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E1B8A54A-1B89-4E92-BA1B-DC5B65B1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984" y="3182112"/>
            <a:ext cx="2560320" cy="2148840"/>
          </a:xfrm>
          <a:prstGeom xmlns:a="http://schemas.openxmlformats.org/drawingml/2006/main" prst="roundRect">
            <a:avLst>
              <a:gd name="adj" fmla="val 76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1EB44605-C539-44D0-802A-E076665A4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7152" y="336499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FB18D92B-6B78-4E40-8E39-CEDD19F5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7152" y="337413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VM</a:t>
            </a:r>
            <a:endParaRPr sz="1300"/>
          </a:p>
        </p:txBody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9F69FBA1-08ED-40BD-BBBF-71148B303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5792" y="3346704"/>
            <a:ext cx="16276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装配即挂载</a:t>
            </a:r>
            <a:endParaRPr sz="1650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5C3FCAE9-CFF8-4F5F-925B-93D0C3D6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4584" y="3822192"/>
            <a:ext cx="2103120" cy="1344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将选定状态注册为只读虚拟磁盘，直接扫描、浏览和提取。</a:t>
            </a:r>
            <a:endParaRPr sz="1100"/>
          </a:p>
        </p:txBody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4423E8DC-71BA-492F-B8B2-7E9DFD0AD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42432"/>
            <a:ext cx="107899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3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APFS卷同样支持按快照XID枚举和挂载历史快照，找回指定时间点的文件版本。</a:t>
            </a:r>
            <a:endParaRPr sz="1230"/>
          </a:p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9EA38032-1255-4FD4-AFC0-EB6911E9F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26319989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CF6E2E5-7552-4673-A118-6C8C36C91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2CF9A944-7C33-4BB1-8291-5AEAF5539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6E00A78C-DD08-487F-A6A1-25197F2D3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62D590C-FE48-48B9-A6DD-14F99213A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结果管理与交付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59AA566-72E6-413C-86C3-7CAAE769B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F45A3D09-CF01-438F-B53D-09D589C87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9EC106E4-6391-431E-80A4-9E8E1682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CE8AC30-85B7-45BC-AC62-51F12ADD3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CDBCAAE-FB0A-487E-9269-2977AEF7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24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31D6DDE-1464-4B36-9503-7851CCFEF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从千万级文件浏览，到校验清单和交互式报告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85ED4EB8-8173-4732-A275-D1BD076B2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恢复成功只是第一步，平台还提供筛选、预览、校验、统计与客户远程确认。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533A58EA-A8D1-4098-BAA1-91448A5EF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6492240" cy="2697480"/>
          </a:xfrm>
          <a:prstGeom xmlns:a="http://schemas.openxmlformats.org/drawingml/2006/main" prst="roundRect">
            <a:avLst>
              <a:gd name="adj" fmla="val 61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pic>
        <p:nvPicPr>
          <p:cNvPr id="6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281e8ff80549d1"/>
          <a:srcRect xmlns:a="http://schemas.openxmlformats.org/drawingml/2006/main" l="0" t="5290" r="0" b="5290"/>
          <a:stretch xmlns:a="http://schemas.openxmlformats.org/drawingml/2006/main"/>
        </p:blipFill>
        <p:spPr>
          <a:xfrm xmlns:a="http://schemas.openxmlformats.org/drawingml/2006/main">
            <a:off x="704088" y="1755648"/>
            <a:ext cx="6272784" cy="2478024"/>
          </a:xfrm>
          <a:prstGeom xmlns:a="http://schemas.openxmlformats.org/drawingml/2006/main" prst="rect">
            <a:avLst/>
          </a:prstGeom>
        </p:spPr>
      </p:pic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686DBD20-02E9-4629-8E9D-DB11DAFEC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1645920"/>
            <a:ext cx="1920240" cy="1188720"/>
          </a:xfrm>
          <a:prstGeom xmlns:a="http://schemas.openxmlformats.org/drawingml/2006/main" prst="roundRect">
            <a:avLst>
              <a:gd name="adj" fmla="val 1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DBC9765C-ABA0-461E-9EEC-E3F64D8D3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088" y="18288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0334D742-AD78-4457-B301-C3D33F1E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088" y="18379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TREE</a:t>
            </a:r>
            <a:endParaRPr sz="13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48314EFB-6636-46AB-85A5-8F3F550D6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0728" y="1810512"/>
            <a:ext cx="98755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文件树</a:t>
            </a:r>
            <a:endParaRPr sz="165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10A0EAFA-AD51-4CE9-A13D-CD59A43CC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2286000"/>
            <a:ext cx="15811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虚拟化渲染与流式索引
千万级文件规模流畅浏览</a:t>
            </a:r>
            <a:endParaRPr sz="93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1EAA5F8F-6E61-4794-BF42-63076F46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2328" y="1645920"/>
            <a:ext cx="1920240" cy="1188720"/>
          </a:xfrm>
          <a:prstGeom xmlns:a="http://schemas.openxmlformats.org/drawingml/2006/main" prst="roundRect">
            <a:avLst>
              <a:gd name="adj" fmla="val 1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61966AF9-2C9C-4F95-95C1-7D2F1C6D1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18288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69B902A0-2D1B-422A-8F1D-8290182C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18379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FIND</a:t>
            </a:r>
            <a:endParaRPr sz="1300"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19B3789E-868D-4173-B133-E33AF8469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2136" y="1810512"/>
            <a:ext cx="98755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筛选导航</a:t>
            </a:r>
            <a:endParaRPr sz="1650"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9F7541E3-184B-4C78-92DF-2BDFE878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0928" y="2286000"/>
            <a:ext cx="15811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按通配、正则、扩展名
大小、时间及删除状态
组合筛选并定位文件</a:t>
            </a:r>
            <a:endParaRPr sz="930"/>
          </a:p>
        </p:txBody>
      </p:sp>
      <p:sp>
        <p:nvSpPr>
          <p:cNvPr id="26" name="Shape 23">
            <a:extLst xmlns:a="http://schemas.openxmlformats.org/drawingml/2006/main">
              <a:ext uri="{FF2B5EF4-FFF2-40B4-BE49-F238E27FC236}">
                <a16:creationId xmlns:a16="http://schemas.microsoft.com/office/drawing/2014/main" id="{8E162020-D5A3-4A28-A55B-4E49171E4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3035808"/>
            <a:ext cx="1920240" cy="1188720"/>
          </a:xfrm>
          <a:prstGeom xmlns:a="http://schemas.openxmlformats.org/drawingml/2006/main" prst="roundRect">
            <a:avLst>
              <a:gd name="adj" fmla="val 1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7" name="Shape 24">
            <a:extLst xmlns:a="http://schemas.openxmlformats.org/drawingml/2006/main">
              <a:ext uri="{FF2B5EF4-FFF2-40B4-BE49-F238E27FC236}">
                <a16:creationId xmlns:a16="http://schemas.microsoft.com/office/drawing/2014/main" id="{97E322B6-19DF-4542-BB83-62E644DB1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088" y="32186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2A40EDEC-FDAB-4383-A813-FC27A489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088" y="32278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VIEW</a:t>
            </a:r>
            <a:endParaRPr sz="1300"/>
          </a:p>
        </p:txBody>
      </p:sp>
      <p:sp>
        <p:nvSpPr>
          <p:cNvPr id="29" name="Text 26">
            <a:extLst xmlns:a="http://schemas.openxmlformats.org/drawingml/2006/main">
              <a:ext uri="{FF2B5EF4-FFF2-40B4-BE49-F238E27FC236}">
                <a16:creationId xmlns:a16="http://schemas.microsoft.com/office/drawing/2014/main" id="{E73A727C-B4C4-49D2-82DD-D8937051C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0728" y="3200400"/>
            <a:ext cx="98755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文件预览</a:t>
            </a:r>
            <a:endParaRPr sz="1650"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1C5F2839-40DE-4CF6-B804-372FB312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3675888"/>
            <a:ext cx="15811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图片、文本与Hex转储
支持查找和标记导航</a:t>
            </a:r>
            <a:endParaRPr sz="930"/>
          </a:p>
        </p:txBody>
      </p:sp>
      <p:sp>
        <p:nvSpPr>
          <p:cNvPr id="31" name="Shape 28">
            <a:extLst xmlns:a="http://schemas.openxmlformats.org/drawingml/2006/main">
              <a:ext uri="{FF2B5EF4-FFF2-40B4-BE49-F238E27FC236}">
                <a16:creationId xmlns:a16="http://schemas.microsoft.com/office/drawing/2014/main" id="{B4166BA6-2737-4C49-900D-D5BAAAEF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2328" y="3035808"/>
            <a:ext cx="1920240" cy="1188720"/>
          </a:xfrm>
          <a:prstGeom xmlns:a="http://schemas.openxmlformats.org/drawingml/2006/main" prst="roundRect">
            <a:avLst>
              <a:gd name="adj" fmla="val 1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2" name="Shape 29">
            <a:extLst xmlns:a="http://schemas.openxmlformats.org/drawingml/2006/main">
              <a:ext uri="{FF2B5EF4-FFF2-40B4-BE49-F238E27FC236}">
                <a16:creationId xmlns:a16="http://schemas.microsoft.com/office/drawing/2014/main" id="{92AFC5EC-07EF-4DC8-875F-445DC9C21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32186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3" name="Text 30">
            <a:extLst xmlns:a="http://schemas.openxmlformats.org/drawingml/2006/main">
              <a:ext uri="{FF2B5EF4-FFF2-40B4-BE49-F238E27FC236}">
                <a16:creationId xmlns:a16="http://schemas.microsoft.com/office/drawing/2014/main" id="{4D842514-E16D-445F-AAC4-DF85735E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32278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HTML</a:t>
            </a:r>
            <a:endParaRPr sz="1300"/>
          </a:p>
        </p:txBody>
      </p:sp>
      <p:sp>
        <p:nvSpPr>
          <p:cNvPr id="34" name="Text 31">
            <a:extLst xmlns:a="http://schemas.openxmlformats.org/drawingml/2006/main">
              <a:ext uri="{FF2B5EF4-FFF2-40B4-BE49-F238E27FC236}">
                <a16:creationId xmlns:a16="http://schemas.microsoft.com/office/drawing/2014/main" id="{F7F55D64-671D-44FD-A44B-EC8FAC64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2136" y="3200400"/>
            <a:ext cx="98755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交互报告</a:t>
            </a:r>
            <a:endParaRPr sz="1650"/>
          </a:p>
        </p:txBody>
      </p:sp>
      <p:sp>
        <p:nvSpPr>
          <p:cNvPr id="35" name="Text 32">
            <a:extLst xmlns:a="http://schemas.openxmlformats.org/drawingml/2006/main">
              <a:ext uri="{FF2B5EF4-FFF2-40B4-BE49-F238E27FC236}">
                <a16:creationId xmlns:a16="http://schemas.microsoft.com/office/drawing/2014/main" id="{42029858-E95E-4FBA-BFC9-C532BD575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0928" y="3675888"/>
            <a:ext cx="15811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浏览器中查看恢复目录
支持过滤、统计和勾选
远程确认所需文件</a:t>
            </a:r>
            <a:endParaRPr sz="930"/>
          </a:p>
        </p:txBody>
      </p:sp>
      <p:sp>
        <p:nvSpPr>
          <p:cNvPr id="36" name="Shape 33">
            <a:extLst xmlns:a="http://schemas.openxmlformats.org/drawingml/2006/main">
              <a:ext uri="{FF2B5EF4-FFF2-40B4-BE49-F238E27FC236}">
                <a16:creationId xmlns:a16="http://schemas.microsoft.com/office/drawing/2014/main" id="{BA35C461-D378-45BD-8782-7F48184AC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846320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37" name="Text 34">
            <a:extLst xmlns:a="http://schemas.openxmlformats.org/drawingml/2006/main">
              <a:ext uri="{FF2B5EF4-FFF2-40B4-BE49-F238E27FC236}">
                <a16:creationId xmlns:a16="http://schemas.microsoft.com/office/drawing/2014/main" id="{7D0E1995-72A6-4A60-B05D-DCC42614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491947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77E8"/>
                </a:solidFill>
                <a:latin typeface="Aptos"/>
                <a:ea typeface="Aptos"/>
                <a:cs typeface="Aptos"/>
              </a:rPr>
              <a:t>MD5</a:t>
            </a:r>
            <a:endParaRPr sz="2200"/>
          </a:p>
        </p:txBody>
      </p:sp>
      <p:sp>
        <p:nvSpPr>
          <p:cNvPr id="38" name="Text 35">
            <a:extLst xmlns:a="http://schemas.openxmlformats.org/drawingml/2006/main">
              <a:ext uri="{FF2B5EF4-FFF2-40B4-BE49-F238E27FC236}">
                <a16:creationId xmlns:a16="http://schemas.microsoft.com/office/drawing/2014/main" id="{ED5A8871-3160-4B33-8217-0CAAEBB8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5248656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逐文件校验</a:t>
            </a:r>
            <a:endParaRPr sz="980"/>
          </a:p>
        </p:txBody>
      </p:sp>
      <p:sp>
        <p:nvSpPr>
          <p:cNvPr id="39" name="Shape 36">
            <a:extLst xmlns:a="http://schemas.openxmlformats.org/drawingml/2006/main">
              <a:ext uri="{FF2B5EF4-FFF2-40B4-BE49-F238E27FC236}">
                <a16:creationId xmlns:a16="http://schemas.microsoft.com/office/drawing/2014/main" id="{5FD8F8E8-279B-412E-9D24-C299D916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4846320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40" name="Text 37">
            <a:extLst xmlns:a="http://schemas.openxmlformats.org/drawingml/2006/main">
              <a:ext uri="{FF2B5EF4-FFF2-40B4-BE49-F238E27FC236}">
                <a16:creationId xmlns:a16="http://schemas.microsoft.com/office/drawing/2014/main" id="{5FEA4C3F-4ACC-4260-BD60-FA0884D9D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491947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7655DE"/>
                </a:solidFill>
                <a:latin typeface="Aptos"/>
                <a:ea typeface="Aptos"/>
                <a:cs typeface="Aptos"/>
              </a:rPr>
              <a:t>SHA</a:t>
            </a:r>
            <a:endParaRPr sz="2200"/>
          </a:p>
        </p:txBody>
      </p:sp>
      <p:sp>
        <p:nvSpPr>
          <p:cNvPr id="41" name="Text 38">
            <a:extLst xmlns:a="http://schemas.openxmlformats.org/drawingml/2006/main">
              <a:ext uri="{FF2B5EF4-FFF2-40B4-BE49-F238E27FC236}">
                <a16:creationId xmlns:a16="http://schemas.microsoft.com/office/drawing/2014/main" id="{F0F6589A-F2E6-451B-ACBE-1D3EFC61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5248656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1/256/512</a:t>
            </a:r>
            <a:endParaRPr sz="980"/>
          </a:p>
        </p:txBody>
      </p:sp>
      <p:sp>
        <p:nvSpPr>
          <p:cNvPr id="42" name="Shape 39">
            <a:extLst xmlns:a="http://schemas.openxmlformats.org/drawingml/2006/main">
              <a:ext uri="{FF2B5EF4-FFF2-40B4-BE49-F238E27FC236}">
                <a16:creationId xmlns:a16="http://schemas.microsoft.com/office/drawing/2014/main" id="{BCBE85F0-107F-41A6-80FE-45B815DA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846320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43" name="Text 40">
            <a:extLst xmlns:a="http://schemas.openxmlformats.org/drawingml/2006/main">
              <a:ext uri="{FF2B5EF4-FFF2-40B4-BE49-F238E27FC236}">
                <a16:creationId xmlns:a16="http://schemas.microsoft.com/office/drawing/2014/main" id="{CE7A8667-F23C-4D6B-AD59-F45ECE7B0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491947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A979"/>
                </a:solidFill>
                <a:latin typeface="Aptos"/>
                <a:ea typeface="Aptos"/>
                <a:cs typeface="Aptos"/>
              </a:rPr>
              <a:t>CSV</a:t>
            </a:r>
            <a:endParaRPr sz="2200"/>
          </a:p>
        </p:txBody>
      </p:sp>
      <p:sp>
        <p:nvSpPr>
          <p:cNvPr id="44" name="Text 41">
            <a:extLst xmlns:a="http://schemas.openxmlformats.org/drawingml/2006/main">
              <a:ext uri="{FF2B5EF4-FFF2-40B4-BE49-F238E27FC236}">
                <a16:creationId xmlns:a16="http://schemas.microsoft.com/office/drawing/2014/main" id="{8AE6FFE0-F172-4D08-9CE4-0D7795A0C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5248656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恢复清单</a:t>
            </a:r>
            <a:endParaRPr sz="980"/>
          </a:p>
        </p:txBody>
      </p:sp>
      <p:sp>
        <p:nvSpPr>
          <p:cNvPr id="45" name="Shape 42">
            <a:extLst xmlns:a="http://schemas.openxmlformats.org/drawingml/2006/main">
              <a:ext uri="{FF2B5EF4-FFF2-40B4-BE49-F238E27FC236}">
                <a16:creationId xmlns:a16="http://schemas.microsoft.com/office/drawing/2014/main" id="{1CD16758-2F5C-4FF2-8DE4-948B35ECC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4846320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46" name="Text 43">
            <a:extLst xmlns:a="http://schemas.openxmlformats.org/drawingml/2006/main">
              <a:ext uri="{FF2B5EF4-FFF2-40B4-BE49-F238E27FC236}">
                <a16:creationId xmlns:a16="http://schemas.microsoft.com/office/drawing/2014/main" id="{12C7B7B6-6AA5-4D1E-BCCB-27488F52C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491947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F39C2E"/>
                </a:solidFill>
                <a:latin typeface="Aptos"/>
                <a:ea typeface="Aptos"/>
                <a:cs typeface="Aptos"/>
              </a:rPr>
              <a:t>HTML</a:t>
            </a:r>
            <a:endParaRPr sz="2200"/>
          </a:p>
        </p:txBody>
      </p:sp>
      <p:sp>
        <p:nvSpPr>
          <p:cNvPr id="47" name="Text 44">
            <a:extLst xmlns:a="http://schemas.openxmlformats.org/drawingml/2006/main">
              <a:ext uri="{FF2B5EF4-FFF2-40B4-BE49-F238E27FC236}">
                <a16:creationId xmlns:a16="http://schemas.microsoft.com/office/drawing/2014/main" id="{BB4C6D0B-1ABB-404D-8875-8AA7970D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5248656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交互报告</a:t>
            </a:r>
            <a:endParaRPr sz="980"/>
          </a:p>
        </p:txBody>
      </p:sp>
      <p:sp>
        <p:nvSpPr>
          <p:cNvPr id="48" name="Text 45">
            <a:extLst xmlns:a="http://schemas.openxmlformats.org/drawingml/2006/main">
              <a:ext uri="{FF2B5EF4-FFF2-40B4-BE49-F238E27FC236}">
                <a16:creationId xmlns:a16="http://schemas.microsoft.com/office/drawing/2014/main" id="{B01F3F15-A198-4A04-9A9F-52EA4D443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13124558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3C2598E-6D98-4B65-9F6F-76C41481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B58"/>
          </a:solidFill>
          <a:ln xmlns:a="http://schemas.openxmlformats.org/drawingml/2006/main" w="12700">
            <a:solidFill>
              <a:srgbClr val="0A2B58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3A2D495-F0EF-4C60-B23D-B8C97E46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74E"/>
          </a:solidFill>
          <a:ln xmlns:a="http://schemas.openxmlformats.org/drawingml/2006/main" w="12700">
            <a:solidFill>
              <a:srgbClr val="0A274E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21FF8F5C-3A47-4E76-B785-7817C4881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315F"/>
          </a:solidFill>
          <a:ln xmlns:a="http://schemas.openxmlformats.org/drawingml/2006/main" w="12700">
            <a:solidFill>
              <a:srgbClr val="0B315F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9296BD7-F463-4531-B620-56328320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专业级RAID恢复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0E26587-EFC4-4AC4-9B1D-800A55356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FBE5144-1822-41E9-9122-A73CFF26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1B4D7C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65E04107-5EA8-4A75-B486-D60F93AE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1B4D7C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E03F455-30CC-4E55-8FC9-1FCBE82BE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539C"/>
          </a:solidFill>
          <a:ln xmlns:a="http://schemas.openxmlformats.org/drawingml/2006/main" w="12700">
            <a:solidFill>
              <a:srgbClr val="12539C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22C676A-2A59-490E-B43D-47AAAEC0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25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4ED9DB-97BD-44FC-8E3F-6A2498B28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18种RAID模式：智能重构、缺盘降级与参数推断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C2386D6-0896-4157-B676-0D2361897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面向服务器、NAS、厂商控制器变体与自定义数据布局，重组结果可继续注册为虚拟磁盘。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412AE497-92AE-4B4C-8768-2BD2AB2D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420624" cy="187452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0B3569"/>
          </a:solidFill>
          <a:ln xmlns:a="http://schemas.openxmlformats.org/drawingml/2006/main" w="13970">
            <a:solidFill>
              <a:srgbClr val="1877E8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C42C4D21-5D30-4DDC-8722-80B58C3E2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029968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A82B2C31-1A71-4A39-931F-02543FFA4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295144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DB0C701B-1271-49C2-B759-E33C63EC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560320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CAC37730-6132-4C26-AC6F-45E18DCA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825496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0581D5C2-9AF1-4A9A-9BEC-03CD038DB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090672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B139259-74BE-4642-993A-7A847AE5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94760"/>
            <a:ext cx="420624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BBD8EE"/>
                </a:solidFill>
                <a:latin typeface="Microsoft YaHei"/>
                <a:ea typeface="Microsoft YaHei"/>
                <a:cs typeface="Microsoft YaHei"/>
              </a:rPr>
              <a:t>D1</a:t>
            </a:r>
            <a:endParaRPr sz="85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561D088B-707C-45E4-B2A3-92C41608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5608" y="1828800"/>
            <a:ext cx="420624" cy="187452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0B3569"/>
          </a:solidFill>
          <a:ln xmlns:a="http://schemas.openxmlformats.org/drawingml/2006/main" w="13970">
            <a:solidFill>
              <a:srgbClr val="28BDF6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3A180136-05E2-4A7F-AC85-D5F779BC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048" y="2029968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7CAD52AB-3C55-4402-9D87-EBE19B90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048" y="2295144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290392E3-6150-44A2-88C1-E81902EF9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048" y="2560320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A114684-F7DE-48B9-9126-F29B60344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048" y="2825496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84B71DAC-C27C-4AE8-A9F7-4D7CA628D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048" y="3090672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01BBCF81-21FB-4049-B636-BFC28A6C1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5608" y="3794760"/>
            <a:ext cx="420624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BBD8EE"/>
                </a:solidFill>
                <a:latin typeface="Microsoft YaHei"/>
                <a:ea typeface="Microsoft YaHei"/>
                <a:cs typeface="Microsoft YaHei"/>
              </a:rPr>
              <a:t>D2</a:t>
            </a:r>
            <a:endParaRPr sz="85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2BDEA43E-EB35-4214-BF89-8A6723981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3976" y="1828800"/>
            <a:ext cx="420624" cy="187452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0B3569"/>
          </a:solidFill>
          <a:ln xmlns:a="http://schemas.openxmlformats.org/drawingml/2006/main" w="13970">
            <a:solidFill>
              <a:srgbClr val="7655DE"/>
            </a:solidFill>
            <a:prstDash val="solid"/>
          </a:ln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5F5D1A9B-3293-408B-8FAC-6145C89E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416" y="2029968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4FB52A25-7856-47A9-BFE9-350ADA00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416" y="2295144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FB11ED13-5C3C-4D07-BD92-CA2C5596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416" y="2560320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4EED970D-80BE-48E2-8D27-6C9BFD62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416" y="2825496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  <a:prstDash val="solid"/>
          </a:ln>
        </p:spPr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1012A943-1BDB-4180-AD47-9B1E5F090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5416" y="3090672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3841C8D8-96B8-4A0F-8C9D-FC1097AF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3976" y="3794760"/>
            <a:ext cx="420624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BBD8EE"/>
                </a:solidFill>
                <a:latin typeface="Microsoft YaHei"/>
                <a:ea typeface="Microsoft YaHei"/>
                <a:cs typeface="Microsoft YaHei"/>
              </a:rPr>
              <a:t>D3</a:t>
            </a:r>
            <a:endParaRPr sz="85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BFC45E25-C0A6-4C8E-AF81-F788CAE37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344" y="1828800"/>
            <a:ext cx="420624" cy="187452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0B3569"/>
          </a:solidFill>
          <a:ln xmlns:a="http://schemas.openxmlformats.org/drawingml/2006/main" w="13970">
            <a:solidFill>
              <a:srgbClr val="18A979"/>
            </a:solidFill>
            <a:prstDash val="solid"/>
          </a:ln>
        </p:spPr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DD5B075D-C010-42AD-830E-0D3B9BB7A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2029968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B7B2FE75-82CA-4FE5-9185-7AF3F20D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2295144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D907D611-E5AD-4662-9C66-FC5AAE5A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2560320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  <a:prstDash val="solid"/>
          </a:ln>
        </p:spPr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9C1AC6F6-4112-4458-8B26-175F2F2C7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2825496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EDB8CB22-9A5F-40F7-BF36-964F4C29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3090672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DC4A328A-2A61-4E8E-B7AD-D6F53680D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344" y="3794760"/>
            <a:ext cx="420624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BBD8EE"/>
                </a:solidFill>
                <a:latin typeface="Microsoft YaHei"/>
                <a:ea typeface="Microsoft YaHei"/>
                <a:cs typeface="Microsoft YaHei"/>
              </a:rPr>
              <a:t>D4</a:t>
            </a:r>
            <a:endParaRPr sz="850"/>
          </a:p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BD5F7307-34B4-4A3A-8694-4CC61A8F4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0712" y="1828800"/>
            <a:ext cx="420624" cy="187452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321E39"/>
          </a:solidFill>
          <a:ln xmlns:a="http://schemas.openxmlformats.org/drawingml/2006/main" w="13970">
            <a:solidFill>
              <a:srgbClr val="E84450"/>
            </a:solidFill>
            <a:prstDash val="solid"/>
          </a:ln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645E4268-ADC6-462D-9C62-179BD3C77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2152" y="2029968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DDC84795-1464-4DFE-92EC-4A0007AB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2152" y="2295144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  <a:prstDash val="solid"/>
          </a:ln>
        </p:spPr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65D7B4DF-0566-4CF6-A65C-F8184600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2152" y="2560320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652933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62F00A9A-B31B-4FC8-A9D9-47C879229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2152" y="2825496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30EEECB3-3259-4C05-AB90-6EDEC3A1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2152" y="3090672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C16A2A80-2CA1-4DFB-B2DD-E326828DF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0712" y="3794760"/>
            <a:ext cx="420624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缺盘</a:t>
            </a:r>
            <a:endParaRPr sz="85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275F02D3-71E5-4519-916F-882354F9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1828800"/>
            <a:ext cx="420624" cy="187452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0B3569"/>
          </a:solidFill>
          <a:ln xmlns:a="http://schemas.openxmlformats.org/drawingml/2006/main" w="13970">
            <a:solidFill>
              <a:srgbClr val="E84450"/>
            </a:solidFill>
            <a:prstDash val="solid"/>
          </a:ln>
        </p:spPr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E37841BF-808C-4FFF-BED6-708E5E284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029968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  <a:prstDash val="solid"/>
          </a:ln>
        </p:spPr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3C5FB044-8961-4879-8BD3-0CE1BCB0A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295144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4399C17E-763C-43F9-B379-FB493A51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60320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8393754A-3E8E-42C5-8F4F-46A98BF2A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825496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54" name="Shape 52">
            <a:extLst xmlns:a="http://schemas.openxmlformats.org/drawingml/2006/main">
              <a:ext uri="{FF2B5EF4-FFF2-40B4-BE49-F238E27FC236}">
                <a16:creationId xmlns:a16="http://schemas.microsoft.com/office/drawing/2014/main" id="{5237515F-C9B1-4A5C-ABBF-1E86B2979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3090672"/>
            <a:ext cx="237744" cy="146304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D75769A6-0086-4AE1-8DB7-514614DC7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794760"/>
            <a:ext cx="420624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BBD8EE"/>
                </a:solidFill>
                <a:latin typeface="Microsoft YaHei"/>
                <a:ea typeface="Microsoft YaHei"/>
                <a:cs typeface="Microsoft YaHei"/>
              </a:rPr>
              <a:t>D6</a:t>
            </a:r>
            <a:endParaRPr sz="850"/>
          </a:p>
        </p:txBody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32C0DD8B-C9AC-42DF-A621-B1E4D796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542032"/>
            <a:ext cx="384048" cy="438912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8A4E6BA1-3FE1-463D-9C9E-BC3AB5E30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0" y="1965960"/>
            <a:ext cx="2057400" cy="1645920"/>
          </a:xfrm>
          <a:prstGeom xmlns:a="http://schemas.openxmlformats.org/drawingml/2006/main" prst="roundRect">
            <a:avLst>
              <a:gd name="adj" fmla="val 12222"/>
            </a:avLst>
          </a:prstGeom>
          <a:solidFill xmlns:a="http://schemas.openxmlformats.org/drawingml/2006/main">
            <a:srgbClr val="0F4B8D"/>
          </a:solidFill>
          <a:ln xmlns:a="http://schemas.openxmlformats.org/drawingml/2006/main" w="15240">
            <a:solidFill>
              <a:srgbClr val="28BDF6"/>
            </a:solidFill>
            <a:prstDash val="solid"/>
          </a:ln>
        </p:spPr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83F85054-C5C5-488D-93FF-712A8F354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2359152"/>
            <a:ext cx="1600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虚拟RAID</a:t>
            </a:r>
            <a:endParaRPr sz="2100"/>
          </a:p>
        </p:txBody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AE509161-8190-4B03-87B8-6C93EA87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2852928"/>
            <a:ext cx="16002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50">
                <a:solidFill>
                  <a:srgbClr val="B9D8EE"/>
                </a:solidFill>
                <a:latin typeface="Microsoft YaHei"/>
                <a:ea typeface="Microsoft YaHei"/>
                <a:cs typeface="Microsoft YaHei"/>
              </a:rPr>
              <a:t>实时校验重建</a:t>
            </a:r>
            <a:endParaRPr sz="1150"/>
          </a:p>
        </p:txBody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83667D28-3E8D-4946-ABF5-C68A7082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1737360"/>
            <a:ext cx="155448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A4E7B"/>
            </a:solidFill>
            <a:prstDash val="solid"/>
          </a:ln>
        </p:spPr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B71439C7-A454-413D-AF13-3E47911EF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4424" y="1810512"/>
            <a:ext cx="126187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28BDF6"/>
                </a:solidFill>
                <a:latin typeface="Aptos"/>
                <a:ea typeface="Aptos"/>
                <a:cs typeface="Aptos"/>
              </a:rPr>
              <a:t>18</a:t>
            </a:r>
            <a:endParaRPr sz="220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309FA8E4-D680-49DA-88F4-285F1B462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4424" y="2139696"/>
            <a:ext cx="126187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D1E5F5"/>
                </a:solidFill>
                <a:latin typeface="Microsoft YaHei"/>
                <a:ea typeface="Microsoft YaHei"/>
                <a:cs typeface="Microsoft YaHei"/>
              </a:rPr>
              <a:t>RAID模式</a:t>
            </a:r>
            <a:endParaRPr sz="98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0A863066-C478-454E-8CCB-70BDCED0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5480" y="1737360"/>
            <a:ext cx="155448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A4E7B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A7D9A769-90EC-42F7-87A2-0421D128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1784" y="1810512"/>
            <a:ext cx="126187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A979"/>
                </a:solidFill>
                <a:latin typeface="Aptos"/>
                <a:ea typeface="Aptos"/>
                <a:cs typeface="Aptos"/>
              </a:rPr>
              <a:t>1盘</a:t>
            </a:r>
            <a:endParaRPr sz="2200"/>
          </a:p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FF3625BB-3265-46C7-BB29-8D40DBB0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1784" y="2139696"/>
            <a:ext cx="126187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D1E5F5"/>
                </a:solidFill>
                <a:latin typeface="Microsoft YaHei"/>
                <a:ea typeface="Microsoft YaHei"/>
                <a:cs typeface="Microsoft YaHei"/>
              </a:rPr>
              <a:t>RAID5缺失</a:t>
            </a:r>
            <a:endParaRPr sz="980"/>
          </a:p>
        </p:txBody>
      </p:sp>
      <p:sp>
        <p:nvSpPr>
          <p:cNvPr id="66" name="Shape 64">
            <a:extLst xmlns:a="http://schemas.openxmlformats.org/drawingml/2006/main">
              <a:ext uri="{FF2B5EF4-FFF2-40B4-BE49-F238E27FC236}">
                <a16:creationId xmlns:a16="http://schemas.microsoft.com/office/drawing/2014/main" id="{18689288-1B95-4AE3-8D50-4605DD9EC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2697480"/>
            <a:ext cx="155448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A4E7B"/>
            </a:solidFill>
            <a:prstDash val="solid"/>
          </a:ln>
        </p:spPr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38B6BB26-BB6A-4C41-B53F-6FA87C5A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4424" y="2770632"/>
            <a:ext cx="126187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F39C2E"/>
                </a:solidFill>
                <a:latin typeface="Aptos"/>
                <a:ea typeface="Aptos"/>
                <a:cs typeface="Aptos"/>
              </a:rPr>
              <a:t>2盘</a:t>
            </a:r>
            <a:endParaRPr sz="2200"/>
          </a:p>
        </p:txBody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67491142-5C74-4B52-A3F9-264547F92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4424" y="3099816"/>
            <a:ext cx="126187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D1E5F5"/>
                </a:solidFill>
                <a:latin typeface="Microsoft YaHei"/>
                <a:ea typeface="Microsoft YaHei"/>
                <a:cs typeface="Microsoft YaHei"/>
              </a:rPr>
              <a:t>RAID6缺失</a:t>
            </a:r>
            <a:endParaRPr sz="980"/>
          </a:p>
        </p:txBody>
      </p:sp>
      <p:sp>
        <p:nvSpPr>
          <p:cNvPr id="69" name="Shape 67">
            <a:extLst xmlns:a="http://schemas.openxmlformats.org/drawingml/2006/main">
              <a:ext uri="{FF2B5EF4-FFF2-40B4-BE49-F238E27FC236}">
                <a16:creationId xmlns:a16="http://schemas.microsoft.com/office/drawing/2014/main" id="{B406AECD-9E6D-4BAA-895A-1B4E880A4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5480" y="2697480"/>
            <a:ext cx="155448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A4E7B"/>
            </a:solidFill>
            <a:prstDash val="solid"/>
          </a:ln>
        </p:spPr>
      </p:sp>
      <p:sp>
        <p:nvSpPr>
          <p:cNvPr id="70" name="Text 68">
            <a:extLst xmlns:a="http://schemas.openxmlformats.org/drawingml/2006/main">
              <a:ext uri="{FF2B5EF4-FFF2-40B4-BE49-F238E27FC236}">
                <a16:creationId xmlns:a16="http://schemas.microsoft.com/office/drawing/2014/main" id="{5385D8AB-A7C2-4AF5-8731-0BA8ED26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1784" y="2770632"/>
            <a:ext cx="126187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7655DE"/>
                </a:solidFill>
                <a:latin typeface="Aptos"/>
                <a:ea typeface="Aptos"/>
                <a:cs typeface="Aptos"/>
              </a:rPr>
              <a:t>JSON</a:t>
            </a:r>
            <a:endParaRPr sz="2200"/>
          </a:p>
        </p:txBody>
      </p:sp>
      <p:sp>
        <p:nvSpPr>
          <p:cNvPr id="71" name="Text 69">
            <a:extLst xmlns:a="http://schemas.openxmlformats.org/drawingml/2006/main">
              <a:ext uri="{FF2B5EF4-FFF2-40B4-BE49-F238E27FC236}">
                <a16:creationId xmlns:a16="http://schemas.microsoft.com/office/drawing/2014/main" id="{D35667B5-1E45-4705-900F-B55D0BAEA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1784" y="3099816"/>
            <a:ext cx="126187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D1E5F5"/>
                </a:solidFill>
                <a:latin typeface="Microsoft YaHei"/>
                <a:ea typeface="Microsoft YaHei"/>
                <a:cs typeface="Microsoft YaHei"/>
              </a:rPr>
              <a:t>配置复用</a:t>
            </a:r>
            <a:endParaRPr sz="980"/>
          </a:p>
        </p:txBody>
      </p:sp>
      <p:sp>
        <p:nvSpPr>
          <p:cNvPr id="72" name="Shape 70">
            <a:extLst xmlns:a="http://schemas.openxmlformats.org/drawingml/2006/main">
              <a:ext uri="{FF2B5EF4-FFF2-40B4-BE49-F238E27FC236}">
                <a16:creationId xmlns:a16="http://schemas.microsoft.com/office/drawing/2014/main" id="{FFC40933-FCB2-420A-805E-9A7C20321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480560"/>
            <a:ext cx="3401568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73" name="Shape 71">
            <a:extLst xmlns:a="http://schemas.openxmlformats.org/drawingml/2006/main">
              <a:ext uri="{FF2B5EF4-FFF2-40B4-BE49-F238E27FC236}">
                <a16:creationId xmlns:a16="http://schemas.microsoft.com/office/drawing/2014/main" id="{BB80658C-3DB4-4A70-941F-2D5329CAF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66344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74" name="Text 72">
            <a:extLst xmlns:a="http://schemas.openxmlformats.org/drawingml/2006/main">
              <a:ext uri="{FF2B5EF4-FFF2-40B4-BE49-F238E27FC236}">
                <a16:creationId xmlns:a16="http://schemas.microsoft.com/office/drawing/2014/main" id="{0DA705E4-F230-41C9-82A3-A0010DF4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67258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CFG</a:t>
            </a:r>
            <a:endParaRPr sz="1300"/>
          </a:p>
        </p:txBody>
      </p:sp>
      <p:sp>
        <p:nvSpPr>
          <p:cNvPr id="75" name="Text 73">
            <a:extLst xmlns:a="http://schemas.openxmlformats.org/drawingml/2006/main">
              <a:ext uri="{FF2B5EF4-FFF2-40B4-BE49-F238E27FC236}">
                <a16:creationId xmlns:a16="http://schemas.microsoft.com/office/drawing/2014/main" id="{EDFBBA5D-CA25-4817-AD43-3B9BDA4BD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464515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全参数手动重组</a:t>
            </a:r>
            <a:endParaRPr sz="1650"/>
          </a:p>
        </p:txBody>
      </p:sp>
      <p:sp>
        <p:nvSpPr>
          <p:cNvPr id="76" name="Text 74">
            <a:extLst xmlns:a="http://schemas.openxmlformats.org/drawingml/2006/main">
              <a:ext uri="{FF2B5EF4-FFF2-40B4-BE49-F238E27FC236}">
                <a16:creationId xmlns:a16="http://schemas.microsoft.com/office/drawing/2014/main" id="{95F65EE3-1BEC-4CB3-92CB-1D13268B9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20640"/>
            <a:ext cx="2944368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3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条带大小、盘序、成员范围、校验旋转、延迟校验、P/Q顺序、GF与RS系数。</a:t>
            </a:r>
            <a:endParaRPr sz="1030"/>
          </a:p>
        </p:txBody>
      </p:sp>
      <p:sp>
        <p:nvSpPr>
          <p:cNvPr id="77" name="Shape 75">
            <a:extLst xmlns:a="http://schemas.openxmlformats.org/drawingml/2006/main">
              <a:ext uri="{FF2B5EF4-FFF2-40B4-BE49-F238E27FC236}">
                <a16:creationId xmlns:a16="http://schemas.microsoft.com/office/drawing/2014/main" id="{DD20E968-E282-4ACE-AF4A-04D4A03A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4480560"/>
            <a:ext cx="3401568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78" name="Shape 76">
            <a:extLst xmlns:a="http://schemas.openxmlformats.org/drawingml/2006/main">
              <a:ext uri="{FF2B5EF4-FFF2-40B4-BE49-F238E27FC236}">
                <a16:creationId xmlns:a16="http://schemas.microsoft.com/office/drawing/2014/main" id="{55ABA0E0-8B6F-4A94-AD42-DBDF2AD7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466344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79" name="Text 77">
            <a:extLst xmlns:a="http://schemas.openxmlformats.org/drawingml/2006/main">
              <a:ext uri="{FF2B5EF4-FFF2-40B4-BE49-F238E27FC236}">
                <a16:creationId xmlns:a16="http://schemas.microsoft.com/office/drawing/2014/main" id="{081BC4B7-EDA4-423F-B516-1CE54E33E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467258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VIS</a:t>
            </a:r>
            <a:endParaRPr sz="1300"/>
          </a:p>
        </p:txBody>
      </p:sp>
      <p:sp>
        <p:nvSpPr>
          <p:cNvPr id="80" name="Text 78">
            <a:extLst xmlns:a="http://schemas.openxmlformats.org/drawingml/2006/main">
              <a:ext uri="{FF2B5EF4-FFF2-40B4-BE49-F238E27FC236}">
                <a16:creationId xmlns:a16="http://schemas.microsoft.com/office/drawing/2014/main" id="{99D3D010-5B7D-496C-B6D7-9419D397E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464515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可视化验证</a:t>
            </a:r>
            <a:endParaRPr sz="1650"/>
          </a:p>
        </p:txBody>
      </p:sp>
      <p:sp>
        <p:nvSpPr>
          <p:cNvPr id="81" name="Text 79">
            <a:extLst xmlns:a="http://schemas.openxmlformats.org/drawingml/2006/main">
              <a:ext uri="{FF2B5EF4-FFF2-40B4-BE49-F238E27FC236}">
                <a16:creationId xmlns:a16="http://schemas.microsoft.com/office/drawing/2014/main" id="{898709BF-CC05-4EFB-A918-6BD625B2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5120640"/>
            <a:ext cx="2944368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3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数据块、校验块、镜像块与缺盘列可视化，辅助人工验证盘序。</a:t>
            </a:r>
            <a:endParaRPr sz="1030"/>
          </a:p>
        </p:txBody>
      </p:sp>
      <p:sp>
        <p:nvSpPr>
          <p:cNvPr id="82" name="Shape 80">
            <a:extLst xmlns:a="http://schemas.openxmlformats.org/drawingml/2006/main">
              <a:ext uri="{FF2B5EF4-FFF2-40B4-BE49-F238E27FC236}">
                <a16:creationId xmlns:a16="http://schemas.microsoft.com/office/drawing/2014/main" id="{2793F6DD-C94C-464C-9E73-DA213BEC4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4480560"/>
            <a:ext cx="3401568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83" name="Shape 81">
            <a:extLst xmlns:a="http://schemas.openxmlformats.org/drawingml/2006/main">
              <a:ext uri="{FF2B5EF4-FFF2-40B4-BE49-F238E27FC236}">
                <a16:creationId xmlns:a16="http://schemas.microsoft.com/office/drawing/2014/main" id="{D9418CF7-D2E6-4C1F-AF0B-B671E65D5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466344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84" name="Text 82">
            <a:extLst xmlns:a="http://schemas.openxmlformats.org/drawingml/2006/main">
              <a:ext uri="{FF2B5EF4-FFF2-40B4-BE49-F238E27FC236}">
                <a16:creationId xmlns:a16="http://schemas.microsoft.com/office/drawing/2014/main" id="{DF1FD536-9C76-4802-B926-D7BF15C67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467258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GEN</a:t>
            </a:r>
            <a:endParaRPr sz="1300"/>
          </a:p>
        </p:txBody>
      </p:sp>
      <p:sp>
        <p:nvSpPr>
          <p:cNvPr id="85" name="Text 83">
            <a:extLst xmlns:a="http://schemas.openxmlformats.org/drawingml/2006/main">
              <a:ext uri="{FF2B5EF4-FFF2-40B4-BE49-F238E27FC236}">
                <a16:creationId xmlns:a16="http://schemas.microsoft.com/office/drawing/2014/main" id="{82AC420B-421F-48FF-BC52-7AA7BD688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688" y="464515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反向重建成员盘</a:t>
            </a:r>
            <a:endParaRPr sz="1650"/>
          </a:p>
        </p:txBody>
      </p:sp>
      <p:sp>
        <p:nvSpPr>
          <p:cNvPr id="86" name="Text 84">
            <a:extLst xmlns:a="http://schemas.openxmlformats.org/drawingml/2006/main">
              <a:ext uri="{FF2B5EF4-FFF2-40B4-BE49-F238E27FC236}">
                <a16:creationId xmlns:a16="http://schemas.microsoft.com/office/drawing/2014/main" id="{04652B60-2CE3-406E-A027-31CFD6C00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5120640"/>
            <a:ext cx="2944368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3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不仅可以降级读取，还可反向生成缺失成员盘的完整镜像。</a:t>
            </a:r>
            <a:endParaRPr sz="1030"/>
          </a:p>
        </p:txBody>
      </p:sp>
      <p:sp>
        <p:nvSpPr>
          <p:cNvPr id="87" name="Text 85">
            <a:extLst xmlns:a="http://schemas.openxmlformats.org/drawingml/2006/main">
              <a:ext uri="{FF2B5EF4-FFF2-40B4-BE49-F238E27FC236}">
                <a16:creationId xmlns:a16="http://schemas.microsoft.com/office/drawing/2014/main" id="{48ACB39C-5E1B-40C4-8E63-A99F566E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44487775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D5C64FD-4571-4E42-8761-49DD27FE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F1FCD10-6208-45BF-B5BA-F21D34C83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8B474DF8-E297-4544-8C0B-971760EBD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35DD77D-511E-4823-976A-FA50E793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RAID高级参数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A6891ED-B5FC-4C67-8DBC-66927722C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A5CFFD1-53F0-4882-8590-646663369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F885CB87-6966-4281-97C6-4787B40E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DF65CB7-27CB-4D83-AAA6-1A33390D9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1AE4749A-4CF1-440E-980C-792695819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26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F242309-1F8B-4DD2-81D3-7A987F05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RAID全参数与厂商变体复现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D0807600-3433-48FA-BC4E-0C0305A33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当标准参数无法解释数据分布时，工程师可以精确调整寻址、校验和副本布局。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C8E0A859-6C0E-4618-8D6A-C1041FD07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82496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AE786E73-E111-4884-9E73-503B5B57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6537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74A10F5-01BF-469E-B4C5-17BC66C3B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7452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ADFFBF3-D4B9-471B-915D-0BE4A846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4708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成员与范围</a:t>
            </a:r>
            <a:endParaRPr sz="16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6D09C641-DE3F-48D5-905A-92E419BF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45059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F987776B-5D32-4AF4-9207-A280BED9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34086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盘序拖拽 / 上下移 / 撤销</a:t>
            </a:r>
            <a:endParaRPr sz="11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51361BFA-0996-4E28-B431-A352326C0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88950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3A101B6-039A-4491-8714-15AD23C10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779776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起止扇区、成员范围与数据偏移</a:t>
            </a:r>
            <a:endParaRPr sz="11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C75CFC3B-BFF2-4BB2-9C3F-CF00E0B5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1682496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6C184E2E-DC87-401E-B87F-4D3644256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6537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C696FF09-6D74-41D6-8847-6697B6FC7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7452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3A4365EC-6670-4E84-AAA2-FF2EB4DE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4708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条带与布局</a:t>
            </a:r>
            <a:endParaRPr sz="165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A0319004-462B-4D17-A261-C36B6D042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45059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7949BA28-C564-43C3-95D1-6AF19F359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234086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512B-16MB条带大小</a:t>
            </a:r>
            <a:endParaRPr sz="110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4ED9CED0-1A22-4FBF-B23C-F11932AC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88950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0A9CF8A3-3817-4628-99B3-31B5E838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2779776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左/右对称、非对称、Parity First/Last</a:t>
            </a:r>
            <a:endParaRPr sz="110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96E36867-4CE4-4024-86C0-96AD2BB01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1682496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5E29BDFD-0236-491E-BB76-1E8ACE0F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86537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5E35187E-1908-4275-B925-5CA4A10F0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87452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FEF81220-0EAF-4FEB-96BF-10B5F29BE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184708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 6算法</a:t>
            </a:r>
            <a:endParaRPr sz="165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F6872C22-ED7A-4211-B53C-D1290ACD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245059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D5CFF9E0-D759-4262-8E01-5F5A9CEDD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234086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Reed-Solomon / XOR</a:t>
            </a:r>
            <a:endParaRPr sz="110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93D5E045-532D-4F55-915B-CF122592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288950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8A0D1BC5-7131-4CDC-8D53-E9AE2A6C8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2779776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P/Q顺序、GF多项式、RS系数</a:t>
            </a:r>
            <a:endParaRPr sz="1100"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31E7787C-37E9-475C-ACA6-607ECD54D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739896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A834436E-3106-42BC-BEBA-FD7401DB2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92277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589A3CD2-960A-444C-8154-87A0688E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93192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7176B583-17EE-40E2-8CF3-C14F45778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90448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 10副本</a:t>
            </a:r>
            <a:endParaRPr sz="1650"/>
          </a:p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832F0C39-38D1-4403-BAFC-0A538CE2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450799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4DB541CE-F5E8-48FE-82A1-9172D1363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439826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Near / Far / Offset</a:t>
            </a:r>
            <a:endParaRPr sz="110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42CF448E-FB90-4313-8064-ABABEE745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494690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970DB34F-4856-430E-B274-FD4B29AD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4837176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1E交错 / 0+1等子布局</a:t>
            </a:r>
            <a:endParaRPr sz="1100"/>
          </a:p>
        </p:txBody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118AA604-766B-4328-BEEA-E6762807E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3739896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A43C2B6D-408D-4F6B-AA2A-F0B7F3E5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2277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B3485878-2301-4C10-B094-45B69AE6E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93192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49D3EBCE-ADAC-4443-9F81-A47631E8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90448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延迟校验</a:t>
            </a:r>
            <a:endParaRPr sz="1650"/>
          </a:p>
        </p:txBody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AD3FE7E0-F8DA-4E76-AB8B-C846A8A2B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450799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ABCEAA15-56C2-4F7B-9255-C534B476A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439826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parity delay / rotation shift</a:t>
            </a:r>
            <a:endParaRPr sz="1100"/>
          </a:p>
        </p:txBody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3282D9BC-0CD3-4541-97FB-FE8441BB8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494690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4421EC62-FE75-4DB1-B48B-FBCEB7962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4837176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复现私有控制器条带旋转</a:t>
            </a:r>
            <a:endParaRPr sz="1100"/>
          </a:p>
        </p:txBody>
      </p:sp>
      <p:sp>
        <p:nvSpPr>
          <p:cNvPr id="54" name="Shape 52">
            <a:extLst xmlns:a="http://schemas.openxmlformats.org/drawingml/2006/main">
              <a:ext uri="{FF2B5EF4-FFF2-40B4-BE49-F238E27FC236}">
                <a16:creationId xmlns:a16="http://schemas.microsoft.com/office/drawing/2014/main" id="{1518AC74-3778-44C6-A69E-7D0B2876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3739896"/>
            <a:ext cx="3438144" cy="1755648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D4DC17BA-EB2C-4D30-97B6-87E6E1C8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922776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1AC15F4D-ADE9-490B-BA87-C00D1FECA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931920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/>
          </a:p>
        </p:txBody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9D31834B-EAA8-4F41-8FCF-2CF3F6046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3904488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厂商预设</a:t>
            </a:r>
            <a:endParaRPr sz="1650"/>
          </a:p>
        </p:txBody>
      </p:sp>
      <p:sp>
        <p:nvSpPr>
          <p:cNvPr id="58" name="Shape 56">
            <a:extLst xmlns:a="http://schemas.openxmlformats.org/drawingml/2006/main">
              <a:ext uri="{FF2B5EF4-FFF2-40B4-BE49-F238E27FC236}">
                <a16:creationId xmlns:a16="http://schemas.microsoft.com/office/drawing/2014/main" id="{43FB42ED-4204-4CF8-A10C-C59AA3DF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450799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  <a:prstDash val="solid"/>
          </a:ln>
        </p:spPr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708DA4D0-A00D-465F-8F25-FD92C2169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439826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mdadm、DDF、LSI PERC</a:t>
            </a:r>
            <a:endParaRPr sz="1100"/>
          </a:p>
        </p:txBody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EAF11147-76C1-4B4C-A300-B9DF66C4E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494690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  <a:prstDash val="solid"/>
          </a:ln>
        </p:spPr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D2C053ED-9E35-4319-8B69-713041D8B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4837176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HP、IBM、Adaptec、Synology/QNAP</a:t>
            </a:r>
            <a:endParaRPr sz="1100"/>
          </a:p>
        </p:txBody>
      </p:sp>
      <p:sp>
        <p:nvSpPr>
          <p:cNvPr id="62" name="Shape 60">
            <a:extLst xmlns:a="http://schemas.openxmlformats.org/drawingml/2006/main">
              <a:ext uri="{FF2B5EF4-FFF2-40B4-BE49-F238E27FC236}">
                <a16:creationId xmlns:a16="http://schemas.microsoft.com/office/drawing/2014/main" id="{A4C837EA-6835-4995-8435-DB20E2E15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669280"/>
            <a:ext cx="11064240" cy="4572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8890">
            <a:solidFill>
              <a:srgbClr val="B9D8EF"/>
            </a:solidFill>
            <a:prstDash val="solid"/>
          </a:ln>
        </p:spPr>
      </p:sp>
      <p:sp>
        <p:nvSpPr>
          <p:cNvPr id="63" name="Text 61">
            <a:extLst xmlns:a="http://schemas.openxmlformats.org/drawingml/2006/main">
              <a:ext uri="{FF2B5EF4-FFF2-40B4-BE49-F238E27FC236}">
                <a16:creationId xmlns:a16="http://schemas.microsoft.com/office/drawing/2014/main" id="{FB6FD53A-224D-4AC1-934C-8235846DA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5760720"/>
            <a:ext cx="106527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配置支持预检、JSON保存/加载与样例生成；无需创建虚拟盘即可先验证参数合理性。</a:t>
            </a:r>
            <a:endParaRPr sz="1200"/>
          </a:p>
        </p:txBody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0DAC2000-077A-445B-9562-817E53417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94298644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71DD2AA-4B7B-4DB8-A661-F7B60647F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0DD28BE-EA07-4EB5-956B-07F27AC2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58104D12-F651-40E9-9E34-B0B1756A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B0E5A99-AC6A-43DD-BDAD-D62C60BB6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RAID元数据识别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B9FF7A1-31E1-4BFB-B9AF-FAB8CB575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E5902378-E264-43D3-B213-807FEEC2B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8E1E2277-72F1-42D1-AD00-97DA144B0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F913481-B32E-461E-82A2-AD40B571F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C8E9B65-2364-421D-985C-504BF4FE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27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EAC3F6F-B514-498C-B1BA-EBE75D131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连接磁盘或镜像后，自动识别阵列与卷管理元数据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036B583-9093-4EBB-8C05-E0E96F2C8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识别结果可一键装配；无元数据时由参数推断引擎辅助构建候选阵列。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E61980E5-A14D-4AD2-9430-A87247EB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10972800" cy="566928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9FC7CBEA-1FC1-423C-BBF1-B0F23A5C0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728216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310C8FF-3ECA-4BBE-A07A-6169DC2A1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737360"/>
            <a:ext cx="402336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MD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A80B130-36C4-49FA-8F0E-20A93836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1719072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2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Linux软RAID</a:t>
            </a:r>
            <a:endParaRPr sz="152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43FA5FE-8AD1-4242-8B2A-5120E9187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1728216"/>
            <a:ext cx="7178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mdadm多版本superblock</a:t>
            </a:r>
            <a:endParaRPr sz="11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E22903F3-C605-4651-A484-B631C7B6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40864"/>
            <a:ext cx="10972800" cy="566928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5C9444A1-4542-41B5-977B-EB2481311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423160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A15EF32-DA33-4F7F-95B9-DD19CB86A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432304"/>
            <a:ext cx="402336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LVM</a:t>
            </a:r>
            <a:endParaRPr sz="13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2B2B84E-4461-40B0-B74B-7761D9A9D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2414016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2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Linux卷管理</a:t>
            </a:r>
            <a:endParaRPr sz="152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98533AE-815E-42DE-8E12-8F0E92520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2423160"/>
            <a:ext cx="7178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LVM / LVM2，逻辑卷直接进入磁盘树</a:t>
            </a:r>
            <a:endParaRPr sz="115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37FDFA1C-5BF4-4B71-A09F-AEA9576F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35808"/>
            <a:ext cx="10972800" cy="566928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580BB4F-F50A-4AF8-999C-A06544F4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18104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26C4F876-D85A-4A5B-85BE-DF67A446D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27248"/>
            <a:ext cx="402336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25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LDM</a:t>
            </a:r>
            <a:endParaRPr sz="13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CEA73D95-F9EB-401B-BD0A-E3277ECD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3108960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2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Windows动态磁盘</a:t>
            </a:r>
            <a:endParaRPr sz="152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A5D4304D-BB7F-459A-B8E8-1E428A2C6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118104"/>
            <a:ext cx="7178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LDM卷组与成员关系</a:t>
            </a:r>
            <a:endParaRPr sz="115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EB7B99E4-1A44-49AF-B428-D16E62767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730752"/>
            <a:ext cx="10972800" cy="566928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34880A93-C6D5-45AA-93F6-8861DE901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813048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3480922F-CFAB-4512-B8BE-0F32DA718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822192"/>
            <a:ext cx="402336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DDF</a:t>
            </a:r>
            <a:endParaRPr sz="13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6BEB14D9-5013-4404-8370-E18E04FB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380390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2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硬件RAID通用</a:t>
            </a:r>
            <a:endParaRPr sz="152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1C8590AC-A411-4A96-93F3-71D6B6372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813048"/>
            <a:ext cx="7178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SNIA DDF，覆盖多类主流控制器</a:t>
            </a:r>
            <a:endParaRPr sz="115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A974D8FA-B524-4727-B481-182E54DC7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425696"/>
            <a:ext cx="10972800" cy="566928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63A5D05D-F98D-484B-A6F4-7F97F3F44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507992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52DEC198-76CD-4FD1-81FC-66A75140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517136"/>
            <a:ext cx="402336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IMSM</a:t>
            </a:r>
            <a:endParaRPr sz="13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17682C7B-2D47-4169-821C-B98AB9A18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44988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2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Intel主板RAID</a:t>
            </a:r>
            <a:endParaRPr sz="152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86578B5B-768A-4DA8-B5E3-2CDC44D0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4507992"/>
            <a:ext cx="7178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IMSM / Matrix RAID，同盘多卷</a:t>
            </a:r>
            <a:endParaRPr sz="115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0056FDB7-FB6D-4FC5-8C34-24D603EE3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120640"/>
            <a:ext cx="10972800" cy="566928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5F2"/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95FD3F29-094C-4D01-90BD-5CD8262EB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202936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19A91069-73AA-4718-BBBF-8929BD9E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212080"/>
            <a:ext cx="402336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AI</a:t>
            </a:r>
            <a:endParaRPr sz="13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86599E88-288E-4475-86CC-F858CAC1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5193792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2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其他与推断</a:t>
            </a:r>
            <a:endParaRPr sz="152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650C8239-3428-4F5D-8FD6-F2906D25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5202936"/>
            <a:ext cx="71780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Apple RAID、HPSA、IBM IPR、raid_infer</a:t>
            </a:r>
            <a:endParaRPr sz="115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AA96BEC6-17CC-4D58-A7CF-DC8CF178B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925312"/>
            <a:ext cx="10972800" cy="347472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FFF7E8"/>
          </a:solidFill>
          <a:ln xmlns:a="http://schemas.openxmlformats.org/drawingml/2006/main" w="6350">
            <a:solidFill>
              <a:srgbClr val="F1D39C"/>
            </a:solidFill>
            <a:prstDash val="solid"/>
          </a:ln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CE847B53-D15C-40A4-9E22-CEB197B47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980176"/>
            <a:ext cx="10607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90" b="1">
                <a:solidFill>
                  <a:srgbClr val="7C5719"/>
                </a:solidFill>
                <a:latin typeface="Microsoft YaHei"/>
                <a:ea typeface="Microsoft YaHei"/>
                <a:cs typeface="Microsoft YaHei"/>
              </a:rPr>
              <a:t>真实场景中可处理同一组盘上多个RAID卷、盘尾元数据校验和内容锚点定盘序。</a:t>
            </a:r>
            <a:endParaRPr sz="1090"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5FAD625B-3225-4E75-B85F-47E66164C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18006522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381E805-02D4-4DA0-8A95-E43C4696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2223417-34DB-471D-96E9-906A13A89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745E50AF-29D8-4704-889B-F1D1FEFEF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08434E2-06D7-42AF-94AE-DF2A63253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NAS与软件定义存储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E8667FF-6BBC-492C-979D-FC2246D1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E9D4220-ED34-4FC5-881C-0638A1CB7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8E74646A-2763-4797-9D11-3D85073F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778B525-A9D7-4EC0-B76A-9D7E65044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4B45F8-C49C-4C5C-8A8C-62F7C35C9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28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58A71B0-A0AF-4E86-960A-58874E6B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NAS与存储池：自动拆解多层堆叠结构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5EE8702-98E9-4F3C-8111-23DD54514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从成员盘到软RAID、卷管理、精简池、虚拟盘和文件系统，逐层归集、映射与装配。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4A6ACB14-A9B5-4032-8B18-4B6BC9E10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64208"/>
            <a:ext cx="1691640" cy="987552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FFBB4FE-6F54-4708-BED7-A8173DF61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810512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endParaRPr sz="122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B2B279B-E239-46D4-A165-C89375E3F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5416"/>
            <a:ext cx="15087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多盘接入</a:t>
            </a:r>
            <a:endParaRPr sz="98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9E3CD788-58D8-43E2-975F-9F690850F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2576" y="2066544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8422666F-7D1D-4BD0-BFE6-B899D1231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1664208"/>
            <a:ext cx="1691640" cy="987552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3429EB6-F375-4E47-A20D-E8B10C1B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2032" y="1810512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软RAID</a:t>
            </a:r>
            <a:endParaRPr sz="122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3A8DCF9-6F05-4EF1-96CE-642137C4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0" y="2185416"/>
            <a:ext cx="15087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mdadm / SHR</a:t>
            </a:r>
            <a:endParaRPr sz="98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60C25B8-CC39-41B6-9A32-DA1473BEE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7096" y="2066544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1444B0FA-048D-4080-8AE9-23C1E24EC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664208"/>
            <a:ext cx="1691640" cy="987552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15E9ED4-4451-4699-858E-096736AE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1810512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卷管理</a:t>
            </a:r>
            <a:endParaRPr sz="122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AF001E1A-7248-4C35-BC63-150506934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2185416"/>
            <a:ext cx="15087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LVM / SpaceDB</a:t>
            </a:r>
            <a:endParaRPr sz="98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0B1D9DC-C4B4-4725-816A-D24BD3A15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1616" y="2066544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054EE339-3E91-4751-8E76-7461FBBF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664208"/>
            <a:ext cx="1691640" cy="987552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0A35F8B1-7F88-4F3A-A9DF-AFF62791A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72" y="1810512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存储池</a:t>
            </a:r>
            <a:endParaRPr sz="122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7B7F742-90FB-49E7-88E0-33AAB6687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185416"/>
            <a:ext cx="15087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ZFS / Btrfs</a:t>
            </a:r>
            <a:endParaRPr sz="98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685D972A-3699-48A7-94E4-733B7B24D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6136" y="2066544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F9F4AD92-CBBD-4E70-8A6F-A6FF254E1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1664208"/>
            <a:ext cx="1691640" cy="987552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DEB4D931-1FE8-431F-AD7D-3E63F06B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5592" y="1810512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122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318680B1-AC9D-4ECA-A977-3363CB492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2185416"/>
            <a:ext cx="15087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ext4 / ZFS等</a:t>
            </a:r>
            <a:endParaRPr sz="98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CF9281AE-1E75-41F5-B38E-AB957A66B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656" y="2066544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888E9452-8864-48D3-8E11-E3DBCAB9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0" y="1664208"/>
            <a:ext cx="1691640" cy="987552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F207925D-8BE1-4D07-8C32-9F443B3E1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0112" y="1810512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用户数据</a:t>
            </a:r>
            <a:endParaRPr sz="122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53B57AA5-23C4-423C-AFE9-6D602BD1F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185416"/>
            <a:ext cx="15087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直接浏览提取</a:t>
            </a:r>
            <a:endParaRPr sz="98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412A16AE-139A-4159-8765-B4A15794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71800"/>
            <a:ext cx="3401568" cy="242316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51BC2A5C-EBF2-48BB-B854-D6ADCBE90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546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788C6F2F-0C12-4A78-8BF2-AB2D1D989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638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ZFS</a:t>
            </a:r>
            <a:endParaRPr sz="13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5B6E1170-93BA-4969-A4BF-41FB6215D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13639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ZFS存储池</a:t>
            </a:r>
            <a:endParaRPr sz="165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2B476932-96FF-480A-9BA9-DEEFC5650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73989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DD0BA636-7A3E-42B4-BA7D-9AF432D7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63016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自动 / 手动 / 推断三种模式</a:t>
            </a:r>
            <a:endParaRPr sz="112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68AB5087-BB9F-4831-8526-853C7E3E8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417880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F54614CC-ABA9-4364-BAE1-566323A4F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4069080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RAID-Z1/Z2/Z3、dRAID、Mirror</a:t>
            </a:r>
            <a:endParaRPr sz="112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C26563EA-34DB-4F0A-92EF-CD39D02CE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461772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DD99A4CA-8718-445C-B679-459CD7403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4507992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多vdev池、缺盘恢复与拓扑树</a:t>
            </a:r>
            <a:endParaRPr sz="112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ED5D8771-3D2F-499C-9E00-65EE9AC3F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2971800"/>
            <a:ext cx="3401568" cy="242316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FA6D29B5-C9E4-473D-9E74-1BF289CB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31546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E735B4CE-27AB-4A69-BD58-C24F50D87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31638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SS</a:t>
            </a:r>
            <a:endParaRPr sz="1300"/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E3927986-E35D-41AD-B6CA-9500AA3B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3067050"/>
            <a:ext cx="2468880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Windows Storage
Spaces</a:t>
            </a:r>
            <a:endParaRPr sz="165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B354921F-0F41-42E3-8385-02217E7B7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373989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0BA5E95F-B8A7-49C0-8DF0-68B2D1A2B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744" y="363016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解析SpaceDB池元数据</a:t>
            </a:r>
            <a:endParaRPr sz="112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AB1EC731-F973-46BC-8FF3-9EB472B87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417880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A3CF62D1-1EEB-4CD2-ADD1-FEF62753A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744" y="4069080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Simple / Mirror / Parity布局</a:t>
            </a:r>
            <a:endParaRPr sz="112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7AD7053B-0E54-4B40-85F5-A84280E9F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461772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2EE1A7A1-45B9-407E-8B5C-395BE2658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744" y="4507992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接入成员盘后自动检测与装配</a:t>
            </a:r>
            <a:endParaRPr sz="1120"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CFDDF47B-2815-4C7F-9E50-27A436A88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2971800"/>
            <a:ext cx="3401568" cy="242316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58" name="Shape 56">
            <a:extLst xmlns:a="http://schemas.openxmlformats.org/drawingml/2006/main">
              <a:ext uri="{FF2B5EF4-FFF2-40B4-BE49-F238E27FC236}">
                <a16:creationId xmlns:a16="http://schemas.microsoft.com/office/drawing/2014/main" id="{C46333FF-1D28-4262-9AB9-62DB9A92F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31546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C5B5C7DC-CCEC-4303-AB05-1B604AE6D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31638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BTR</a:t>
            </a:r>
            <a:endParaRPr sz="1300"/>
          </a:p>
        </p:txBody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31C0668F-3223-40AF-998F-3ED3CDCE8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688" y="313639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Btrfs多设备池</a:t>
            </a:r>
            <a:endParaRPr sz="1650"/>
          </a:p>
        </p:txBody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76AE912B-259B-4629-A331-FD64D871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373989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57D74FDB-6B54-4C4A-B569-478F5DA6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504" y="3630168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按FSID / devid归集成员</a:t>
            </a:r>
            <a:endParaRPr sz="112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CD0DCE90-C1E1-4CA9-9527-2B285A96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417880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000BBE28-3CA7-4848-BE30-B428ED0B7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504" y="4069080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解析Chunk Tree多盘映射</a:t>
            </a:r>
            <a:endParaRPr sz="1120"/>
          </a:p>
        </p:txBody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8F4B963B-1BB8-471D-A350-12D1E24B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461772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0A080A8E-69A8-4CE8-8E85-68407BC74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4504" y="4507992"/>
            <a:ext cx="279806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成员诊断、风险评估与报告</a:t>
            </a:r>
            <a:endParaRPr sz="1120"/>
          </a:p>
        </p:txBody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5D75E443-F318-49B8-8DAB-E8BDA95B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24144"/>
            <a:ext cx="10789920" cy="2834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9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NAS自动重组：QNAP mdadm → LVM → dm-thin → ext4；Synology mdadm → LVM → SHR / RAID-F1。</a:t>
            </a:r>
            <a:endParaRPr sz="1190"/>
          </a:p>
        </p:txBody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46D8767B-EC00-4CF5-B91B-C6221B758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62195766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66CDD7-D121-454A-9A87-09CB33E03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DF261B4-1D01-4C31-AEAF-672F98935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425CCB47-BEDA-4181-8578-9B3D4F2E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B41D4C7-F8D2-4CC5-AE7E-30462D70A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加密卷恢复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E5082BD-2C9D-482E-9D12-68D8110B8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16B6D1E4-8722-46F2-90AE-14FCA99C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CF712FB7-6CBE-46BB-8023-0917EE655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B78EEAE-5779-4827-8BAF-9AACFA5E4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94F36BD-1218-4496-AD4D-97B499C50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29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BA76646-EE33-4EC9-BA40-6860FDC36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加密卷识别、透明解锁与安全恢复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6D89F4D6-789F-4A0A-8323-FD6F0F48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在用户提供合法密码、恢复密钥或密钥材料后，建立透明解密虚拟盘并继续正常分析。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48C91A2B-806F-4DD7-9E81-650990510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2066544" cy="987552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A3A0A51-304C-4DDE-B5E8-20247C582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83794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识别加密头</a:t>
            </a:r>
            <a:endParaRPr sz="122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DDA5E7D-8F32-41A7-A64C-DF982DD1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12848"/>
            <a:ext cx="188366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自动检测方案</a:t>
            </a:r>
            <a:endParaRPr sz="98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9E145113-FE25-42CF-BB9A-C898A4ACB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2093976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0AE8FB3E-0CDF-4F0C-87F0-17B8C20BE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1691640"/>
            <a:ext cx="2066544" cy="987552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740D254-0A9F-4D7B-B709-9245D8363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6936" y="183794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输入密钥</a:t>
            </a:r>
            <a:endParaRPr sz="122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31791035-11F8-42DE-8D79-446A1051D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224" y="2212848"/>
            <a:ext cx="188366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密码/恢复密钥</a:t>
            </a:r>
            <a:endParaRPr sz="98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F5785E91-0FE0-417C-ACD0-B997590F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904" y="2093976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7998C7C5-AA98-4FB0-A6EB-F275E64B4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08" y="1691640"/>
            <a:ext cx="2066544" cy="987552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1A18015-0658-4616-8684-153B6D0B7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83794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透明解密</a:t>
            </a:r>
            <a:endParaRPr sz="122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CB7BEBEC-F5D2-4E87-BA7D-6C86FED3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648" y="2212848"/>
            <a:ext cx="188366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虚拟盘面</a:t>
            </a:r>
            <a:endParaRPr sz="98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117A5BB-5C5E-4CEC-9968-88CB5C930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2093976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9CE5FD4A-EB19-4DD1-99D4-2652BC47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632" y="1691640"/>
            <a:ext cx="2066544" cy="987552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51241127-944C-4537-9EE0-8505B5518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784" y="183794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文件系统分析</a:t>
            </a:r>
            <a:endParaRPr sz="122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F1E40CA-5D27-4227-8F71-94DFC551F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72" y="2212848"/>
            <a:ext cx="188366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扫描/浏览/恢复</a:t>
            </a:r>
            <a:endParaRPr sz="98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FA75807F-7D83-4C23-A00A-F26065D2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752" y="2093976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3DE7678C-43BF-4831-B3AB-0406ADC1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056" y="1691640"/>
            <a:ext cx="2066544" cy="987552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C3EDFC6B-924E-466E-8737-2BF76DDB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08" y="183794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安全导出</a:t>
            </a:r>
            <a:endParaRPr sz="122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A754ADC6-DBC1-41EB-B274-536C9CB64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2212848"/>
            <a:ext cx="188366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校验/清单/报告</a:t>
            </a:r>
            <a:endParaRPr sz="98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4DF6F8B9-2570-46E1-8B69-04AD6DBDD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0"/>
            <a:ext cx="3438144" cy="109728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7872B169-82CB-4667-A95B-77D9989FE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2004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2013C6DE-5AE7-4D10-8A0F-B4C7F9926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2095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BL</a:t>
            </a:r>
            <a:endParaRPr sz="13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5C98AB76-3B4A-47BE-9FE1-F2FC4225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18211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BitLocker</a:t>
            </a:r>
            <a:endParaRPr sz="165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0F2C46DB-8798-4EA4-A34C-462AAC5A1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657600"/>
            <a:ext cx="298094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4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Windows全盘/分区加密</a:t>
            </a:r>
            <a:endParaRPr sz="1040"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B4B61A5E-D860-474E-8341-ABD46BDB7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3017520"/>
            <a:ext cx="3438144" cy="109728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3121867F-8070-4494-B4DA-45AC2688F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2004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C5E0CD7D-A204-454C-A3B8-8B62F4A3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2095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LK</a:t>
            </a:r>
            <a:endParaRPr sz="130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524AB0E7-5636-4F72-97FD-D7C0F20E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18211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LUKS</a:t>
            </a:r>
            <a:endParaRPr sz="165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20474155-BF4A-47CB-B19A-3E1B65418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12" y="3657600"/>
            <a:ext cx="298094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4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Linux全盘加密，含分离头</a:t>
            </a:r>
            <a:endParaRPr sz="104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37439244-0FF9-4958-885F-7256F9296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3017520"/>
            <a:ext cx="3438144" cy="109728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A2DBB589-5B8D-4FE3-9BD9-BF16095A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2004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8D12D4A2-5A33-472D-9763-1361268F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2095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VC</a:t>
            </a:r>
            <a:endParaRPr sz="1300"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030FD674-7D02-41D5-A1B1-D4E26D4C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318211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VeraCrypt</a:t>
            </a:r>
            <a:endParaRPr sz="165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FB8FD912-4FE5-4FDD-B3B5-E7A841FB4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464" y="3657600"/>
            <a:ext cx="298094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4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跨平台容器与分区</a:t>
            </a:r>
            <a:endParaRPr sz="1040"/>
          </a:p>
        </p:txBody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7A582EE4-CAF9-457A-837D-8613E4BA9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343400"/>
            <a:ext cx="3438144" cy="109728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71C37867-6BBC-41E9-96A0-84B794CF8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5262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684B1051-60DA-49C0-8507-C848770C8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5354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CS</a:t>
            </a:r>
            <a:endParaRPr sz="1300"/>
          </a:p>
        </p:txBody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AF18DD77-83CB-4D68-9060-05423D714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450799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CoreStorage</a:t>
            </a:r>
            <a:endParaRPr sz="1650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C6118CDA-E648-434E-B075-08B9D8BFA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983480"/>
            <a:ext cx="298094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4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旧版macOS FileVault</a:t>
            </a:r>
            <a:endParaRPr sz="104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BE192A54-203A-4488-969D-0D1CC64C3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4343400"/>
            <a:ext cx="3438144" cy="109728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54" name="Shape 52">
            <a:extLst xmlns:a="http://schemas.openxmlformats.org/drawingml/2006/main">
              <a:ext uri="{FF2B5EF4-FFF2-40B4-BE49-F238E27FC236}">
                <a16:creationId xmlns:a16="http://schemas.microsoft.com/office/drawing/2014/main" id="{67408EC2-2B21-453D-9721-2E3918054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5262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420154BD-8DC3-4577-917B-2510BA55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5354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AF</a:t>
            </a:r>
            <a:endParaRPr sz="1300"/>
          </a:p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B8DCE3BA-5CC0-45EF-B4FB-4C06F0798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50799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APFS FileVault</a:t>
            </a:r>
            <a:endParaRPr sz="1650"/>
          </a:p>
        </p:txBody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619E4F7E-8962-49C6-A73C-7C37F9EDE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12" y="4983480"/>
            <a:ext cx="298094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4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新版macOS加密卷</a:t>
            </a:r>
            <a:endParaRPr sz="1040"/>
          </a:p>
        </p:txBody>
      </p:sp>
      <p:sp>
        <p:nvSpPr>
          <p:cNvPr id="58" name="Shape 56">
            <a:extLst xmlns:a="http://schemas.openxmlformats.org/drawingml/2006/main">
              <a:ext uri="{FF2B5EF4-FFF2-40B4-BE49-F238E27FC236}">
                <a16:creationId xmlns:a16="http://schemas.microsoft.com/office/drawing/2014/main" id="{2A8BDF0A-1CCA-49FF-AD34-B2090576E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4343400"/>
            <a:ext cx="3438144" cy="109728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5B5E6507-D40D-4841-8BDB-D8E638829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45262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6ABEDFC8-44A9-404A-9407-7B16BF560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45354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FS</a:t>
            </a:r>
            <a:endParaRPr sz="1300"/>
          </a:p>
        </p:txBody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033B33C6-D48C-48D6-BB44-40B9C740F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450799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fscrypt / ZFS</a:t>
            </a:r>
            <a:endParaRPr sz="165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118921E9-E6A0-4DE9-A743-1DF594013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464" y="4983480"/>
            <a:ext cx="298094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4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Linux文件级与ZFS原生加密</a:t>
            </a:r>
            <a:endParaRPr sz="104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6D8F7DE7-488E-4DA4-876B-3DC228A2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870448"/>
            <a:ext cx="11064240" cy="320040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EAF8F2"/>
          </a:solidFill>
          <a:ln xmlns:a="http://schemas.openxmlformats.org/drawingml/2006/main" w="6350">
            <a:solidFill>
              <a:srgbClr val="B9E7D7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8CFC1DA1-9813-42B4-9B99-20F792BEF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5916168"/>
            <a:ext cx="1065276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20" b="1">
                <a:solidFill>
                  <a:srgbClr val="176D51"/>
                </a:solidFill>
                <a:latin typeface="Microsoft YaHei"/>
                <a:ea typeface="Microsoft YaHei"/>
                <a:cs typeface="Microsoft YaHei"/>
              </a:rPr>
              <a:t>解密过程默认只读；需要可写工具时可叠加COW写时复制，原始介质和镜像保持不变。</a:t>
            </a:r>
            <a:endParaRPr sz="1120"/>
          </a:p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16DE514E-11E4-4FDC-85E8-8C698F882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36072881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71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13A8F49-4CAA-43DE-81B6-497252505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B58"/>
          </a:solidFill>
          <a:ln xmlns:a="http://schemas.openxmlformats.org/drawingml/2006/main" w="12700">
            <a:solidFill>
              <a:srgbClr val="0A2B58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21FCECBF-9941-4E33-BE5A-16407916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315F"/>
          </a:solidFill>
          <a:ln xmlns:a="http://schemas.openxmlformats.org/drawingml/2006/main" w="12700">
            <a:solidFill>
              <a:srgbClr val="0B315F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63820C2-7E38-4281-AB22-67C8448B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系统级虚拟磁盘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7327DDB-75AE-489C-9F26-0011D53D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2744253C-BA94-4AB2-801B-E407D408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1B4D7C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04E90BF4-7A69-4105-A4A3-77DCDD93D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1B4D7C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B5EACCE-FAB5-4432-AED3-32AA51958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539C"/>
          </a:solidFill>
          <a:ln xmlns:a="http://schemas.openxmlformats.org/drawingml/2006/main" w="12700">
            <a:solidFill>
              <a:srgbClr val="12539C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0F2AE728-9A6A-4FEB-B1AD-A671E84FE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30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7723EA8-2132-4513-BECD-8056BC7E8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把复杂重组结果变成操作系统可见的“真实磁盘”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CF917D3-B4EC-4A43-B9F3-B2D0382D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物理盘、镜像、任意区间、虚拟RAID、存储池、企业存储LUN和解密卷均可映射。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C3012B72-1113-46B8-9C5E-6CF0DBE6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00784"/>
            <a:ext cx="3218688" cy="233172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2B1B46F4-869C-4980-9BFA-28E34B5E6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83664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040C189B-46F4-4C78-8C50-EB4B344B9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92808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SRC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3793997-62A3-464E-8D5E-DDE49C19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65376"/>
            <a:ext cx="228600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可映射的数据对象</a:t>
            </a:r>
            <a:endParaRPr sz="16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14994316-6008-4E03-AB72-D6324E99A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46888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E050C7F9-C36F-4CF9-BDE2-13E0AE20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359152"/>
            <a:ext cx="261518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物理磁盘</a:t>
            </a:r>
            <a:endParaRPr sz="11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7BEFD22C-9F8A-4675-A360-3D038B0C3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77063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9A6C620-BA40-47A8-A0B6-6CE92D5D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660904"/>
            <a:ext cx="261518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镜像文件</a:t>
            </a:r>
            <a:endParaRPr sz="11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F5AF7C42-C9A4-41EF-9C05-2EDC7BF56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072384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D128615-9841-4F75-9468-5DEC85790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2962656"/>
            <a:ext cx="261518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任意分区或连续区间</a:t>
            </a:r>
            <a:endParaRPr sz="110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768BF905-6F9C-4E33-8FFC-D328CD3EF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3741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1E6DF8ED-710C-4D9B-BC3B-5A89D115B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264408"/>
            <a:ext cx="261518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虚拟RAID / 存储池 / LUN</a:t>
            </a:r>
            <a:endParaRPr sz="110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FAA41451-A69D-45CE-B7E9-255EA166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67588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C45F6C53-9233-4F65-9EB9-077EB15C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566160"/>
            <a:ext cx="261518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透明解密卷</a:t>
            </a:r>
            <a:endParaRPr sz="110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59941F40-B992-4200-B590-0C99F009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1965960"/>
            <a:ext cx="2880360" cy="150876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45DC1"/>
          </a:solidFill>
          <a:ln xmlns:a="http://schemas.openxmlformats.org/drawingml/2006/main" w="15240">
            <a:solidFill>
              <a:srgbClr val="28BDF6"/>
            </a:solidFill>
            <a:prstDash val="solid"/>
          </a:ln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F615DE4C-4BC2-4636-8107-74DA8EEB2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4" y="2148840"/>
            <a:ext cx="658368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FFFFFF"/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16F1BF10-8DDC-40F4-B19E-E51F785A5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4" y="2157984"/>
            <a:ext cx="658368" cy="6492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VD</a:t>
            </a:r>
            <a:endParaRPr sz="13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D35AC3D0-B200-4FDA-B169-FBFA1A0DD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8848" y="2834640"/>
            <a:ext cx="239572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52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vdisk / WinSpd / NBD</a:t>
            </a:r>
            <a:endParaRPr sz="152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2D1F99C6-52E3-4055-8788-6DDBBE11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182112"/>
            <a:ext cx="224028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>
                <a:solidFill>
                  <a:srgbClr val="A9D7F4"/>
                </a:solidFill>
                <a:latin typeface="Microsoft YaHei"/>
                <a:ea typeface="Microsoft YaHei"/>
                <a:cs typeface="Microsoft YaHei"/>
              </a:rPr>
              <a:t>系统级虚拟磁盘引擎</a:t>
            </a:r>
            <a:endParaRPr sz="105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5AD1E84D-8CD8-41C2-A903-81F11F3DD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523744"/>
            <a:ext cx="256032" cy="36576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FAF21535-C31B-453A-8DDB-1195E580A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2048" y="2523744"/>
            <a:ext cx="256032" cy="36576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54F73C6A-864B-4BDA-9E05-C7D45121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1700784"/>
            <a:ext cx="3749040" cy="1078992"/>
          </a:xfrm>
          <a:prstGeom xmlns:a="http://schemas.openxmlformats.org/drawingml/2006/main" prst="roundRect">
            <a:avLst>
              <a:gd name="adj" fmla="val 1525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A8C368F9-496A-4A2E-AD22-63B8AE5B0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9288" y="1883664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F7A389C7-6169-4ED4-8251-122A6BAEE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9288" y="1892808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WIN</a:t>
            </a:r>
            <a:endParaRPr sz="13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5BF57134-3075-4B85-878E-E99298E1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1865376"/>
            <a:ext cx="281635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Windows通道</a:t>
            </a:r>
            <a:endParaRPr sz="165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078B1FDA-3CDD-487A-B1B2-919350F47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2340864"/>
            <a:ext cx="329184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暴露为真正的\.\PhysicalDriveN，磁盘管理器、资源管理器及第三方工具可直接访问。</a:t>
            </a:r>
            <a:endParaRPr sz="1020"/>
          </a:p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A5DE278B-00EE-4B65-B04B-00A69C612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2971800"/>
            <a:ext cx="3749040" cy="1078992"/>
          </a:xfrm>
          <a:prstGeom xmlns:a="http://schemas.openxmlformats.org/drawingml/2006/main" prst="roundRect">
            <a:avLst>
              <a:gd name="adj" fmla="val 1525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BF173C3F-BD5E-4FE3-8EB2-1F9F3CC3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9288" y="31546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66C15D94-CD8A-48FE-BAA7-F5BDC06C2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9288" y="31638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LNX</a:t>
            </a:r>
            <a:endParaRPr sz="130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809B6598-3C51-4717-9B52-07407A83C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3136392"/>
            <a:ext cx="281635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Linux通道</a:t>
            </a:r>
            <a:endParaRPr sz="1650"/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30B76334-9682-4121-A8E2-8556CCEE1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3611880"/>
            <a:ext cx="329184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暴露为/dev/nbdX标准块设备，支持mount、fdisk、dd、parted等工具。</a:t>
            </a:r>
            <a:endParaRPr sz="1020"/>
          </a:p>
        </p:txBody>
      </p:sp>
      <p:sp>
        <p:nvSpPr>
          <p:cNvPr id="75" name="Text 73">
            <a:extLst xmlns:a="http://schemas.openxmlformats.org/drawingml/2006/main">
              <a:ext uri="{FF2B5EF4-FFF2-40B4-BE49-F238E27FC236}">
                <a16:creationId xmlns:a16="http://schemas.microsoft.com/office/drawing/2014/main" id="{32BE9264-D46B-4BC5-AA85-66F3F30B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  <p:sp>
        <p:nvSpPr>
          <p:cNvPr id="76" name="默认只读">
            <a:extLst xmlns:a="http://schemas.openxmlformats.org/drawingml/2006/main">
              <a:ext uri="{FF2B5EF4-FFF2-40B4-BE49-F238E27FC236}">
                <a16:creationId xmlns:a16="http://schemas.microsoft.com/office/drawing/2014/main" id="{15E4F41B-E70E-4ED2-A541-3FE083DAA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4099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默认只读</a:t>
            </a:r>
          </a:p>
        </p:txBody>
      </p:sp>
      <p:sp>
        <p:nvSpPr>
          <p:cNvPr id="77" name="避免外部工具改写源数据">
            <a:extLst xmlns:a="http://schemas.openxmlformats.org/drawingml/2006/main">
              <a:ext uri="{FF2B5EF4-FFF2-40B4-BE49-F238E27FC236}">
                <a16:creationId xmlns:a16="http://schemas.microsoft.com/office/drawing/2014/main" id="{07911A34-3268-44E3-B972-23B5760AC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91100"/>
            <a:ext cx="33718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rPr>
              <a:t>避免外部工具改写源数据</a:t>
            </a:r>
          </a:p>
        </p:txBody>
      </p:sp>
      <p:sp>
        <p:nvSpPr>
          <p:cNvPr id="78" name="COW写保护">
            <a:extLst xmlns:a="http://schemas.openxmlformats.org/drawingml/2006/main">
              <a:ext uri="{FF2B5EF4-FFF2-40B4-BE49-F238E27FC236}">
                <a16:creationId xmlns:a16="http://schemas.microsoft.com/office/drawing/2014/main" id="{EFA23679-92E0-42B4-815D-4A4D9173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4572000"/>
            <a:ext cx="34099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COW写保护</a:t>
            </a:r>
          </a:p>
        </p:txBody>
      </p:sp>
      <p:sp>
        <p:nvSpPr>
          <p:cNvPr id="79" name="写入重定向到独立覆盖文件">
            <a:extLst xmlns:a="http://schemas.openxmlformats.org/drawingml/2006/main">
              <a:ext uri="{FF2B5EF4-FFF2-40B4-BE49-F238E27FC236}">
                <a16:creationId xmlns:a16="http://schemas.microsoft.com/office/drawing/2014/main" id="{BA125B9B-0477-4A2C-9BD5-D3D98EADD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4991100"/>
            <a:ext cx="33718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rPr>
              <a:t>写入重定向到独立覆盖文件</a:t>
            </a:r>
          </a:p>
        </p:txBody>
      </p:sp>
      <p:sp>
        <p:nvSpPr>
          <p:cNvPr id="80" name="合成GPT">
            <a:extLst xmlns:a="http://schemas.openxmlformats.org/drawingml/2006/main">
              <a:ext uri="{FF2B5EF4-FFF2-40B4-BE49-F238E27FC236}">
                <a16:creationId xmlns:a16="http://schemas.microsoft.com/office/drawing/2014/main" id="{BD9E40B2-0D68-46C8-820C-1CDE785E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572000"/>
            <a:ext cx="34099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合成GPT</a:t>
            </a:r>
          </a:p>
        </p:txBody>
      </p:sp>
      <p:sp>
        <p:nvSpPr>
          <p:cNvPr id="81" name="将裸文件系统包装为规范磁盘">
            <a:extLst xmlns:a="http://schemas.openxmlformats.org/drawingml/2006/main">
              <a:ext uri="{FF2B5EF4-FFF2-40B4-BE49-F238E27FC236}">
                <a16:creationId xmlns:a16="http://schemas.microsoft.com/office/drawing/2014/main" id="{EFBFCBEB-44E2-4ACF-B10C-59B4BA1D8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991100"/>
            <a:ext cx="33718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rPr>
              <a:t>将裸文件系统包装为规范磁盘</a:t>
            </a:r>
          </a:p>
        </p:txBody>
      </p:sp>
      <p:sp>
        <p:nvSpPr>
          <p:cNvPr id="82" name="非标扇区转换">
            <a:extLst xmlns:a="http://schemas.openxmlformats.org/drawingml/2006/main">
              <a:ext uri="{FF2B5EF4-FFF2-40B4-BE49-F238E27FC236}">
                <a16:creationId xmlns:a16="http://schemas.microsoft.com/office/drawing/2014/main" id="{9ED17B8D-CDA6-48EE-A69A-8EDDE5118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34099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非标扇区转换</a:t>
            </a:r>
          </a:p>
        </p:txBody>
      </p:sp>
      <p:sp>
        <p:nvSpPr>
          <p:cNvPr id="83" name="在线转换为标准512字节扇区">
            <a:extLst xmlns:a="http://schemas.openxmlformats.org/drawingml/2006/main">
              <a:ext uri="{FF2B5EF4-FFF2-40B4-BE49-F238E27FC236}">
                <a16:creationId xmlns:a16="http://schemas.microsoft.com/office/drawing/2014/main" id="{1241372E-23D7-484E-8B79-40CA8366C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67400"/>
            <a:ext cx="33718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rPr>
              <a:t>在线转换为标准512字节扇区</a:t>
            </a:r>
          </a:p>
        </p:txBody>
      </p:sp>
      <p:sp>
        <p:nvSpPr>
          <p:cNvPr id="84" name="坏区容忍">
            <a:extLst xmlns:a="http://schemas.openxmlformats.org/drawingml/2006/main">
              <a:ext uri="{FF2B5EF4-FFF2-40B4-BE49-F238E27FC236}">
                <a16:creationId xmlns:a16="http://schemas.microsoft.com/office/drawing/2014/main" id="{BBAE6CB8-3731-44F4-9D0F-60CE1E33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448300"/>
            <a:ext cx="34099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坏区容忍</a:t>
            </a:r>
          </a:p>
        </p:txBody>
      </p:sp>
      <p:sp>
        <p:nvSpPr>
          <p:cNvPr id="85" name="局部错误不终止长时间扫描">
            <a:extLst xmlns:a="http://schemas.openxmlformats.org/drawingml/2006/main">
              <a:ext uri="{FF2B5EF4-FFF2-40B4-BE49-F238E27FC236}">
                <a16:creationId xmlns:a16="http://schemas.microsoft.com/office/drawing/2014/main" id="{0608913E-B24C-4974-AE8B-E9FA51EDE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867400"/>
            <a:ext cx="33718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rPr>
              <a:t>局部错误不终止长时间扫描</a:t>
            </a:r>
          </a:p>
        </p:txBody>
      </p:sp>
      <p:sp>
        <p:nvSpPr>
          <p:cNvPr id="86" name="自定义标识">
            <a:extLst xmlns:a="http://schemas.openxmlformats.org/drawingml/2006/main">
              <a:ext uri="{FF2B5EF4-FFF2-40B4-BE49-F238E27FC236}">
                <a16:creationId xmlns:a16="http://schemas.microsoft.com/office/drawing/2014/main" id="{7D0B555A-18D8-4BED-B645-C975D7EAA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448300"/>
            <a:ext cx="34099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自定义标识</a:t>
            </a:r>
          </a:p>
        </p:txBody>
      </p:sp>
      <p:sp>
        <p:nvSpPr>
          <p:cNvPr id="87" name="准确对应多映射会话的源对象">
            <a:extLst xmlns:a="http://schemas.openxmlformats.org/drawingml/2006/main">
              <a:ext uri="{FF2B5EF4-FFF2-40B4-BE49-F238E27FC236}">
                <a16:creationId xmlns:a16="http://schemas.microsoft.com/office/drawing/2014/main" id="{EE43E03B-2F60-4EA6-BD65-129749040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867400"/>
            <a:ext cx="33718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9CFDF"/>
                </a:solidFill>
                <a:latin typeface="Microsoft YaHei"/>
                <a:ea typeface="Microsoft YaHei"/>
                <a:cs typeface="Microsoft YaHei"/>
              </a:rPr>
              <a:t>准确对应多映射会话的源对象</a:t>
            </a:r>
          </a:p>
        </p:txBody>
      </p:sp>
    </p:spTree>
    <p:extLst>
      <p:ext uri="{BB962C8B-B14F-4D97-AF65-F5344CB8AC3E}">
        <p14:creationId xmlns:p14="http://schemas.microsoft.com/office/powerpoint/2010/main" val="125044094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71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DD138BC-7939-48E0-9EFC-D2A3501B1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B58"/>
          </a:solidFill>
          <a:ln xmlns:a="http://schemas.openxmlformats.org/drawingml/2006/main" w="12700">
            <a:solidFill>
              <a:srgbClr val="0A2B58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CC79508-FE6D-4662-B2E4-0D6B7FC46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74E"/>
          </a:solidFill>
          <a:ln xmlns:a="http://schemas.openxmlformats.org/drawingml/2006/main" w="12700">
            <a:solidFill>
              <a:srgbClr val="0A274E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718F855-FF61-4AE1-A333-69BD6CB3C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315F"/>
          </a:solidFill>
          <a:ln xmlns:a="http://schemas.openxmlformats.org/drawingml/2006/main" w="12700">
            <a:solidFill>
              <a:srgbClr val="0B315F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E9C7FB4-DCE9-4AFD-B171-6967E4EB1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企业级存储恢复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E5EC9A8-039C-442C-9C1A-99DF706FB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B9D9F4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7C51805-8698-4AEF-A599-D7D2E3F5B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1B4D7C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33D620F0-B5D0-45FD-91B1-FE8D3676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1B4D7C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3A23C5D-B4F2-4EC5-AE6A-24396B1F4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539C"/>
          </a:solidFill>
          <a:ln xmlns:a="http://schemas.openxmlformats.org/drawingml/2006/main" w="12700">
            <a:solidFill>
              <a:srgbClr val="12539C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012089FB-5E52-4F37-8F2C-FB92C3D9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31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4AFEF2F-50D7-4C6A-A06E-BE8842904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高端存储恢复：恢复的不是“盘”，而是厂商私有虚拟化结构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8614EA7-869B-4A64-BEE9-D391745BC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A9C7E2"/>
                </a:solidFill>
                <a:latin typeface="Microsoft YaHei"/>
                <a:ea typeface="Microsoft YaHei"/>
                <a:cs typeface="Microsoft YaHei"/>
              </a:rPr>
              <a:t>通过自主逆向的解析器、专用恢复界面和LUN虚拟盘映射，穿透多层存储逻辑。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E34F8F84-90A7-4BB1-BA83-F0B32C96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19072"/>
            <a:ext cx="169164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07BAE37A-C767-4E8D-A377-A439C4D55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865376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endParaRPr sz="122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C4201E0-075C-4ABF-9ED6-A67ECAF62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0280"/>
            <a:ext cx="15087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物理介质</a:t>
            </a:r>
            <a:endParaRPr sz="98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A650AA11-831B-4BA4-9465-3CD9F864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2576" y="2167128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1542B3DC-DAD0-4004-A984-3A74FBF58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1719072"/>
            <a:ext cx="169164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50327629-4D9D-4EB2-811F-351F46BD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2032" y="1865376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私有配置库</a:t>
            </a:r>
            <a:endParaRPr sz="122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7A3948A-C8BC-48E9-A03A-37F975CF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0" y="2240280"/>
            <a:ext cx="15087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对象/元数据</a:t>
            </a:r>
            <a:endParaRPr sz="98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FD374F3C-6DE1-4C15-A68E-E52E50B16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7096" y="2167128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A69FE2EA-E12C-4293-A21A-91FAEB791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719072"/>
            <a:ext cx="169164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5F766551-4A2E-471F-9003-61A041877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1865376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RAID / 页设备</a:t>
            </a:r>
            <a:endParaRPr sz="122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EEE7278-0AF8-4DDD-BA4F-E38CE170A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2240280"/>
            <a:ext cx="15087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校验与寻址</a:t>
            </a:r>
            <a:endParaRPr sz="98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34137BE2-0932-47A0-A8AC-3992BB7E6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1616" y="2167128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77BBE53E-FCD4-43A6-80EC-F6793900B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719072"/>
            <a:ext cx="169164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14AC5A86-B917-41E9-AE17-F3444DA13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72" y="1865376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Pool / Extent</a:t>
            </a:r>
            <a:endParaRPr sz="122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CDBB7216-FDBB-4F00-B28E-0061A589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240280"/>
            <a:ext cx="15087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空间映射</a:t>
            </a:r>
            <a:endParaRPr sz="98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D84AC28A-552C-4C6D-91BC-46142B26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6136" y="2167128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AF41FFC6-645E-46A3-92A6-6C8423574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1719072"/>
            <a:ext cx="169164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055F87E4-D545-492D-9734-B478158C5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5592" y="1865376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LUN / VDisk</a:t>
            </a:r>
            <a:endParaRPr sz="122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158C20B0-2DAE-4347-B27F-55FB57119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2240280"/>
            <a:ext cx="15087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逻辑存储</a:t>
            </a:r>
            <a:endParaRPr sz="98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6FB95678-37E6-4F12-B14F-707C27E93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656" y="2167128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28BDF6"/>
          </a:solidFill>
          <a:ln xmlns:a="http://schemas.openxmlformats.org/drawingml/2006/main" w="12700">
            <a:solidFill>
              <a:srgbClr val="28BDF6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FE6E1E00-ABF6-45D0-9DBC-45FE07F27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0" y="1719072"/>
            <a:ext cx="169164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8890">
            <a:solidFill>
              <a:srgbClr val="1B4E7A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7DFDB617-3272-43D2-80AD-BFCB5C1F5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0112" y="1865376"/>
            <a:ext cx="154533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业务数据</a:t>
            </a:r>
            <a:endParaRPr sz="122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D1D883E7-7555-45A0-90AC-C8DF80936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240280"/>
            <a:ext cx="15087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文件系统/数据库</a:t>
            </a:r>
            <a:endParaRPr sz="98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080E8D25-91F9-4A86-9941-DC1F4589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27248"/>
            <a:ext cx="5166360" cy="1005840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8AD06238-6FC5-443C-84BF-96CF0AB00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31012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71F25623-0418-4E1C-8084-0CC16456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31927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HW</a:t>
            </a:r>
            <a:endParaRPr sz="13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CCE98EF9-4AA7-483D-8C90-349D9961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291840"/>
            <a:ext cx="423367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华为 OceanStor</a:t>
            </a:r>
            <a:endParaRPr sz="165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32C01D5C-25C7-401C-A0CA-461FED94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767328"/>
            <a:ext cx="470916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4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RAID 2.0+ · CCDB · WushanFS</a:t>
            </a:r>
            <a:endParaRPr sz="1040"/>
          </a:p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86429A16-0CF3-4738-B560-2B70B7C69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3127248"/>
            <a:ext cx="5166360" cy="1005840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6DA92A11-BCA1-4BAD-B4BF-CBAE17762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31012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7FAB2CEF-0180-48FC-BBF1-70538614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31927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SC</a:t>
            </a:r>
            <a:endParaRPr sz="1300"/>
          </a:p>
        </p:txBody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813A2E88-A829-4F6D-B2E2-84B1ED90A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291840"/>
            <a:ext cx="423367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Dell SC / Compellent</a:t>
            </a:r>
            <a:endParaRPr sz="1650"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C6979E53-3A97-48F9-8996-83A786B08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792" y="3767328"/>
            <a:ext cx="470916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4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FNOC · PITC B-Tree · RAID6/10</a:t>
            </a:r>
            <a:endParaRPr sz="104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FC229133-7AEB-4ECB-98FF-1FEE6377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343400"/>
            <a:ext cx="5166360" cy="1005840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D792FC40-541F-4670-99B1-697D3B94D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5262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BFEE0CFC-987A-426E-8B0C-865CD4A6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5354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IBM</a:t>
            </a:r>
            <a:endParaRPr sz="1300"/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A54DF13C-1FF6-4F7B-B6AD-C51E9CC88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4507992"/>
            <a:ext cx="423367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IBM V系列</a:t>
            </a:r>
            <a:endParaRPr sz="1650"/>
          </a:p>
        </p:txBody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3A2B39EB-21F4-4185-81E0-3BA1F1C7E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983480"/>
            <a:ext cx="470916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4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Drive · MDisk · Pool · VDisk</a:t>
            </a:r>
            <a:endParaRPr sz="1040"/>
          </a:p>
        </p:txBody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84AFA9D8-CA01-4F6B-AB8F-99BDA437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4343400"/>
            <a:ext cx="5166360" cy="1005840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0D315F"/>
          </a:solidFill>
          <a:ln xmlns:a="http://schemas.openxmlformats.org/drawingml/2006/main" w="10160">
            <a:solidFill>
              <a:srgbClr val="174A79"/>
            </a:solidFill>
            <a:prstDash val="solid"/>
          </a:ln>
        </p:spPr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A051B88C-0B12-4E5D-828B-DEED7DD67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45262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315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7DE8D617-B795-4F54-9CD6-962BF8B9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45354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EVA</a:t>
            </a:r>
            <a:endParaRPr sz="1300"/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90020CEB-2AC5-4D8D-88FF-8AB3B7924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507992"/>
            <a:ext cx="423367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HP EVA</a:t>
            </a:r>
            <a:endParaRPr sz="1650"/>
          </a:p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93C82171-D20D-442A-A562-71C5F7FE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792" y="4983480"/>
            <a:ext cx="470916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40">
                <a:solidFill>
                  <a:srgbClr val="C0D8EC"/>
                </a:solidFill>
                <a:latin typeface="Microsoft YaHei"/>
                <a:ea typeface="Microsoft YaHei"/>
                <a:cs typeface="Microsoft YaHei"/>
              </a:rPr>
              <a:t>PSEG · RSS · VRAID · RSEG</a:t>
            </a:r>
            <a:endParaRPr sz="1040"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41631D59-081D-4385-ABE1-B29518361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742432"/>
            <a:ext cx="11064240" cy="384048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02F57"/>
          </a:solidFill>
          <a:ln xmlns:a="http://schemas.openxmlformats.org/drawingml/2006/main" w="8890">
            <a:solidFill>
              <a:srgbClr val="1F5B8E"/>
            </a:solidFill>
            <a:prstDash val="solid"/>
          </a:ln>
        </p:spPr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98F2ED60-BF98-4DEC-819F-9C2E39CDF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5806440"/>
            <a:ext cx="106527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18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四类专用恢复能力均已形成“解析器 + 专用界面 + LUN映射”的完整产品化链路。</a:t>
            </a:r>
            <a:endParaRPr sz="1180"/>
          </a:p>
        </p:txBody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F3215A29-A886-491F-94B4-58ADBFD31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FA9CC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206519251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92EF24D-C595-422B-9EDE-330CDECB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3ADCD67-4876-4F21-84DE-18B30128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E9208E5B-7F8F-428A-96D2-5BF11C352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56E726E-C245-4A26-B2F1-F20A14A1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企业级存储专用恢复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627C129-23F3-4497-B2DE-8B1ADC4A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2E900A-7E24-435A-BB48-43A25406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578A0E1B-3D2D-4807-B3DC-B7167157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8C66A20-CE91-40CE-8F39-3CB9C099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D18B027-5FA4-4C10-85C9-CB30C95E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32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5E8842A-929D-437B-8FB0-9FEEBA34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华为OceanStor专用恢复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DDB7386-B5FC-45F9-8A93-C0C0D7C89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穿透RAID 2.0+多层虚拟化：从成员盘、CCDB与CKG/CK映射到LUN和WushanFS。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C3BFEE1E-4DA9-41D5-A2B8-2A85BAAFE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2628900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0DEBF646-E1A0-4365-A9DD-90C19880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792224"/>
            <a:ext cx="24825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成员盘/配置</a:t>
            </a:r>
            <a:endParaRPr sz="122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14D8E019-8408-4B27-BB9E-B0A3B1D47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67128"/>
            <a:ext cx="2446020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盘集与CCDB</a:t>
            </a:r>
            <a:endParaRPr sz="98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1D003588-B0F3-4C70-B1EB-7E1178C48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9836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216EF444-857B-4773-A5E4-08090B06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6140" y="1645920"/>
            <a:ext cx="2628900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FC9C4FF7-7A54-4A53-B12D-D2639E53E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9292" y="1792224"/>
            <a:ext cx="24825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CKG/CK映射</a:t>
            </a:r>
            <a:endParaRPr sz="122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B074001B-5814-4D23-8445-2CB29C89D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7580" y="2167128"/>
            <a:ext cx="2446020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4MB Extent / 64MB CK</a:t>
            </a:r>
            <a:endParaRPr sz="98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C544AF39-6DDC-4D08-BBFD-6D9E43B3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1616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34883938-4677-4BB5-B163-4EB27EEC5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645920"/>
            <a:ext cx="2628900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FEB7E22-06C1-408B-B941-2081D4283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72" y="1792224"/>
            <a:ext cx="24825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LUN虚拟盘</a:t>
            </a:r>
            <a:endParaRPr sz="122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FB9F877-E5CB-43F4-A18D-2B701656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167128"/>
            <a:ext cx="2446020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 2.0+重构</a:t>
            </a:r>
            <a:endParaRPr sz="98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144A916-60AF-4FD4-9F03-B685D5FD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3396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BF3F2A6C-F997-43E5-8487-9935DB72F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645920"/>
            <a:ext cx="2628900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BDF3D07B-B06B-492C-B0DD-428E74CD7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2852" y="1792224"/>
            <a:ext cx="24825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WushanFS</a:t>
            </a:r>
            <a:endParaRPr sz="122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7F5B8D5C-431D-43D5-878B-4560E5516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1140" y="2167128"/>
            <a:ext cx="2446020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NAS文件系统</a:t>
            </a:r>
            <a:endParaRPr sz="98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CC454C63-4B07-45EB-928E-12FC746DA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6841CE77-F631-4A1D-997D-E365AE7E2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A0DDFC2A-1302-4DF3-B3A3-3740CEE2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R2</a:t>
            </a:r>
            <a:endParaRPr sz="13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3BF41809-8ECF-47E1-A363-00697D0A0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RAID 2.0+全链路</a:t>
            </a:r>
            <a:endParaRPr sz="165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98042A5F-0063-469C-AFED-CBA697C3B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  <a:prstDash val="solid"/>
          </a:ln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08F699AD-F5FD-4CD2-A89A-D0CE1CAD0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 → Extent → CKG → CK → 条带</a:t>
            </a:r>
            <a:endParaRPr sz="109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061007C0-DA17-4FE2-9BD0-4D8364378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4450"/>
          </a:solidFill>
          <a:ln xmlns:a="http://schemas.openxmlformats.org/drawingml/2006/main" w="12700">
            <a:solidFill>
              <a:srgbClr val="E84450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CF1C76A6-DD20-4059-9B1C-59CE0337C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CCDB配置库自主逆向</a:t>
            </a:r>
            <a:endParaRPr sz="109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519F36E0-D0F0-4AE5-9FED-10E501F40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F638D047-A73E-4180-BE7D-284C674AC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982E3574-FAD9-42AD-9139-E0D8C205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DIF</a:t>
            </a:r>
            <a:endParaRPr sz="13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E0D0ED31-18AC-4FC3-8B54-8FD7374B6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企业级扇区处理</a:t>
            </a:r>
            <a:endParaRPr sz="165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66DEFFF6-E449-4593-9CCD-C497BDB6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C851CA3C-E2F2-4043-8F17-6EBD5D8C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520/4160字节DIF扇区</a:t>
            </a:r>
            <a:endParaRPr sz="109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0FC83214-12C4-4C5A-BF86-E988328A4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547EE2D9-C6D2-4849-84DF-7E151A63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支持最多缺2盘重构</a:t>
            </a:r>
            <a:endParaRPr sz="109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1196E5B8-309F-4916-9206-C12047581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90B826E1-2FE9-452D-879C-5C41AEAD5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90022E56-5305-485B-A290-322C4B64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NAS</a:t>
            </a:r>
            <a:endParaRPr sz="1300"/>
          </a:p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603CA4E2-5592-418F-8CB6-93C14A4E8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SAN与NAS双路径</a:t>
            </a:r>
            <a:endParaRPr sz="165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A95DDBFE-C1A8-4E32-8E3A-44B7D3402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343D85BE-C71E-430F-8939-A60B86865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LUN虚拟盘映射</a:t>
            </a:r>
            <a:endParaRPr sz="109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86936039-D081-4DAC-A255-F07BD27F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883C4A9E-89F6-4D8E-8D59-1F738C6BC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WushanFS直接浏览恢复</a:t>
            </a:r>
            <a:endParaRPr sz="109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621D4D79-D56B-4EB6-BB07-80AF4D197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B7B51475-3057-4613-96B9-EAB1B89FD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77E8"/>
                </a:solidFill>
                <a:latin typeface="Aptos"/>
                <a:ea typeface="Aptos"/>
                <a:cs typeface="Aptos"/>
              </a:rPr>
              <a:t>144/144</a:t>
            </a:r>
            <a:endParaRPr sz="2200"/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1771E320-70B7-442E-93C7-CAC31D58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LUN闭环验证</a:t>
            </a:r>
            <a:endParaRPr sz="980"/>
          </a:p>
        </p:txBody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54C7D7FA-7E96-47E2-A825-36FAE86C1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D1739410-8421-434B-8288-8F0CC71A8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A979"/>
                </a:solidFill>
                <a:latin typeface="Aptos"/>
                <a:ea typeface="Aptos"/>
                <a:cs typeface="Aptos"/>
              </a:rPr>
              <a:t>350/350</a:t>
            </a:r>
            <a:endParaRPr sz="2200"/>
          </a:p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10F9F92C-9038-478B-890E-955F3B105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NAS文件验证</a:t>
            </a:r>
            <a:endParaRPr sz="980"/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CC02AE72-9F07-49C7-8B44-81327981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C2D65C35-00D1-49AA-9CED-BF77CF2ED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F39C2E"/>
                </a:solidFill>
                <a:latin typeface="Aptos"/>
                <a:ea typeface="Aptos"/>
                <a:cs typeface="Aptos"/>
              </a:rPr>
              <a:t>2盘</a:t>
            </a:r>
            <a:endParaRPr sz="2200"/>
          </a:p>
        </p:txBody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14CC8B71-0AF2-4CAB-9D81-93FC5C4B2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最大缺盘重构</a:t>
            </a:r>
            <a:endParaRPr sz="980"/>
          </a:p>
        </p:txBody>
      </p:sp>
      <p:sp>
        <p:nvSpPr>
          <p:cNvPr id="62" name="Shape 60">
            <a:extLst xmlns:a="http://schemas.openxmlformats.org/drawingml/2006/main">
              <a:ext uri="{FF2B5EF4-FFF2-40B4-BE49-F238E27FC236}">
                <a16:creationId xmlns:a16="http://schemas.microsoft.com/office/drawing/2014/main" id="{FCC578B4-AF1B-4E0C-9895-5BC482277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3" name="Text 61">
            <a:extLst xmlns:a="http://schemas.openxmlformats.org/drawingml/2006/main">
              <a:ext uri="{FF2B5EF4-FFF2-40B4-BE49-F238E27FC236}">
                <a16:creationId xmlns:a16="http://schemas.microsoft.com/office/drawing/2014/main" id="{1BFCE5E5-BA31-49B9-8B81-CCF39FC1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E84450"/>
                </a:solidFill>
                <a:latin typeface="Aptos"/>
                <a:ea typeface="Aptos"/>
                <a:cs typeface="Aptos"/>
              </a:rPr>
              <a:t>5110 V5</a:t>
            </a:r>
            <a:endParaRPr sz="2200"/>
          </a:p>
        </p:txBody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0DD71240-183D-437B-A21A-650E653B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真实案例实证</a:t>
            </a:r>
            <a:endParaRPr sz="980"/>
          </a:p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4F8A47D8-B9AD-4310-B801-AAABD768C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682176938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D92F15D-0121-4397-B486-94C0CEA8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F1C70E6-28C1-4D98-8567-76350443C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24413B8C-9E3F-435A-A635-AFFEC4F94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BA673A6-4176-4848-9694-B39BFD728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企业级存储专用恢复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9D30AF0-C786-4F1A-ADB2-2C664B9C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D995866-3BFB-43B5-94DD-3E19BCEE2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3262AF6F-143C-4738-8D64-F363CCDB1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89B2F24-7CB5-4987-8D38-84026017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4EF8BD2-E032-415E-8539-3FF42C475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33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60F61B4-2BED-4281-B4BF-E36502524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Dell SC / Compellent专用恢复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B5595FAC-C34E-473B-AF1C-96BC962C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从FNOC盘头对象库到PITC B-Tree页映射，完成RAID页设备与LUN离线重构。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6B58959C-5542-47B7-AC56-DB3266908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41E9D461-2A68-468C-92DB-CB338733C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endParaRPr sz="122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FA050834-672C-4A34-86BB-7D4D10514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自动归位</a:t>
            </a:r>
            <a:endParaRPr sz="98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587EEA14-8117-462A-BB80-076D1D60E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A7175D5F-2769-4263-BED8-4DD349F79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B9B74F04-B51D-4BB9-8AF7-5156C31B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6936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FNOC对象库</a:t>
            </a:r>
            <a:endParaRPr sz="122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D4914E2-7CBB-4678-BF48-AA940CCFF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224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配置解析</a:t>
            </a:r>
            <a:endParaRPr sz="98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1C3237A1-DCDE-4CD5-9FA5-030022C4F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904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EE69E9F8-A4F3-4A6B-A634-8B041990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08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5ABA14B-35FB-49C0-8FC4-00C85F18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RAID/页设备</a:t>
            </a:r>
            <a:endParaRPr sz="122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D1557ED-6A22-4CBF-A796-EF6E50FEA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648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RAID6/10寻址</a:t>
            </a:r>
            <a:endParaRPr sz="98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1539ABC6-4CFD-4AD4-BBA9-BA4470180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3BD4A344-A743-4212-825F-D68F9F2E9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632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96844B8F-19C9-4C4D-8E0A-3DBE9AD7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784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PITC B-Tree</a:t>
            </a:r>
            <a:endParaRPr sz="122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07E16A87-C314-487F-89AC-96735F9B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72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页映射</a:t>
            </a:r>
            <a:endParaRPr sz="98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866F7D20-0B48-41AC-B20E-B23490DA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752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0663BEA0-AF35-47D6-B260-A2641CBD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056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3B9B4030-2D75-40D0-88B0-F2D17F8A1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08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LUN</a:t>
            </a:r>
            <a:endParaRPr sz="122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FE390317-4D2A-4F5A-900C-ED7FA05B4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文件系统恢复</a:t>
            </a:r>
            <a:endParaRPr sz="98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8978EFFE-9797-4C2F-AB0D-68D5D9526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C4269E9B-68C4-40E8-B444-7B2E45E42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F9FD6CE6-3608-4568-B2F9-5017E8E0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FN</a:t>
            </a:r>
            <a:endParaRPr sz="13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42C36D57-4ADD-4798-BC54-5A025987A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FNOC配置解析</a:t>
            </a:r>
            <a:endParaRPr sz="165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6D202DDB-C9AA-4057-A075-B9A723C3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AA214466-2B30-46A4-B7A6-9F677BFFF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盘头对象库与成员关系</a:t>
            </a:r>
            <a:endParaRPr sz="109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AE7491F9-8E53-4B44-84E8-19346009D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60F76271-7149-4E3F-B63E-6A3E4F2D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同型号同容量成员盘自动归位</a:t>
            </a:r>
            <a:endParaRPr sz="109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24B0F30A-DD45-4BEF-945D-6C426D281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F9388A91-225A-45F5-9B07-E3294A914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CA32B6CD-1C3C-41D2-9684-DE8A9321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BT</a:t>
            </a:r>
            <a:endParaRPr sz="1300"/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01E04762-1BE5-4363-8E4B-FEF18046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PITC页映射</a:t>
            </a:r>
            <a:endParaRPr sz="165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7FF42061-5DEC-4998-A003-BAB13D23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F58790C3-DBD1-4177-86AB-3F5264224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B-Tree页面映射</a:t>
            </a:r>
            <a:endParaRPr sz="109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9A2798B0-1475-44E4-8EFC-B00374A29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6353827C-C106-4D5A-98E3-DBBBE0A76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RAID6/10离线寻址</a:t>
            </a:r>
            <a:endParaRPr sz="109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7CFF0B16-1EC6-4AFE-B7CD-12DE83991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2F8E63A3-A1B6-450E-8B79-864731F5C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C304DF79-DF09-4EFE-A59E-BCD1C93AD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LUN</a:t>
            </a:r>
            <a:endParaRPr sz="1300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0FFC7FE1-5B69-4CA2-8231-94013607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LUN恢复闭环</a:t>
            </a:r>
            <a:endParaRPr sz="165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37662DB5-8B9C-41F7-90DB-E89B5FED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CC4BB95F-9CE3-4778-A2B4-4DFF4AEB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案例镜像挂出LUN</a:t>
            </a:r>
            <a:endParaRPr sz="109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3D2B85B3-ACD8-46E6-93F6-716A95E81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876F8412-766A-4E91-A587-A53A0BC2F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LUN内XFS文件系统验证</a:t>
            </a:r>
            <a:endParaRPr sz="1090"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333A42B3-9384-4FE7-8C16-0A15744A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B705DDD0-28A8-4CFD-B46F-3CBDE2DE6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77E8"/>
                </a:solidFill>
                <a:latin typeface="Aptos"/>
                <a:ea typeface="Aptos"/>
                <a:cs typeface="Aptos"/>
              </a:rPr>
              <a:t>离线</a:t>
            </a:r>
            <a:endParaRPr sz="2200"/>
          </a:p>
        </p:txBody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A03CA71D-844E-4683-B54A-77A81E78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无需原控制器</a:t>
            </a:r>
            <a:endParaRPr sz="980"/>
          </a:p>
        </p:txBody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5D00B049-70EA-4D84-B8CB-978D28527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AAA88204-0F0C-47C4-9D2C-C9BAFAA9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7655DE"/>
                </a:solidFill>
                <a:latin typeface="Aptos"/>
                <a:ea typeface="Aptos"/>
                <a:cs typeface="Aptos"/>
              </a:rPr>
              <a:t>RAID6/10</a:t>
            </a:r>
            <a:endParaRPr sz="220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56136533-0467-4B2E-A2D3-1C35DA125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寻址恢复</a:t>
            </a:r>
            <a:endParaRPr sz="98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B448B34B-B7A9-4C87-9062-4495AA729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EB407D6F-EC92-46EF-8AA9-09D93DA9D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A979"/>
                </a:solidFill>
                <a:latin typeface="Aptos"/>
                <a:ea typeface="Aptos"/>
                <a:cs typeface="Aptos"/>
              </a:rPr>
              <a:t>XFS</a:t>
            </a:r>
            <a:endParaRPr sz="2200"/>
          </a:p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349DE896-DF17-4091-99B7-1FD017615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LUN内容验证</a:t>
            </a:r>
            <a:endParaRPr sz="980"/>
          </a:p>
        </p:txBody>
      </p:sp>
      <p:sp>
        <p:nvSpPr>
          <p:cNvPr id="66" name="Shape 64">
            <a:extLst xmlns:a="http://schemas.openxmlformats.org/drawingml/2006/main">
              <a:ext uri="{FF2B5EF4-FFF2-40B4-BE49-F238E27FC236}">
                <a16:creationId xmlns:a16="http://schemas.microsoft.com/office/drawing/2014/main" id="{7DB5EB21-70FA-48AA-AE15-FDAD9CB3E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6F61EDDF-2F0E-40F9-81D5-215308784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F39C2E"/>
                </a:solidFill>
                <a:latin typeface="Aptos"/>
                <a:ea typeface="Aptos"/>
                <a:cs typeface="Aptos"/>
              </a:rPr>
              <a:t>SC2000</a:t>
            </a:r>
            <a:endParaRPr sz="2200"/>
          </a:p>
        </p:txBody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5686CA0A-78E5-42D8-B6EB-262FD908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专用模式</a:t>
            </a:r>
            <a:endParaRPr sz="980"/>
          </a:p>
        </p:txBody>
      </p:sp>
      <p:sp>
        <p:nvSpPr>
          <p:cNvPr id="69" name="Text 67">
            <a:extLst xmlns:a="http://schemas.openxmlformats.org/drawingml/2006/main">
              <a:ext uri="{FF2B5EF4-FFF2-40B4-BE49-F238E27FC236}">
                <a16:creationId xmlns:a16="http://schemas.microsoft.com/office/drawing/2014/main" id="{03C832E6-B245-42C8-BAED-3FB5A295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70646245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69C6DD7-F1C6-4602-9719-90B8CDD8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E4031F1-1CF6-41DC-AC8D-3A9A2638B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886829C8-D6DB-4896-BE36-2C15340DD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689F537-5D60-40B4-BA21-569D81C5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企业级存储专用恢复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BDE2BAD-ADBF-4AC9-8EB1-14BE9D37D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6EBA107-28B9-4361-9AE3-FD3AF9C8C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709CF7E3-811B-41B5-94C7-74A97640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8F20692-194F-466F-B369-3F5F8696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229F4E9-12C2-4AFE-9089-60174C56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34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F90552B-D50E-4F03-8CA8-58FBB471F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IBM V系列专用恢复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E35E64C-C060-4E61-92F1-1D928DE3F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深度还原Drive、MDisk、Pool与VDisk映射，支持Storwize V7000 / SVC及AIX LVM。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08BEA8B3-3AC3-4A89-944D-4D85BA11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0B08F06-776E-4A70-8F70-91B14B0B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Drive</a:t>
            </a:r>
            <a:endParaRPr sz="122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1916E0C-7C3A-4DAD-90D6-EB6DF5F2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成员盘</a:t>
            </a:r>
            <a:endParaRPr sz="98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DE8DB423-078B-4D83-A84A-097425119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10FF81C4-4ADE-4FA2-B09C-0F884C0A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C78DE96-FB69-4D0D-A5B6-BD46F1391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6936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MDisk</a:t>
            </a:r>
            <a:endParaRPr sz="122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2475837-370E-462C-830D-DC30B7B5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224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RAID组</a:t>
            </a:r>
            <a:endParaRPr sz="98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82B36336-08C9-4696-8BED-1C663E6C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904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69DC3442-932D-4972-8671-8C8B7FD6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08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B06F0884-2093-4044-9E6F-9B90DE04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Pool</a:t>
            </a:r>
            <a:endParaRPr sz="122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07E5B35-DB7A-46F6-8F04-447803500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648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Extent空间</a:t>
            </a:r>
            <a:endParaRPr sz="98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6E51DE7E-A449-4152-845B-ACD624061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907B97EB-69FF-4AD0-895B-2B9542519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632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A3A21A73-322D-49F9-82DB-915E42CB1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784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VDisk</a:t>
            </a:r>
            <a:endParaRPr sz="122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33AA6687-F415-4614-8B96-47161F71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72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逻辑卷</a:t>
            </a:r>
            <a:endParaRPr sz="98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91A1D075-0866-4761-9E27-CB84EB61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752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5EFDFA90-8410-414E-97E1-9C2510F84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056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45608AA4-A8B5-4A9D-BFE2-E616EEBEA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08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AIX LVM</a:t>
            </a:r>
            <a:endParaRPr sz="122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3A1BB716-C981-48CD-9A17-ED078147B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98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68DA48BF-288F-4ADB-8963-8098F383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77ED9133-F039-489C-A4EA-A2C28CB2E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53195AAB-D374-4641-BA5B-342A8BD21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CFG</a:t>
            </a:r>
            <a:endParaRPr sz="13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9371F8A7-CF34-42AE-9F21-5909CD093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盘尾配置区解析</a:t>
            </a:r>
            <a:endParaRPr sz="165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EE2A28B1-B5CC-490E-A1B1-FD977C09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98978549-E0BA-4E2B-BF17-3E474897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Drive、MDisk、Pool、VDisk关系</a:t>
            </a:r>
            <a:endParaRPr sz="109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048B8AAE-3E6D-4C2C-8899-4E0AAF93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E35D8B4A-AEDF-4636-B2C2-3D858E91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Extent正向与反向映射</a:t>
            </a:r>
            <a:endParaRPr sz="109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1403623D-AD9E-44AD-9D44-4E930A677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211ED471-ECA4-457E-8BFC-9012F8BB6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A703C541-4D4F-46BB-B8BC-F178DB1DF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MAP</a:t>
            </a:r>
            <a:endParaRPr sz="1300"/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B78FE2DB-B2B2-4D29-A51A-530DE574C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多组阵列联动</a:t>
            </a:r>
            <a:endParaRPr sz="165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7D567914-534D-4DC8-A698-BCA411523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3B7DECD4-66CB-4566-82A7-DF2EA2BB3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支持AIX LVM整组映射</a:t>
            </a:r>
            <a:endParaRPr sz="109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650E4673-3FFE-4F7B-8F3C-52C87966F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7F340561-DA18-4977-B3FA-0544C384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跨MDisk与Pool恢复VDisk</a:t>
            </a:r>
            <a:endParaRPr sz="109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8AB6E07B-0726-43ED-94DD-DC9FDAA16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E375219D-C57C-424E-9A32-64FBBB69A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D034CB4F-BAA9-4678-8497-B6BF9669D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938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CASE</a:t>
            </a:r>
            <a:endParaRPr sz="1300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26F1B8B7-7878-478A-A356-5E0A89391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真实案例验证</a:t>
            </a:r>
            <a:endParaRPr sz="165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76941E69-A360-4D90-AB2C-B13976CE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8CCB4559-2BCB-424A-AE28-887B78FA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客户案例成功提取</a:t>
            </a:r>
            <a:endParaRPr sz="109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33AC1915-1120-48F3-B713-6BA8F6472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46FF26DE-C605-43A2-BE81-85A490CC0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11组阵列XOR实证</a:t>
            </a:r>
            <a:endParaRPr sz="1090"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9C0DA19E-EBDA-48E3-8D2B-1788FDEF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6B1EBA41-A570-4DB7-B38A-A64A0A0B1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77E8"/>
                </a:solidFill>
                <a:latin typeface="Aptos"/>
                <a:ea typeface="Aptos"/>
                <a:cs typeface="Aptos"/>
              </a:rPr>
              <a:t>11组</a:t>
            </a:r>
            <a:endParaRPr sz="2200"/>
          </a:p>
        </p:txBody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16A26F57-D62F-4541-95D4-54615C4CF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阵列XOR验证</a:t>
            </a:r>
            <a:endParaRPr sz="980"/>
          </a:p>
        </p:txBody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11B27E65-B75F-4E2D-A374-D5D61D3A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717381EB-4A55-489C-991D-01B9BA1A0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F39C2E"/>
                </a:solidFill>
                <a:latin typeface="Aptos"/>
                <a:ea typeface="Aptos"/>
                <a:cs typeface="Aptos"/>
              </a:rPr>
              <a:t>VDisk</a:t>
            </a:r>
            <a:endParaRPr sz="220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1E4F690E-CB02-44F4-AE23-3BD5691C7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逐层映射</a:t>
            </a:r>
            <a:endParaRPr sz="98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45AEAF4D-B808-4E92-91B5-247245B8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49568967-D20C-4034-BD3A-4137FDA3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7655DE"/>
                </a:solidFill>
                <a:latin typeface="Aptos"/>
                <a:ea typeface="Aptos"/>
                <a:cs typeface="Aptos"/>
              </a:rPr>
              <a:t>AIX</a:t>
            </a:r>
            <a:endParaRPr sz="2200"/>
          </a:p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FD3B71C1-0062-4780-86C6-5D2CDDB5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LVM联动恢复</a:t>
            </a:r>
            <a:endParaRPr sz="980"/>
          </a:p>
        </p:txBody>
      </p:sp>
      <p:sp>
        <p:nvSpPr>
          <p:cNvPr id="66" name="Shape 64">
            <a:extLst xmlns:a="http://schemas.openxmlformats.org/drawingml/2006/main">
              <a:ext uri="{FF2B5EF4-FFF2-40B4-BE49-F238E27FC236}">
                <a16:creationId xmlns:a16="http://schemas.microsoft.com/office/drawing/2014/main" id="{EF029575-4043-40A7-832F-C310BF76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FFB12E93-4CEC-4326-A7FD-600AED3C8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A979"/>
                </a:solidFill>
                <a:latin typeface="Aptos"/>
                <a:ea typeface="Aptos"/>
                <a:cs typeface="Aptos"/>
              </a:rPr>
              <a:t>V7000/SVC</a:t>
            </a:r>
            <a:endParaRPr sz="2200"/>
          </a:p>
        </p:txBody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7CEF0635-CDE5-4904-8719-3A39181F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设备体系</a:t>
            </a:r>
            <a:endParaRPr sz="980"/>
          </a:p>
        </p:txBody>
      </p:sp>
      <p:sp>
        <p:nvSpPr>
          <p:cNvPr id="69" name="Text 67">
            <a:extLst xmlns:a="http://schemas.openxmlformats.org/drawingml/2006/main">
              <a:ext uri="{FF2B5EF4-FFF2-40B4-BE49-F238E27FC236}">
                <a16:creationId xmlns:a16="http://schemas.microsoft.com/office/drawing/2014/main" id="{6129809C-8C59-4820-98F6-C1EB6E9EF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35148701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33CEAC3-B9AB-41FE-A8D2-4FEF58AB3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7150261-BBD8-4C25-BE25-A3DB7EB7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E65D49C2-C18E-41EB-9662-06B1CF3E9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1C06C39-3A5F-4A2F-A966-AD7E59CDA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企业级存储专用恢复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A38ED4F-E41A-4FC1-BA6A-E1FDC05B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50F0E19-58BB-4B6D-9FC7-00EFAFDF2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584CCC1D-5C95-4B96-B21E-E76BFE34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234652F6-93E0-4EFC-9EEF-2D091B5C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0CF7B0C-AF6F-4E99-90EB-057819847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35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736B9D4-BE30-4ACD-8531-484AF571F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HP EVA与通用存储解析插件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45409CB-9968-419C-9714-F35E5D1F3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查表式虚拟化映射与统一LUN插件框架，持续扩展更多企业存储型号。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287EA847-F537-402E-9382-01519229E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B1776462-ACF2-4661-B5DA-C89D094C0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PSEG</a:t>
            </a:r>
            <a:endParaRPr sz="122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4B889CF-A0AC-481E-9D07-7A1446782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2MB分段</a:t>
            </a:r>
            <a:endParaRPr sz="98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74520C0D-8C59-44CC-8893-7CAF8E8FA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6468FA03-F2C2-4F74-A14A-76B195055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41ADCEF-90E6-4F9E-B1C2-5B297EB4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6936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RSS</a:t>
            </a:r>
            <a:endParaRPr sz="122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CA1497A9-709A-418C-9BEF-5ABB18AAF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224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冗余存储集</a:t>
            </a:r>
            <a:endParaRPr sz="98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46CDB020-525D-41FF-BD0B-6F1CA97CC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904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FB7856A9-08E3-4584-BA9C-A0AD116F0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08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EC54B4A1-9C1A-49C8-BAE8-2C85B3EF6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VRAID</a:t>
            </a:r>
            <a:endParaRPr sz="122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B29A3468-C70D-4B5A-ABF6-D59BE504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4648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虚拟RAID</a:t>
            </a:r>
            <a:endParaRPr sz="98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0757BFD-DFA2-4B79-9D41-346438F1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A70E837D-10F1-4000-80C2-C2028F5B3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2632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69A6DDA5-6BB4-488F-99DD-CE4B5E9C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784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RSEG</a:t>
            </a:r>
            <a:endParaRPr sz="122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75D2A35-108B-49A3-A7B5-BFE814969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72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8MB映射</a:t>
            </a:r>
            <a:endParaRPr sz="98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22D3EC01-45AF-4DC5-AD91-20144FC48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752" y="2034540"/>
            <a:ext cx="109728" cy="18288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9B1FFF6E-7DE7-43D8-B56D-581F62153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2056" y="1645920"/>
            <a:ext cx="2066544" cy="96012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5E602ABF-A8FD-46CC-A579-013CCD880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208" y="1792224"/>
            <a:ext cx="19202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2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LUN</a:t>
            </a:r>
            <a:endParaRPr sz="122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6BA97EC4-4264-43CC-B9D4-E53347766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2167128"/>
            <a:ext cx="18836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逻辑卷</a:t>
            </a:r>
            <a:endParaRPr sz="98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BCF1CE81-52E3-4B42-BB35-6550DE2D4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1BB2F809-1870-40B9-8886-89FE39E3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8053B7E9-7191-477A-B147-9F3A21C8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EVA</a:t>
            </a:r>
            <a:endParaRPr sz="13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606D1850-3F01-4745-91AD-9185757F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HP EVA专用恢复</a:t>
            </a:r>
            <a:endParaRPr sz="165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3B62805B-B627-488E-B160-307A732E7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F3CBA83B-B30F-4652-8052-17B7327B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PSEG → RSS → VRAID → RSEG</a:t>
            </a:r>
            <a:endParaRPr sz="109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FFC93E16-50AD-447C-9D01-95470CFB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6DC2F64A-412E-46B6-B25E-6628BBD6B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配置库与32字节映射记录解码</a:t>
            </a:r>
            <a:endParaRPr sz="109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6263A018-C72D-4598-8582-A4FFF988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D741303C-08EB-4E7E-8A4F-56151B2D6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BBEF4DCE-A33B-43A8-A938-C063FFA5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PLG</a:t>
            </a:r>
            <a:endParaRPr sz="1300"/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26266EEC-781C-4F2F-B0A1-F22EFB121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DotHill / DACstore</a:t>
            </a:r>
            <a:endParaRPr sz="165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24F959D3-1088-4DB3-82EE-787D7AE32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00F3B3DC-3723-437E-BCA5-24F262FAC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联想/HPE MSA与IBM DS/Dell MD</a:t>
            </a:r>
            <a:endParaRPr sz="109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9EF40E11-431F-4C26-A5C0-E05F338F1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27232E83-3688-4526-B4D2-E4244C96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盘头CAPI与盘尾DACstore解析</a:t>
            </a:r>
            <a:endParaRPr sz="109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0439D481-40B9-4EA7-8E68-000380012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2926080"/>
            <a:ext cx="3438144" cy="2029968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E26CC1EE-020F-48DF-AD11-396304AB7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988909DB-7A46-4C5D-8452-45BCCDEB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1181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ES</a:t>
            </a:r>
            <a:endParaRPr sz="1300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93931326-0205-4709-8880-B33A0612A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309067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ES4000插件</a:t>
            </a:r>
            <a:endParaRPr sz="165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C1D4D3A5-BA2C-4929-9227-6BF97175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369417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ED963BF3-91CE-40D9-A996-82AC93C80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3584448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宝德ES4000 / UIT SV7000</a:t>
            </a:r>
            <a:endParaRPr sz="109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C1694631-FB43-4BB2-AD34-EDF29DCA2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1896" y="40965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C9AA63A2-9FED-4023-A7CF-76B54464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3986784"/>
            <a:ext cx="2834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RAID6池与2GB Extent映射</a:t>
            </a:r>
            <a:endParaRPr sz="1090"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5E23FB92-2C3E-44EC-B58C-726B84EE3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37FDA9B9-EAEB-41D3-B1B8-0E3045A7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A979"/>
                </a:solidFill>
                <a:latin typeface="Aptos"/>
                <a:ea typeface="Aptos"/>
                <a:cs typeface="Aptos"/>
              </a:rPr>
              <a:t>EVA4400</a:t>
            </a:r>
            <a:endParaRPr sz="2200"/>
          </a:p>
        </p:txBody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363C9011-7F69-4AF7-9E21-F79C0468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实测验证</a:t>
            </a:r>
            <a:endParaRPr sz="980"/>
          </a:p>
        </p:txBody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5ECA3F26-917E-4CBF-9014-6BC6E14FE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10C1263A-CA88-4E3A-9C41-85AB2770E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77E8"/>
                </a:solidFill>
                <a:latin typeface="Aptos"/>
                <a:ea typeface="Aptos"/>
                <a:cs typeface="Aptos"/>
              </a:rPr>
              <a:t>DotHill</a:t>
            </a:r>
            <a:endParaRPr sz="220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50E2CFF6-DDD1-43B2-920D-53BA232D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OEM家族</a:t>
            </a:r>
            <a:endParaRPr sz="98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ED5B488C-601C-4A77-80B9-6E5CF0F55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4CEF62DB-4DE3-4D0F-817E-4556AADD4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7655DE"/>
                </a:solidFill>
                <a:latin typeface="Aptos"/>
                <a:ea typeface="Aptos"/>
                <a:cs typeface="Aptos"/>
              </a:rPr>
              <a:t>DACstore</a:t>
            </a:r>
            <a:endParaRPr sz="2200"/>
          </a:p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1F0821C6-3656-4A81-AADD-8485417AD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IBM DS / Dell MD</a:t>
            </a:r>
            <a:endParaRPr sz="980"/>
          </a:p>
        </p:txBody>
      </p:sp>
      <p:sp>
        <p:nvSpPr>
          <p:cNvPr id="66" name="Shape 64">
            <a:extLst xmlns:a="http://schemas.openxmlformats.org/drawingml/2006/main">
              <a:ext uri="{FF2B5EF4-FFF2-40B4-BE49-F238E27FC236}">
                <a16:creationId xmlns:a16="http://schemas.microsoft.com/office/drawing/2014/main" id="{901180AF-1499-4B80-81C1-D57A2D534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5321808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EF26BD9F-DA99-4879-8A78-60B37571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5394960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F39C2E"/>
                </a:solidFill>
                <a:latin typeface="Aptos"/>
                <a:ea typeface="Aptos"/>
                <a:cs typeface="Aptos"/>
              </a:rPr>
              <a:t>插件框架</a:t>
            </a:r>
            <a:endParaRPr sz="2200"/>
          </a:p>
        </p:txBody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1895E30B-B421-4F9C-B7BB-6803C9517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5724144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持续扩展</a:t>
            </a:r>
            <a:endParaRPr sz="980"/>
          </a:p>
        </p:txBody>
      </p:sp>
      <p:sp>
        <p:nvSpPr>
          <p:cNvPr id="69" name="Text 67">
            <a:extLst xmlns:a="http://schemas.openxmlformats.org/drawingml/2006/main">
              <a:ext uri="{FF2B5EF4-FFF2-40B4-BE49-F238E27FC236}">
                <a16:creationId xmlns:a16="http://schemas.microsoft.com/office/drawing/2014/main" id="{1ACF557F-868A-48A4-A8E7-850240E7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388717516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EE880A9-268B-4197-AAC2-626A5ED57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AD97FCE-B810-4CFE-A605-4AE746B64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9C300631-B7D7-48F8-AE99-BB1DB62C7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9CA5320-1952-41DE-BE93-2D87EECF4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SQL数据库恢复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F3F6682-3352-4D6C-B2BA-34660504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F9662689-5A5C-473A-A428-042D7BD40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2FD44419-5436-4BC2-ABE8-F3F9CF972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16A5F2D-391C-48B0-BB2D-23948E291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AAA9DDF-044E-4A6D-BAD7-4ED68A8F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36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7D99452-1365-4E4A-9C45-FBD1BABF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SQL Server数据库恢复专业套件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EDCA34F3-661F-40AF-8D00-A658669E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面向MDF/NDF/LDF与BAK损坏、质疑状态、无法附加、DBCC报错、误删记录和勒索破坏。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29EA1C61-1F90-4EC1-B75C-793E0034F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4800600" cy="452628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pic>
        <p:nvPicPr>
          <p:cNvPr id="60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8511f0bc6c45d9"/>
          <a:srcRect xmlns:a="http://schemas.openxmlformats.org/drawingml/2006/main" l="0" t="1022" r="0" b="1022"/>
          <a:stretch xmlns:a="http://schemas.openxmlformats.org/drawingml/2006/main"/>
        </p:blipFill>
        <p:spPr>
          <a:xfrm xmlns:a="http://schemas.openxmlformats.org/drawingml/2006/main">
            <a:off x="704088" y="1755648"/>
            <a:ext cx="4581144" cy="4306824"/>
          </a:xfrm>
          <a:prstGeom xmlns:a="http://schemas.openxmlformats.org/drawingml/2006/main" prst="rect">
            <a:avLst/>
          </a:prstGeom>
        </p:spPr>
      </p:pic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0F7838C0-650B-4A4D-8C8D-B04E0069A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645920"/>
            <a:ext cx="5852160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40C10929-53BD-4365-B7EA-3CB86E529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168" y="18288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F92FC774-4AE2-44AE-92A8-3F911C6EF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168" y="18379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SQL</a:t>
            </a:r>
            <a:endParaRPr sz="13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7FD5F052-8D40-4770-A442-8107364A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4808" y="1810512"/>
            <a:ext cx="491947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版本与对象</a:t>
            </a:r>
            <a:endParaRPr sz="165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9CA9246E-FAFE-4BBA-AC46-0EE89A73E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86000"/>
            <a:ext cx="539496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兼容SQL Server 7.0-2022，支持表、视图、存储过程、函数、触发器、自定义类型等对象恢复。</a:t>
            </a:r>
            <a:endParaRPr sz="112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BB66C8F3-84CC-484F-A262-3B08B379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999232"/>
            <a:ext cx="2788920" cy="1463040"/>
          </a:xfrm>
          <a:prstGeom xmlns:a="http://schemas.openxmlformats.org/drawingml/2006/main" prst="roundRect">
            <a:avLst>
              <a:gd name="adj" fmla="val 11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88AC37B5-F132-486D-83DB-9187AFC90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168" y="318211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5B5A67CC-9821-43A1-AF73-4E09B44AD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168" y="319125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DB</a:t>
            </a:r>
            <a:endParaRPr sz="1300"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ED2FBC65-C497-48E9-A788-FBE7DC407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4808" y="3163824"/>
            <a:ext cx="18562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数据库结构修复</a:t>
            </a:r>
            <a:endParaRPr sz="1650"/>
          </a:p>
        </p:txBody>
      </p:sp>
      <p:sp>
        <p:nvSpPr>
          <p:cNvPr id="25" name="Shape 22">
            <a:extLst xmlns:a="http://schemas.openxmlformats.org/drawingml/2006/main">
              <a:ext uri="{FF2B5EF4-FFF2-40B4-BE49-F238E27FC236}">
                <a16:creationId xmlns:a16="http://schemas.microsoft.com/office/drawing/2014/main" id="{C61875F3-98C4-47F0-856B-4011A25FF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1032" y="3700653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976E8A57-8EB6-4D1A-A5DA-3F3D6604A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590925"/>
            <a:ext cx="218541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页面修复</a:t>
            </a:r>
            <a:endParaRPr sz="1080"/>
          </a:p>
        </p:txBody>
      </p:sp>
      <p:sp>
        <p:nvSpPr>
          <p:cNvPr id="27" name="Shape 24">
            <a:extLst xmlns:a="http://schemas.openxmlformats.org/drawingml/2006/main">
              <a:ext uri="{FF2B5EF4-FFF2-40B4-BE49-F238E27FC236}">
                <a16:creationId xmlns:a16="http://schemas.microsoft.com/office/drawing/2014/main" id="{88A20D24-FC5D-4CBB-A6FC-0E21FC598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1032" y="39822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74C3AC74-890C-4808-AC4F-25568BECD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872484"/>
            <a:ext cx="218541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碎片扫描重组</a:t>
            </a:r>
            <a:endParaRPr sz="1080"/>
          </a:p>
        </p:txBody>
      </p:sp>
      <p:sp>
        <p:nvSpPr>
          <p:cNvPr id="29" name="Shape 26">
            <a:extLst xmlns:a="http://schemas.openxmlformats.org/drawingml/2006/main">
              <a:ext uri="{FF2B5EF4-FFF2-40B4-BE49-F238E27FC236}">
                <a16:creationId xmlns:a16="http://schemas.microsoft.com/office/drawing/2014/main" id="{9A73CB9C-9A64-4A73-B5E4-B1927C708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1032" y="425424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DD00EC87-09D1-4B9C-8089-A5998A6C7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4144518"/>
            <a:ext cx="218541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MDF/NDF/LDF重构</a:t>
            </a:r>
            <a:endParaRPr sz="1080"/>
          </a:p>
        </p:txBody>
      </p:sp>
      <p:sp>
        <p:nvSpPr>
          <p:cNvPr id="31" name="Shape 28">
            <a:extLst xmlns:a="http://schemas.openxmlformats.org/drawingml/2006/main">
              <a:ext uri="{FF2B5EF4-FFF2-40B4-BE49-F238E27FC236}">
                <a16:creationId xmlns:a16="http://schemas.microsoft.com/office/drawing/2014/main" id="{73025733-8201-49B6-99C5-5A96CF67B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999232"/>
            <a:ext cx="2788920" cy="1463040"/>
          </a:xfrm>
          <a:prstGeom xmlns:a="http://schemas.openxmlformats.org/drawingml/2006/main" prst="roundRect">
            <a:avLst>
              <a:gd name="adj" fmla="val 11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2" name="Shape 29">
            <a:extLst xmlns:a="http://schemas.openxmlformats.org/drawingml/2006/main">
              <a:ext uri="{FF2B5EF4-FFF2-40B4-BE49-F238E27FC236}">
                <a16:creationId xmlns:a16="http://schemas.microsoft.com/office/drawing/2014/main" id="{9598409E-7BDC-4A72-9D25-2BCB3FFE3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9408" y="3182112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33" name="Text 30">
            <a:extLst xmlns:a="http://schemas.openxmlformats.org/drawingml/2006/main">
              <a:ext uri="{FF2B5EF4-FFF2-40B4-BE49-F238E27FC236}">
                <a16:creationId xmlns:a16="http://schemas.microsoft.com/office/drawing/2014/main" id="{50B0AF45-9CA0-4C94-BBF5-3CAA878D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9408" y="3191256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ERP</a:t>
            </a:r>
            <a:endParaRPr sz="1300"/>
          </a:p>
        </p:txBody>
      </p:sp>
      <p:sp>
        <p:nvSpPr>
          <p:cNvPr id="34" name="Text 31">
            <a:extLst xmlns:a="http://schemas.openxmlformats.org/drawingml/2006/main">
              <a:ext uri="{FF2B5EF4-FFF2-40B4-BE49-F238E27FC236}">
                <a16:creationId xmlns:a16="http://schemas.microsoft.com/office/drawing/2014/main" id="{60CEC05A-D65B-426A-B454-E242D53BE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8048" y="3163824"/>
            <a:ext cx="18562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备份与业务适配</a:t>
            </a:r>
            <a:endParaRPr sz="1650"/>
          </a:p>
        </p:txBody>
      </p:sp>
      <p:sp>
        <p:nvSpPr>
          <p:cNvPr id="35" name="Shape 32">
            <a:extLst xmlns:a="http://schemas.openxmlformats.org/drawingml/2006/main">
              <a:ext uri="{FF2B5EF4-FFF2-40B4-BE49-F238E27FC236}">
                <a16:creationId xmlns:a16="http://schemas.microsoft.com/office/drawing/2014/main" id="{9E284F72-A842-4987-AEA7-C68B1C69C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272" y="3700653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6" name="Text 33">
            <a:extLst xmlns:a="http://schemas.openxmlformats.org/drawingml/2006/main">
              <a:ext uri="{FF2B5EF4-FFF2-40B4-BE49-F238E27FC236}">
                <a16:creationId xmlns:a16="http://schemas.microsoft.com/office/drawing/2014/main" id="{3B4C7066-FC59-4295-9C25-4746F664F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8864" y="3590925"/>
            <a:ext cx="218541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BAK解压转换</a:t>
            </a:r>
            <a:endParaRPr sz="1080"/>
          </a:p>
        </p:txBody>
      </p:sp>
      <p:sp>
        <p:nvSpPr>
          <p:cNvPr id="37" name="Shape 34">
            <a:extLst xmlns:a="http://schemas.openxmlformats.org/drawingml/2006/main">
              <a:ext uri="{FF2B5EF4-FFF2-40B4-BE49-F238E27FC236}">
                <a16:creationId xmlns:a16="http://schemas.microsoft.com/office/drawing/2014/main" id="{57195CF4-2570-41F4-A573-E8AB38017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272" y="398221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8" name="Text 35">
            <a:extLst xmlns:a="http://schemas.openxmlformats.org/drawingml/2006/main">
              <a:ext uri="{FF2B5EF4-FFF2-40B4-BE49-F238E27FC236}">
                <a16:creationId xmlns:a16="http://schemas.microsoft.com/office/drawing/2014/main" id="{21423A66-FF93-48C0-ADED-B1A8F8EE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8864" y="3872484"/>
            <a:ext cx="218541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用友 / 金蝶 / 管家婆</a:t>
            </a:r>
            <a:endParaRPr sz="1080"/>
          </a:p>
        </p:txBody>
      </p:sp>
      <p:sp>
        <p:nvSpPr>
          <p:cNvPr id="39" name="Shape 36">
            <a:extLst xmlns:a="http://schemas.openxmlformats.org/drawingml/2006/main">
              <a:ext uri="{FF2B5EF4-FFF2-40B4-BE49-F238E27FC236}">
                <a16:creationId xmlns:a16="http://schemas.microsoft.com/office/drawing/2014/main" id="{7F16AAEC-EC4D-4F13-ACCE-24E959CF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272" y="425424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40" name="Text 37">
            <a:extLst xmlns:a="http://schemas.openxmlformats.org/drawingml/2006/main">
              <a:ext uri="{FF2B5EF4-FFF2-40B4-BE49-F238E27FC236}">
                <a16:creationId xmlns:a16="http://schemas.microsoft.com/office/drawing/2014/main" id="{87267F3D-E34E-4B1E-A7B6-E1E61EA67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8864" y="4144518"/>
            <a:ext cx="218541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浪潮 / 思迅等ERP</a:t>
            </a:r>
            <a:endParaRPr sz="1080"/>
          </a:p>
        </p:txBody>
      </p:sp>
      <p:sp>
        <p:nvSpPr>
          <p:cNvPr id="41" name="Shape 38">
            <a:extLst xmlns:a="http://schemas.openxmlformats.org/drawingml/2006/main">
              <a:ext uri="{FF2B5EF4-FFF2-40B4-BE49-F238E27FC236}">
                <a16:creationId xmlns:a16="http://schemas.microsoft.com/office/drawing/2014/main" id="{1E553B9E-D330-4CEB-B147-3EB6B244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681728"/>
            <a:ext cx="5852160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2" name="Shape 39">
            <a:extLst xmlns:a="http://schemas.openxmlformats.org/drawingml/2006/main">
              <a:ext uri="{FF2B5EF4-FFF2-40B4-BE49-F238E27FC236}">
                <a16:creationId xmlns:a16="http://schemas.microsoft.com/office/drawing/2014/main" id="{A93435D6-F309-4ED6-97F3-76518BAA3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168" y="486460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43" name="Text 40">
            <a:extLst xmlns:a="http://schemas.openxmlformats.org/drawingml/2006/main">
              <a:ext uri="{FF2B5EF4-FFF2-40B4-BE49-F238E27FC236}">
                <a16:creationId xmlns:a16="http://schemas.microsoft.com/office/drawing/2014/main" id="{22F7D548-87B6-483F-9D63-E165316B8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6168" y="487375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  <a:defRPr sz="938"/>
            </a:pPr>
            <a:r>
              <a:rPr sz="848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VALUE</a:t>
            </a:r>
            <a:endParaRPr sz="1300"/>
          </a:p>
        </p:txBody>
      </p:sp>
      <p:sp>
        <p:nvSpPr>
          <p:cNvPr id="44" name="Text 41">
            <a:extLst xmlns:a="http://schemas.openxmlformats.org/drawingml/2006/main">
              <a:ext uri="{FF2B5EF4-FFF2-40B4-BE49-F238E27FC236}">
                <a16:creationId xmlns:a16="http://schemas.microsoft.com/office/drawing/2014/main" id="{606CC8A0-F8EB-4372-87D3-806968F3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4808" y="4846320"/>
            <a:ext cx="491947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业务价值</a:t>
            </a:r>
            <a:endParaRPr sz="1650"/>
          </a:p>
        </p:txBody>
      </p:sp>
      <p:sp>
        <p:nvSpPr>
          <p:cNvPr id="45" name="Text 42">
            <a:extLst xmlns:a="http://schemas.openxmlformats.org/drawingml/2006/main">
              <a:ext uri="{FF2B5EF4-FFF2-40B4-BE49-F238E27FC236}">
                <a16:creationId xmlns:a16="http://schemas.microsoft.com/office/drawing/2014/main" id="{A0C4C69A-26F0-49BE-A5C0-424E6B62A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321808"/>
            <a:ext cx="539496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1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恢复表级对象、业务结构和关键记录，帮助客户尽快恢复ERP、财务、生产及管理系统。</a:t>
            </a:r>
            <a:endParaRPr sz="1120"/>
          </a:p>
        </p:txBody>
      </p:sp>
      <p:sp>
        <p:nvSpPr>
          <p:cNvPr id="46" name="Text 43">
            <a:extLst xmlns:a="http://schemas.openxmlformats.org/drawingml/2006/main">
              <a:ext uri="{FF2B5EF4-FFF2-40B4-BE49-F238E27FC236}">
                <a16:creationId xmlns:a16="http://schemas.microsoft.com/office/drawing/2014/main" id="{E02F2C2A-73F6-4251-81AA-81CE14C5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27034536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44669C2-4005-4240-84EF-1BAF1DD06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25CE07B-466C-42A9-B7B2-6A1DFAB8F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B37BA12C-DDA3-4685-90BE-E7B5A2949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B51998B-584B-4049-B936-97221BCE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办公设备数据安全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0314AFF-7E6C-4316-98DC-ADBC2253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7C36B31C-EC1D-4568-B518-7A242296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9F50C476-5FE3-48E1-9E37-F72701F60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2479181-36F0-4AD1-B612-2A5C6B979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6B4AB77-8B1B-4876-AFCE-067182581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37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E5C6040-070D-41DE-82D2-8C76D651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数码复印机残留数据恢复与保密检查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37FC5B5-DC0B-46F7-A8D7-3EB926B3D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支持离线拆盘/镜像检查与在线IP/Web抓取，覆盖数据安全自查和泄密事件追溯。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053C29F2-2B76-42B6-8CA7-205395C8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4617720" cy="452628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pic>
        <p:nvPicPr>
          <p:cNvPr id="63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b6188c7b454d6c"/>
          <a:srcRect xmlns:a="http://schemas.openxmlformats.org/drawingml/2006/main" l="0" t="709" r="0" b="709"/>
          <a:stretch xmlns:a="http://schemas.openxmlformats.org/drawingml/2006/main"/>
        </p:blipFill>
        <p:spPr>
          <a:xfrm xmlns:a="http://schemas.openxmlformats.org/drawingml/2006/main">
            <a:off x="704088" y="1755648"/>
            <a:ext cx="4398264" cy="4306824"/>
          </a:xfrm>
          <a:prstGeom xmlns:a="http://schemas.openxmlformats.org/drawingml/2006/main" prst="rect">
            <a:avLst/>
          </a:prstGeom>
        </p:spPr>
      </p:pic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AB4607DF-8E7A-475B-B2CF-95EAD8781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1645920"/>
            <a:ext cx="2743200" cy="1901952"/>
          </a:xfrm>
          <a:prstGeom xmlns:a="http://schemas.openxmlformats.org/drawingml/2006/main" prst="roundRect">
            <a:avLst>
              <a:gd name="adj" fmla="val 86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33FD44EB-1004-4413-9490-81D920B5B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288" y="18288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44A00654-1AC8-42D0-90B4-2A1CB0BB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288" y="18379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1EDF1EAD-B6DB-4803-B16B-68171B831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1928" y="1810512"/>
            <a:ext cx="18105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离线与在线检查</a:t>
            </a:r>
            <a:endParaRPr sz="1650"/>
          </a:p>
        </p:txBody>
      </p:sp>
      <p:sp>
        <p:nvSpPr>
          <p:cNvPr id="20" name="Shape 17">
            <a:extLst xmlns:a="http://schemas.openxmlformats.org/drawingml/2006/main">
              <a:ext uri="{FF2B5EF4-FFF2-40B4-BE49-F238E27FC236}">
                <a16:creationId xmlns:a16="http://schemas.microsoft.com/office/drawing/2014/main" id="{36D46AC1-B101-4309-AAD0-95E3A166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8152" y="241401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976D71C1-B709-49FD-ABB9-D5EDAFDD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2744" y="2304288"/>
            <a:ext cx="213969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拆盘、镜像、IP与Web抓取</a:t>
            </a:r>
            <a:endParaRPr sz="1070"/>
          </a:p>
        </p:txBody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3AF20A1A-3B3B-4F3A-848E-FAC31DAF6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8152" y="282549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ACC2A043-5FD4-4F8A-8A4D-6E020D5B7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2744" y="2715768"/>
            <a:ext cx="213969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覆盖200+机型</a:t>
            </a:r>
            <a:endParaRPr sz="1070"/>
          </a:p>
        </p:txBody>
      </p:sp>
      <p:sp>
        <p:nvSpPr>
          <p:cNvPr id="24" name="Shape 21">
            <a:extLst xmlns:a="http://schemas.openxmlformats.org/drawingml/2006/main">
              <a:ext uri="{FF2B5EF4-FFF2-40B4-BE49-F238E27FC236}">
                <a16:creationId xmlns:a16="http://schemas.microsoft.com/office/drawing/2014/main" id="{5DF68742-C5B7-48AE-9B7E-2E316CEC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9640" y="1645920"/>
            <a:ext cx="2743200" cy="1901952"/>
          </a:xfrm>
          <a:prstGeom xmlns:a="http://schemas.openxmlformats.org/drawingml/2006/main" prst="roundRect">
            <a:avLst>
              <a:gd name="adj" fmla="val 86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5" name="Shape 22">
            <a:extLst xmlns:a="http://schemas.openxmlformats.org/drawingml/2006/main">
              <a:ext uri="{FF2B5EF4-FFF2-40B4-BE49-F238E27FC236}">
                <a16:creationId xmlns:a16="http://schemas.microsoft.com/office/drawing/2014/main" id="{55F4FFF5-42CB-40A4-9820-78CA352E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808" y="18288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16BACC50-A649-43DC-92B0-6C4964ED4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808" y="18379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/>
          </a:p>
        </p:txBody>
      </p:sp>
      <p:sp>
        <p:nvSpPr>
          <p:cNvPr id="27" name="Text 24">
            <a:extLst xmlns:a="http://schemas.openxmlformats.org/drawingml/2006/main">
              <a:ext uri="{FF2B5EF4-FFF2-40B4-BE49-F238E27FC236}">
                <a16:creationId xmlns:a16="http://schemas.microsoft.com/office/drawing/2014/main" id="{17EAA159-9BC5-477E-ACAB-BCAE51CEE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1810512"/>
            <a:ext cx="18105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残留数据恢复</a:t>
            </a:r>
            <a:endParaRPr sz="1650"/>
          </a:p>
        </p:txBody>
      </p:sp>
      <p:sp>
        <p:nvSpPr>
          <p:cNvPr id="28" name="Shape 25">
            <a:extLst xmlns:a="http://schemas.openxmlformats.org/drawingml/2006/main">
              <a:ext uri="{FF2B5EF4-FFF2-40B4-BE49-F238E27FC236}">
                <a16:creationId xmlns:a16="http://schemas.microsoft.com/office/drawing/2014/main" id="{1DB2B9AD-52B9-4587-9F56-1334FBC4F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241401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29" name="Text 26">
            <a:extLst xmlns:a="http://schemas.openxmlformats.org/drawingml/2006/main">
              <a:ext uri="{FF2B5EF4-FFF2-40B4-BE49-F238E27FC236}">
                <a16:creationId xmlns:a16="http://schemas.microsoft.com/office/drawing/2014/main" id="{EFF94695-0459-40C5-A3F1-3ACC3F259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0264" y="2304288"/>
            <a:ext cx="213969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文档、图像及打印/扫描残留</a:t>
            </a:r>
            <a:endParaRPr sz="1070"/>
          </a:p>
        </p:txBody>
      </p:sp>
      <p:sp>
        <p:nvSpPr>
          <p:cNvPr id="30" name="Shape 27">
            <a:extLst xmlns:a="http://schemas.openxmlformats.org/drawingml/2006/main">
              <a:ext uri="{FF2B5EF4-FFF2-40B4-BE49-F238E27FC236}">
                <a16:creationId xmlns:a16="http://schemas.microsoft.com/office/drawing/2014/main" id="{CD51EB6E-33D5-4874-8209-2B3BD115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282549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79"/>
          </a:solidFill>
          <a:ln xmlns:a="http://schemas.openxmlformats.org/drawingml/2006/main" w="12700">
            <a:solidFill>
              <a:srgbClr val="18A979"/>
            </a:solidFill>
            <a:prstDash val="solid"/>
          </a:ln>
        </p:spPr>
      </p:sp>
      <p:sp>
        <p:nvSpPr>
          <p:cNvPr id="31" name="Text 28">
            <a:extLst xmlns:a="http://schemas.openxmlformats.org/drawingml/2006/main">
              <a:ext uri="{FF2B5EF4-FFF2-40B4-BE49-F238E27FC236}">
                <a16:creationId xmlns:a16="http://schemas.microsoft.com/office/drawing/2014/main" id="{963FD1EB-6CD1-4E5F-B89E-0186E63F2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0264" y="2715768"/>
            <a:ext cx="213969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识别设备存储结构</a:t>
            </a:r>
            <a:endParaRPr sz="1070"/>
          </a:p>
        </p:txBody>
      </p:sp>
      <p:sp>
        <p:nvSpPr>
          <p:cNvPr id="32" name="Shape 29">
            <a:extLst xmlns:a="http://schemas.openxmlformats.org/drawingml/2006/main">
              <a:ext uri="{FF2B5EF4-FFF2-40B4-BE49-F238E27FC236}">
                <a16:creationId xmlns:a16="http://schemas.microsoft.com/office/drawing/2014/main" id="{630A7A97-40A3-4FB7-BEFE-3C9CE8D6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3794760"/>
            <a:ext cx="2743200" cy="1901952"/>
          </a:xfrm>
          <a:prstGeom xmlns:a="http://schemas.openxmlformats.org/drawingml/2006/main" prst="roundRect">
            <a:avLst>
              <a:gd name="adj" fmla="val 86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3" name="Shape 30">
            <a:extLst xmlns:a="http://schemas.openxmlformats.org/drawingml/2006/main">
              <a:ext uri="{FF2B5EF4-FFF2-40B4-BE49-F238E27FC236}">
                <a16:creationId xmlns:a16="http://schemas.microsoft.com/office/drawing/2014/main" id="{001C9F01-69F4-4C5A-8785-CF23361F3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288" y="397764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34" name="Text 31">
            <a:extLst xmlns:a="http://schemas.openxmlformats.org/drawingml/2006/main">
              <a:ext uri="{FF2B5EF4-FFF2-40B4-BE49-F238E27FC236}">
                <a16:creationId xmlns:a16="http://schemas.microsoft.com/office/drawing/2014/main" id="{535CF8D1-4617-4DC1-A090-D58B4C86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288" y="398678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/>
          </a:p>
        </p:txBody>
      </p:sp>
      <p:sp>
        <p:nvSpPr>
          <p:cNvPr id="35" name="Text 32">
            <a:extLst xmlns:a="http://schemas.openxmlformats.org/drawingml/2006/main">
              <a:ext uri="{FF2B5EF4-FFF2-40B4-BE49-F238E27FC236}">
                <a16:creationId xmlns:a16="http://schemas.microsoft.com/office/drawing/2014/main" id="{3DB09827-2415-4CA2-A7EC-EDF3057E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1928" y="3959352"/>
            <a:ext cx="1895475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OCR与关键词检索</a:t>
            </a:r>
            <a:endParaRPr sz="1650"/>
          </a:p>
        </p:txBody>
      </p:sp>
      <p:sp>
        <p:nvSpPr>
          <p:cNvPr id="36" name="Shape 33">
            <a:extLst xmlns:a="http://schemas.openxmlformats.org/drawingml/2006/main">
              <a:ext uri="{FF2B5EF4-FFF2-40B4-BE49-F238E27FC236}">
                <a16:creationId xmlns:a16="http://schemas.microsoft.com/office/drawing/2014/main" id="{82F1F0EE-DC5D-4F92-847E-11B06C042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8152" y="456285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7" name="Text 34">
            <a:extLst xmlns:a="http://schemas.openxmlformats.org/drawingml/2006/main">
              <a:ext uri="{FF2B5EF4-FFF2-40B4-BE49-F238E27FC236}">
                <a16:creationId xmlns:a16="http://schemas.microsoft.com/office/drawing/2014/main" id="{8E2DC79B-BC75-42F6-A1EC-A0E0762BC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2744" y="4453128"/>
            <a:ext cx="213969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文字识别、敏感词筛选</a:t>
            </a:r>
            <a:endParaRPr sz="1070"/>
          </a:p>
        </p:txBody>
      </p:sp>
      <p:sp>
        <p:nvSpPr>
          <p:cNvPr id="38" name="Shape 35">
            <a:extLst xmlns:a="http://schemas.openxmlformats.org/drawingml/2006/main">
              <a:ext uri="{FF2B5EF4-FFF2-40B4-BE49-F238E27FC236}">
                <a16:creationId xmlns:a16="http://schemas.microsoft.com/office/drawing/2014/main" id="{18177126-C574-48B6-AC6F-EC17BF904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8152" y="49743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5DE"/>
          </a:solidFill>
          <a:ln xmlns:a="http://schemas.openxmlformats.org/drawingml/2006/main" w="12700">
            <a:solidFill>
              <a:srgbClr val="7655DE"/>
            </a:solidFill>
            <a:prstDash val="solid"/>
          </a:ln>
        </p:spPr>
      </p:sp>
      <p:sp>
        <p:nvSpPr>
          <p:cNvPr id="39" name="Text 36">
            <a:extLst xmlns:a="http://schemas.openxmlformats.org/drawingml/2006/main">
              <a:ext uri="{FF2B5EF4-FFF2-40B4-BE49-F238E27FC236}">
                <a16:creationId xmlns:a16="http://schemas.microsoft.com/office/drawing/2014/main" id="{8949058D-4512-492B-9C59-9435418A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2744" y="4864608"/>
            <a:ext cx="213969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违规日志检索</a:t>
            </a:r>
            <a:endParaRPr sz="1070"/>
          </a:p>
        </p:txBody>
      </p:sp>
      <p:sp>
        <p:nvSpPr>
          <p:cNvPr id="40" name="Shape 37">
            <a:extLst xmlns:a="http://schemas.openxmlformats.org/drawingml/2006/main">
              <a:ext uri="{FF2B5EF4-FFF2-40B4-BE49-F238E27FC236}">
                <a16:creationId xmlns:a16="http://schemas.microsoft.com/office/drawing/2014/main" id="{91BAA63F-E45E-445A-A2F7-07FB248F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9640" y="3794760"/>
            <a:ext cx="2743200" cy="1901952"/>
          </a:xfrm>
          <a:prstGeom xmlns:a="http://schemas.openxmlformats.org/drawingml/2006/main" prst="roundRect">
            <a:avLst>
              <a:gd name="adj" fmla="val 86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1" name="Shape 38">
            <a:extLst xmlns:a="http://schemas.openxmlformats.org/drawingml/2006/main">
              <a:ext uri="{FF2B5EF4-FFF2-40B4-BE49-F238E27FC236}">
                <a16:creationId xmlns:a16="http://schemas.microsoft.com/office/drawing/2014/main" id="{D1BE0F9B-D439-4B10-8EB8-A777389D6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808" y="397764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42" name="Text 39">
            <a:extLst xmlns:a="http://schemas.openxmlformats.org/drawingml/2006/main">
              <a:ext uri="{FF2B5EF4-FFF2-40B4-BE49-F238E27FC236}">
                <a16:creationId xmlns:a16="http://schemas.microsoft.com/office/drawing/2014/main" id="{7F2D2E2D-1930-4C24-8220-85C4CEB3F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808" y="398678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/>
          </a:p>
        </p:txBody>
      </p:sp>
      <p:sp>
        <p:nvSpPr>
          <p:cNvPr id="43" name="Text 40">
            <a:extLst xmlns:a="http://schemas.openxmlformats.org/drawingml/2006/main">
              <a:ext uri="{FF2B5EF4-FFF2-40B4-BE49-F238E27FC236}">
                <a16:creationId xmlns:a16="http://schemas.microsoft.com/office/drawing/2014/main" id="{136ADEBE-B98F-4AC0-B319-6E2B8DA1B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3959352"/>
            <a:ext cx="181051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管理与报告</a:t>
            </a:r>
            <a:endParaRPr sz="1650"/>
          </a:p>
        </p:txBody>
      </p:sp>
      <p:sp>
        <p:nvSpPr>
          <p:cNvPr id="44" name="Shape 41">
            <a:extLst xmlns:a="http://schemas.openxmlformats.org/drawingml/2006/main">
              <a:ext uri="{FF2B5EF4-FFF2-40B4-BE49-F238E27FC236}">
                <a16:creationId xmlns:a16="http://schemas.microsoft.com/office/drawing/2014/main" id="{ED0C0498-AD14-4D3F-ACC6-F2F1916C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456285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5" name="Text 42">
            <a:extLst xmlns:a="http://schemas.openxmlformats.org/drawingml/2006/main">
              <a:ext uri="{FF2B5EF4-FFF2-40B4-BE49-F238E27FC236}">
                <a16:creationId xmlns:a16="http://schemas.microsoft.com/office/drawing/2014/main" id="{132C77A5-2D46-430A-B91B-175521E82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0264" y="4453128"/>
            <a:ext cx="213969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设备/人员管理</a:t>
            </a:r>
            <a:endParaRPr sz="1070"/>
          </a:p>
        </p:txBody>
      </p:sp>
      <p:sp>
        <p:nvSpPr>
          <p:cNvPr id="46" name="Shape 43">
            <a:extLst xmlns:a="http://schemas.openxmlformats.org/drawingml/2006/main">
              <a:ext uri="{FF2B5EF4-FFF2-40B4-BE49-F238E27FC236}">
                <a16:creationId xmlns:a16="http://schemas.microsoft.com/office/drawing/2014/main" id="{CB682006-32B9-4019-9D49-F06156FF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4974336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9C2E"/>
          </a:solidFill>
          <a:ln xmlns:a="http://schemas.openxmlformats.org/drawingml/2006/main" w="12700">
            <a:solidFill>
              <a:srgbClr val="F39C2E"/>
            </a:solidFill>
            <a:prstDash val="solid"/>
          </a:ln>
        </p:spPr>
      </p:sp>
      <p:sp>
        <p:nvSpPr>
          <p:cNvPr id="47" name="Text 44">
            <a:extLst xmlns:a="http://schemas.openxmlformats.org/drawingml/2006/main">
              <a:ext uri="{FF2B5EF4-FFF2-40B4-BE49-F238E27FC236}">
                <a16:creationId xmlns:a16="http://schemas.microsoft.com/office/drawing/2014/main" id="{1277730E-FC21-415B-9B87-E2E3C854E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0264" y="4864608"/>
            <a:ext cx="2139696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7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自动生成检查报告</a:t>
            </a:r>
            <a:endParaRPr sz="1070"/>
          </a:p>
        </p:txBody>
      </p:sp>
      <p:sp>
        <p:nvSpPr>
          <p:cNvPr id="48" name="Text 45">
            <a:extLst xmlns:a="http://schemas.openxmlformats.org/drawingml/2006/main">
              <a:ext uri="{FF2B5EF4-FFF2-40B4-BE49-F238E27FC236}">
                <a16:creationId xmlns:a16="http://schemas.microsoft.com/office/drawing/2014/main" id="{0874D387-C2CA-4987-9B23-44232A2BF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0" y="5742432"/>
            <a:ext cx="557784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23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服务政府、涉密单位和企事业单位的办公设备数据安全自查与取证。</a:t>
            </a:r>
            <a:endParaRPr sz="1230"/>
          </a:p>
        </p:txBody>
      </p:sp>
      <p:sp>
        <p:nvSpPr>
          <p:cNvPr id="49" name="Text 46">
            <a:extLst xmlns:a="http://schemas.openxmlformats.org/drawingml/2006/main">
              <a:ext uri="{FF2B5EF4-FFF2-40B4-BE49-F238E27FC236}">
                <a16:creationId xmlns:a16="http://schemas.microsoft.com/office/drawing/2014/main" id="{8176CE56-E854-4966-886C-C053CD0D8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874249680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75CB82C-927E-4594-A503-6611590E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83C8B05-6428-4F2D-B2E9-6E0B77B27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57C73E23-167B-46B2-80AB-74864DED5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A54AF7F-1300-4D16-AE33-212CD5E13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跨平台与国产化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E404128-9342-4A80-907C-832B9D5B4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F4538A5-2AE1-419C-9C7B-2A2EB2C0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522B96D6-A6F2-454B-837C-F331EDA6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12A330D-C45A-4923-8734-5A221F733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0F4BE43E-E0A7-46A8-94D0-E9BDE1CB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38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64E63D9-CDAD-4C51-BA50-6B6629147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Fusion软件跨平台部署与国产化适配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0D8A1F25-8E17-425B-852E-CC560FA4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Fusion支持跨平台部署，PC-3000 Portable PRO配套软件运行于Windows环境。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A4345118-E1A1-4956-A859-1763BE5F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6629400" cy="260604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pic>
        <p:nvPicPr>
          <p:cNvPr id="6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755621bdbe435b"/>
          <a:srcRect xmlns:a="http://schemas.openxmlformats.org/drawingml/2006/main" l="0" t="6162" r="0" b="6162"/>
          <a:stretch xmlns:a="http://schemas.openxmlformats.org/drawingml/2006/main"/>
        </p:blipFill>
        <p:spPr>
          <a:xfrm xmlns:a="http://schemas.openxmlformats.org/drawingml/2006/main">
            <a:off x="704088" y="1755648"/>
            <a:ext cx="6409944" cy="2386584"/>
          </a:xfrm>
          <a:prstGeom xmlns:a="http://schemas.openxmlformats.org/drawingml/2006/main" prst="rect">
            <a:avLst/>
          </a:prstGeom>
        </p:spPr>
      </p:pic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59DDFB42-C08B-4330-BFCA-D0AA3DAE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0" y="1645920"/>
            <a:ext cx="1920240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2CE6D81C-6ECC-41D5-BA68-F4AA0D628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248" y="18288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FCD6E0BF-DD4A-4CFA-B536-EB2BF874C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248" y="18379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OS</a:t>
            </a:r>
            <a:endParaRPr sz="13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1AB75374-C700-4F23-9D02-7B3EFA8B1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7888" y="1810512"/>
            <a:ext cx="98755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操作系统</a:t>
            </a:r>
            <a:endParaRPr sz="165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976BEC7F-692C-4FEC-B0D2-F04CB6F6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2228850"/>
            <a:ext cx="15811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3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Windows 10/11
Server 2012+、Linux
macOS</a:t>
            </a:r>
            <a:endParaRPr sz="98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2ACB958D-F463-49A2-96EE-DEA55FD7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6920" y="1645920"/>
            <a:ext cx="1920240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A71E6545-539B-49C5-B7FA-A2115BAAC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088" y="18288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8C71BBEB-4C4E-4681-BDB2-F95F4DC79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088" y="18379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CPU</a:t>
            </a:r>
            <a:endParaRPr sz="1300"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2EEA4D56-34DB-4ACF-9C9A-7B2BBD26E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6728" y="1810512"/>
            <a:ext cx="98755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25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CPU架构</a:t>
            </a:r>
            <a:endParaRPr sz="1650"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07AEB6E9-5041-4D77-A5CB-0B8AA19D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2286000"/>
            <a:ext cx="1463040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x86_64、AArch64
LoongArch原生运行</a:t>
            </a:r>
            <a:endParaRPr sz="980"/>
          </a:p>
        </p:txBody>
      </p:sp>
      <p:sp>
        <p:nvSpPr>
          <p:cNvPr id="26" name="Shape 23">
            <a:extLst xmlns:a="http://schemas.openxmlformats.org/drawingml/2006/main">
              <a:ext uri="{FF2B5EF4-FFF2-40B4-BE49-F238E27FC236}">
                <a16:creationId xmlns:a16="http://schemas.microsoft.com/office/drawing/2014/main" id="{70981AE0-058C-42B2-BD16-67A3A525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0" y="3017520"/>
            <a:ext cx="1920240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7" name="Shape 24">
            <a:extLst xmlns:a="http://schemas.openxmlformats.org/drawingml/2006/main">
              <a:ext uri="{FF2B5EF4-FFF2-40B4-BE49-F238E27FC236}">
                <a16:creationId xmlns:a16="http://schemas.microsoft.com/office/drawing/2014/main" id="{A2EC8869-B5A0-4EA6-8935-138BD3A9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248" y="32004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6F9850B6-D20B-4097-A495-C5B518014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248" y="32095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CN</a:t>
            </a:r>
            <a:endParaRPr sz="1300"/>
          </a:p>
        </p:txBody>
      </p:sp>
      <p:sp>
        <p:nvSpPr>
          <p:cNvPr id="29" name="Text 26">
            <a:extLst xmlns:a="http://schemas.openxmlformats.org/drawingml/2006/main">
              <a:ext uri="{FF2B5EF4-FFF2-40B4-BE49-F238E27FC236}">
                <a16:creationId xmlns:a16="http://schemas.microsoft.com/office/drawing/2014/main" id="{D17B367E-8E81-4BF2-B255-0E8427C6F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7888" y="3182112"/>
            <a:ext cx="98755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25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国产CPU</a:t>
            </a:r>
            <a:endParaRPr sz="1650"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0F15469A-0F45-427E-9F09-B9B9A3FC0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3657600"/>
            <a:ext cx="1463040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海光、兆芯、鲲鹏
飞腾、龙芯等</a:t>
            </a:r>
            <a:endParaRPr sz="980"/>
          </a:p>
        </p:txBody>
      </p:sp>
      <p:sp>
        <p:nvSpPr>
          <p:cNvPr id="31" name="Shape 28">
            <a:extLst xmlns:a="http://schemas.openxmlformats.org/drawingml/2006/main">
              <a:ext uri="{FF2B5EF4-FFF2-40B4-BE49-F238E27FC236}">
                <a16:creationId xmlns:a16="http://schemas.microsoft.com/office/drawing/2014/main" id="{1BF2178D-8E44-44C4-B218-EF27FA33D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6920" y="3017520"/>
            <a:ext cx="1920240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2" name="Shape 29">
            <a:extLst xmlns:a="http://schemas.openxmlformats.org/drawingml/2006/main">
              <a:ext uri="{FF2B5EF4-FFF2-40B4-BE49-F238E27FC236}">
                <a16:creationId xmlns:a16="http://schemas.microsoft.com/office/drawing/2014/main" id="{94394634-F080-4F6A-9228-D0DAF0A5B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088" y="32004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3" name="Text 30">
            <a:extLst xmlns:a="http://schemas.openxmlformats.org/drawingml/2006/main">
              <a:ext uri="{FF2B5EF4-FFF2-40B4-BE49-F238E27FC236}">
                <a16:creationId xmlns:a16="http://schemas.microsoft.com/office/drawing/2014/main" id="{2DCB5A77-FBAE-4D8B-AB47-6778A826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088" y="32095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UOS</a:t>
            </a:r>
            <a:endParaRPr sz="1300"/>
          </a:p>
        </p:txBody>
      </p:sp>
      <p:sp>
        <p:nvSpPr>
          <p:cNvPr id="34" name="Text 31">
            <a:extLst xmlns:a="http://schemas.openxmlformats.org/drawingml/2006/main">
              <a:ext uri="{FF2B5EF4-FFF2-40B4-BE49-F238E27FC236}">
                <a16:creationId xmlns:a16="http://schemas.microsoft.com/office/drawing/2014/main" id="{1DD16460-C28E-44EC-814F-F7B0BC49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6728" y="3182112"/>
            <a:ext cx="98755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国产系统</a:t>
            </a:r>
            <a:endParaRPr sz="1650"/>
          </a:p>
        </p:txBody>
      </p:sp>
      <p:sp>
        <p:nvSpPr>
          <p:cNvPr id="35" name="Text 32">
            <a:extLst xmlns:a="http://schemas.openxmlformats.org/drawingml/2006/main">
              <a:ext uri="{FF2B5EF4-FFF2-40B4-BE49-F238E27FC236}">
                <a16:creationId xmlns:a16="http://schemas.microsoft.com/office/drawing/2014/main" id="{A95038F3-ED12-468A-808F-90AFDB3EF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3657600"/>
            <a:ext cx="1463040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8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统信UOS、银河麒麟
openEuler、deepin</a:t>
            </a:r>
            <a:endParaRPr sz="980"/>
          </a:p>
        </p:txBody>
      </p:sp>
      <p:sp>
        <p:nvSpPr>
          <p:cNvPr id="36" name="Shape 33">
            <a:extLst xmlns:a="http://schemas.openxmlformats.org/drawingml/2006/main">
              <a:ext uri="{FF2B5EF4-FFF2-40B4-BE49-F238E27FC236}">
                <a16:creationId xmlns:a16="http://schemas.microsoft.com/office/drawing/2014/main" id="{E4A947BE-02CF-4197-AB0B-DCAF06306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617720"/>
            <a:ext cx="3401568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7" name="Shape 34">
            <a:extLst xmlns:a="http://schemas.openxmlformats.org/drawingml/2006/main">
              <a:ext uri="{FF2B5EF4-FFF2-40B4-BE49-F238E27FC236}">
                <a16:creationId xmlns:a16="http://schemas.microsoft.com/office/drawing/2014/main" id="{61AAD55E-56BB-43AB-B7F2-C1F2F727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8006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8" name="Text 35">
            <a:extLst xmlns:a="http://schemas.openxmlformats.org/drawingml/2006/main">
              <a:ext uri="{FF2B5EF4-FFF2-40B4-BE49-F238E27FC236}">
                <a16:creationId xmlns:a16="http://schemas.microsoft.com/office/drawing/2014/main" id="{638A1836-EC22-4D9B-BD95-8D570920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8097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NBD</a:t>
            </a:r>
            <a:endParaRPr sz="1300"/>
          </a:p>
        </p:txBody>
      </p:sp>
      <p:sp>
        <p:nvSpPr>
          <p:cNvPr id="39" name="Text 36">
            <a:extLst xmlns:a="http://schemas.openxmlformats.org/drawingml/2006/main">
              <a:ext uri="{FF2B5EF4-FFF2-40B4-BE49-F238E27FC236}">
                <a16:creationId xmlns:a16="http://schemas.microsoft.com/office/drawing/2014/main" id="{86A1A596-05CD-4282-BC8A-7DC10C27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478231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Linux块设备协同</a:t>
            </a:r>
            <a:endParaRPr sz="1650"/>
          </a:p>
        </p:txBody>
      </p:sp>
      <p:sp>
        <p:nvSpPr>
          <p:cNvPr id="40" name="Text 37">
            <a:extLst xmlns:a="http://schemas.openxmlformats.org/drawingml/2006/main">
              <a:ext uri="{FF2B5EF4-FFF2-40B4-BE49-F238E27FC236}">
                <a16:creationId xmlns:a16="http://schemas.microsoft.com/office/drawing/2014/main" id="{2343947A-B234-4145-983C-5DC1AB625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257800"/>
            <a:ext cx="2944368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虚拟盘可暴露为/dev/nbdN，供mount、fdisk、dd、parted等工具访问。</a:t>
            </a:r>
            <a:endParaRPr sz="1020"/>
          </a:p>
        </p:txBody>
      </p:sp>
      <p:sp>
        <p:nvSpPr>
          <p:cNvPr id="41" name="Shape 38">
            <a:extLst xmlns:a="http://schemas.openxmlformats.org/drawingml/2006/main">
              <a:ext uri="{FF2B5EF4-FFF2-40B4-BE49-F238E27FC236}">
                <a16:creationId xmlns:a16="http://schemas.microsoft.com/office/drawing/2014/main" id="{0D284921-6086-47BF-B5A6-6000672DC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4617720"/>
            <a:ext cx="3401568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2" name="Shape 39">
            <a:extLst xmlns:a="http://schemas.openxmlformats.org/drawingml/2006/main">
              <a:ext uri="{FF2B5EF4-FFF2-40B4-BE49-F238E27FC236}">
                <a16:creationId xmlns:a16="http://schemas.microsoft.com/office/drawing/2014/main" id="{1EC85C21-4C94-4DAD-AE99-64AE4B63F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48006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43" name="Text 40">
            <a:extLst xmlns:a="http://schemas.openxmlformats.org/drawingml/2006/main">
              <a:ext uri="{FF2B5EF4-FFF2-40B4-BE49-F238E27FC236}">
                <a16:creationId xmlns:a16="http://schemas.microsoft.com/office/drawing/2014/main" id="{FEE6FFF4-9B86-43D4-8534-A6459889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48097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APP</a:t>
            </a:r>
            <a:endParaRPr sz="1300"/>
          </a:p>
        </p:txBody>
      </p:sp>
      <p:sp>
        <p:nvSpPr>
          <p:cNvPr id="44" name="Text 41">
            <a:extLst xmlns:a="http://schemas.openxmlformats.org/drawingml/2006/main">
              <a:ext uri="{FF2B5EF4-FFF2-40B4-BE49-F238E27FC236}">
                <a16:creationId xmlns:a16="http://schemas.microsoft.com/office/drawing/2014/main" id="{A285ED42-D26E-4BB3-9083-9BBD8D11E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478231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桌面端单体部署</a:t>
            </a:r>
            <a:endParaRPr sz="1650"/>
          </a:p>
        </p:txBody>
      </p:sp>
      <p:sp>
        <p:nvSpPr>
          <p:cNvPr id="45" name="Text 42">
            <a:extLst xmlns:a="http://schemas.openxmlformats.org/drawingml/2006/main">
              <a:ext uri="{FF2B5EF4-FFF2-40B4-BE49-F238E27FC236}">
                <a16:creationId xmlns:a16="http://schemas.microsoft.com/office/drawing/2014/main" id="{4E7B7910-5276-4C60-8940-1750574C7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5257800"/>
            <a:ext cx="2944368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无需独立服务端，适合取证工作站、数据恢复实验室和企业应急环境。</a:t>
            </a:r>
            <a:endParaRPr sz="1020"/>
          </a:p>
        </p:txBody>
      </p:sp>
      <p:sp>
        <p:nvSpPr>
          <p:cNvPr id="46" name="Shape 43">
            <a:extLst xmlns:a="http://schemas.openxmlformats.org/drawingml/2006/main">
              <a:ext uri="{FF2B5EF4-FFF2-40B4-BE49-F238E27FC236}">
                <a16:creationId xmlns:a16="http://schemas.microsoft.com/office/drawing/2014/main" id="{E8DF4175-A2F9-441E-9776-BEFD3791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4617720"/>
            <a:ext cx="3401568" cy="1143000"/>
          </a:xfrm>
          <a:prstGeom xmlns:a="http://schemas.openxmlformats.org/drawingml/2006/main" prst="roundRect">
            <a:avLst>
              <a:gd name="adj" fmla="val 14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7" name="Shape 44">
            <a:extLst xmlns:a="http://schemas.openxmlformats.org/drawingml/2006/main">
              <a:ext uri="{FF2B5EF4-FFF2-40B4-BE49-F238E27FC236}">
                <a16:creationId xmlns:a16="http://schemas.microsoft.com/office/drawing/2014/main" id="{23619C77-19A0-427E-8094-1BF47BB91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48006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48" name="Text 45">
            <a:extLst xmlns:a="http://schemas.openxmlformats.org/drawingml/2006/main">
              <a:ext uri="{FF2B5EF4-FFF2-40B4-BE49-F238E27FC236}">
                <a16:creationId xmlns:a16="http://schemas.microsoft.com/office/drawing/2014/main" id="{6491A0D9-DFEB-4A0B-AEC7-4E433ECC9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480974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OK</a:t>
            </a:r>
            <a:endParaRPr sz="1300"/>
          </a:p>
        </p:txBody>
      </p:sp>
      <p:sp>
        <p:nvSpPr>
          <p:cNvPr id="49" name="Text 46">
            <a:extLst xmlns:a="http://schemas.openxmlformats.org/drawingml/2006/main">
              <a:ext uri="{FF2B5EF4-FFF2-40B4-BE49-F238E27FC236}">
                <a16:creationId xmlns:a16="http://schemas.microsoft.com/office/drawing/2014/main" id="{48B9A238-8066-45EC-8EAE-CE00CD9B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688" y="4782312"/>
            <a:ext cx="24688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功能一致</a:t>
            </a:r>
            <a:endParaRPr sz="1650"/>
          </a:p>
        </p:txBody>
      </p:sp>
      <p:sp>
        <p:nvSpPr>
          <p:cNvPr id="50" name="Text 47">
            <a:extLst xmlns:a="http://schemas.openxmlformats.org/drawingml/2006/main">
              <a:ext uri="{FF2B5EF4-FFF2-40B4-BE49-F238E27FC236}">
                <a16:creationId xmlns:a16="http://schemas.microsoft.com/office/drawing/2014/main" id="{82D470E4-0111-45B8-B593-8AD25B4DB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5257800"/>
            <a:ext cx="2944368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原生运行，不模拟、不阉割、不降级，关键恢复能力跨平台保持一致。</a:t>
            </a:r>
            <a:endParaRPr sz="1020"/>
          </a:p>
        </p:txBody>
      </p:sp>
      <p:sp>
        <p:nvSpPr>
          <p:cNvPr id="51" name="Text 48">
            <a:extLst xmlns:a="http://schemas.openxmlformats.org/drawingml/2006/main">
              <a:ext uri="{FF2B5EF4-FFF2-40B4-BE49-F238E27FC236}">
                <a16:creationId xmlns:a16="http://schemas.microsoft.com/office/drawing/2014/main" id="{112322AA-9DF4-4185-85D5-856ED2C43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282870750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FFB42A9-0765-47C0-A76E-2121930E4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D35D7FA-62A0-4752-A555-DF576A04E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EE2D58F1-31BC-4E1B-85CF-DD346E381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045E529-4277-4617-BC2E-2CE13E7DE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性能与可靠性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5AA4DAF-A50A-450C-90BE-6AB65256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B0BF4B8-AFFA-4EBC-9465-EEC48550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00CC0AA1-A745-4FD9-86FE-5E8E5EAFF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59D355C-4805-419A-A2BA-3CDCF2DEC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EF4B68A-729D-48CF-AC54-303A9D15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39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8E3C444-C951-46D4-B977-EC1038198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性能、可靠性与安全保障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2ECFF2A-D782-4498-8EE4-995B700DE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从秒级目录浏览、10TB级逻辑映射到多任务并行和故障容错，支撑长时间专业作业。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F684CBDC-DEF1-4122-A4DA-DF95B435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45920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5AF5223D-663E-477D-88FA-A00603542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171907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77E8"/>
                </a:solidFill>
                <a:latin typeface="Aptos"/>
                <a:ea typeface="Aptos"/>
                <a:cs typeface="Aptos"/>
              </a:rPr>
              <a:t>秒级</a:t>
            </a:r>
            <a:endParaRPr sz="2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D0888F5-B7B4-4714-A407-A50EE42BD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2048256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懒加载目录</a:t>
            </a:r>
            <a:endParaRPr sz="98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77E76F7B-7A4E-4525-B8B1-3A40DE2D8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1645920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FC19D86-CD77-4167-9F73-63DC61B89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171907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7655DE"/>
                </a:solidFill>
                <a:latin typeface="Aptos"/>
                <a:ea typeface="Aptos"/>
                <a:cs typeface="Aptos"/>
              </a:rPr>
              <a:t>10TB</a:t>
            </a:r>
            <a:endParaRPr sz="2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A2BC5DA-EF23-47D2-A90D-43873C857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2048256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映射趋近零等待</a:t>
            </a:r>
            <a:endParaRPr sz="98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48CE5FD6-3A05-43DF-89F2-841AC1E55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645920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A137766-F045-46CB-84D5-1DFFEFB8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171907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A979"/>
                </a:solidFill>
                <a:latin typeface="Aptos"/>
                <a:ea typeface="Aptos"/>
                <a:cs typeface="Aptos"/>
              </a:rPr>
              <a:t>千万级</a:t>
            </a:r>
            <a:endParaRPr sz="2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5CD99E79-B481-4677-B7DB-E2CB3B553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2048256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文件树浏览</a:t>
            </a:r>
            <a:endParaRPr sz="98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9EED7196-57D0-4831-823F-F2DA0F9F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1645920"/>
            <a:ext cx="2514600" cy="713232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E726B723-D736-4508-91A9-CC9C0D96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171907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F39C2E"/>
                </a:solidFill>
                <a:latin typeface="Aptos"/>
                <a:ea typeface="Aptos"/>
                <a:cs typeface="Aptos"/>
              </a:rPr>
              <a:t>多任务</a:t>
            </a:r>
            <a:endParaRPr sz="2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A3F7A5B3-6D74-4F58-9E99-0141665A7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2048256"/>
            <a:ext cx="22219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镜像/扫描/RAID并行</a:t>
            </a:r>
            <a:endParaRPr sz="98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656BFD19-A336-49C5-A4B4-12F6D12F5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0"/>
            <a:ext cx="3438144" cy="123444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75765D84-0379-410B-A879-57882E1A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9260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8024724C-C6B2-4F14-9EEA-0D53EECA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9352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AE03F8A4-FC08-4610-B1DD-012A9DD03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290779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双模式浏览引擎</a:t>
            </a:r>
            <a:endParaRPr sz="165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68F718CC-02D7-4F37-AA29-9833F417A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83280"/>
            <a:ext cx="2980944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快速浏览秒级呈现目录；深度浏览建立全量索引并支持批量筛选。</a:t>
            </a:r>
            <a:endParaRPr sz="99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CE2F9358-62FE-486B-81B7-A7BE2F9D4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2743200"/>
            <a:ext cx="3438144" cy="123444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025046B4-CF0A-4BA8-83BE-CC78E534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29260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E2A09DF8-48A6-496B-934B-1C585416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29352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57F26C02-F8DF-4DCC-BBCD-1DCF8E50A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0779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高效虚拟映射</a:t>
            </a:r>
            <a:endParaRPr sz="16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2B7ABA88-7062-4474-87E5-0396C6F65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12" y="3383280"/>
            <a:ext cx="2980944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逻辑层偏移转换，不产生额外副本；虚拟RAID可并行读取。</a:t>
            </a:r>
            <a:endParaRPr sz="99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2CD9CAD8-8BDB-4CAB-93E2-C00DC927D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2743200"/>
            <a:ext cx="3438144" cy="123444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806EC57A-5035-4EF9-B734-8A1EC6663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292608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24D54B21-42F4-4C2B-AB8F-A4C5EA4D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293522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003CA007-5B9D-401D-BA50-32636F669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290779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后台任务化</a:t>
            </a:r>
            <a:endParaRPr sz="165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FA2CD8BF-DD4C-407B-BE29-B195450A5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464" y="3383280"/>
            <a:ext cx="2980944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镜像、扫描、重组支持暂停、继续与中止，提高多任务效率。</a:t>
            </a:r>
            <a:endParaRPr sz="99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CC2F5BD9-83B2-4359-8CD4-BA0DB556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06240"/>
            <a:ext cx="3438144" cy="123444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6716E4BD-0512-488C-AEAF-7B8CE9E81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3891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C44F4CCF-414A-4B7F-BE3A-7D0332AD9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3982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/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C7F7D484-4D95-4653-9FB5-3367D0CCB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437083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故障容错</a:t>
            </a:r>
            <a:endParaRPr sz="1650"/>
          </a:p>
        </p:txBody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F6840372-83BE-4FCF-B33C-FED06D46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846320"/>
            <a:ext cx="2980944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坏扇区重试/跳过、缺失成员实时校验重建和降级阵列恢复。</a:t>
            </a:r>
            <a:endParaRPr sz="990"/>
          </a:p>
        </p:txBody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563C6390-CEC0-44A7-9A39-7F8804381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4206240"/>
            <a:ext cx="3438144" cy="123444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9C9EE6E6-BBB7-435B-9022-E721F30A1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3891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B67A8083-28EB-4BA7-A581-BBEF2D2AD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3982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1078FE98-EE7A-4467-9286-861F9E189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37083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资源生命周期</a:t>
            </a:r>
            <a:endParaRPr sz="1650"/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2DDDA741-D40E-481F-B875-C058758EF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12" y="4846320"/>
            <a:ext cx="2980944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派生虚拟盘、标签页与任务联动回收，映射进程退出自动detach。</a:t>
            </a:r>
            <a:endParaRPr sz="99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E50D6EF6-CE4E-43D3-8F1A-8FE84469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4206240"/>
            <a:ext cx="3438144" cy="123444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DA5F3068-DAD9-4980-B2AE-5FF37B5E8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43891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455C02B4-1401-4FCE-989D-8E095583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43982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/>
          </a:p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1DE1F098-7D68-47F3-9CD1-6813289FB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4370832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取证级可信</a:t>
            </a:r>
            <a:endParaRPr sz="1650"/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982DB6D0-9123-4D8D-ACC7-B1CB74D7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464" y="4846320"/>
            <a:ext cx="2980944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99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默认只读、写入计划预览、强确认、哈希同步计算和结果记录。</a:t>
            </a:r>
            <a:endParaRPr sz="990"/>
          </a:p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3C76AA30-300D-4F71-B95C-1102FB616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712224132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5765C1-F08E-4796-80C8-9CB65C362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BC633E6-5E78-4199-9730-0B9A11BFA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5F8FA07D-D468-44D6-9B00-8458A7FB9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08A4FD7-CBBA-44B1-BA07-FE71CA611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典型应用场景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9A510DE-750A-4574-9DF5-4E48F7FCA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FAAE618-1E24-45FB-BD40-9B37C9DA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E92A090E-CBA2-42A4-81E9-4735CCD62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AD75575-9418-45D1-B638-97DA7A38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895F5A4-4967-477D-ACA8-05EF4C81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40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36B34E6-1279-4DDC-8DFE-4BB9EDC0D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面向专业机构的数据恢复与固态修复平台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BD9E1A9-E22F-4BF2-82F9-AC248F9A8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适用于数据恢复实验室、司法鉴定、企业IT应急、涉密单位和专业服务机构。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6D3B7809-0259-4DB5-982C-3F893DB8F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64208"/>
            <a:ext cx="3438144" cy="1353312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6A5BBC52-AB3E-4CBB-B6DD-0517D0715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470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9081FE7-6DBC-45D8-837C-608B5970A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562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LAW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8223DEE2-5A4B-4FE3-98F5-DF00C2461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28800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司法鉴定 / 电子物证</a:t>
            </a:r>
            <a:endParaRPr sz="16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878CB9A-8F5B-4FC3-AA0E-B75B36AA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04288"/>
            <a:ext cx="2980944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源盘只读、镜像固定、哈希校验、案件元数据留痕与跨工具分析。</a:t>
            </a:r>
            <a:endParaRPr sz="102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BE9E032F-2358-4D9A-9FEF-0D83AD293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1664208"/>
            <a:ext cx="3438144" cy="1353312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EC29C0E8-BB49-406D-890D-655E23392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470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23F189F-9EC5-4403-B59C-0DC97A66F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562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NAS</a:t>
            </a:r>
            <a:endParaRPr sz="13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329EF129-4C11-4E6E-B114-E24C92EE7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828800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服务器RAID / NAS</a:t>
            </a:r>
            <a:endParaRPr sz="16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FB6EBE4-9E9C-4355-8620-438B37A1A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12" y="2304288"/>
            <a:ext cx="2980944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多盘接入、自动组装、缺盘重建、存储池与复杂阵列恢复。</a:t>
            </a:r>
            <a:endParaRPr sz="102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50F7A157-E20A-4517-A092-83DF30D6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1664208"/>
            <a:ext cx="3438144" cy="1353312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334898D8-DC58-4457-AF58-12FD9E319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8470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9E04DD19-B043-4DAE-BEC2-F04CE6E2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8562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VM</a:t>
            </a:r>
            <a:endParaRPr sz="13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E672CBDD-A4FB-413B-A64F-CD25D7EFB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1828800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虚拟化平台恢复</a:t>
            </a:r>
            <a:endParaRPr sz="16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3BA7B3CC-65B2-4D78-906A-4D526EAC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464" y="2304288"/>
            <a:ext cx="2980944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VMDK、VHDX、QCOW2与快照链按时间点恢复。</a:t>
            </a:r>
            <a:endParaRPr sz="102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C83E0CD9-90F6-4775-AF89-10C60C63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264408"/>
            <a:ext cx="3438144" cy="1353312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70C972C9-5575-4E71-A4DE-65C879FFE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4472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DDABE70E-E4F3-4184-B92F-8FDB2E0DB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4564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IT</a:t>
            </a:r>
            <a:endParaRPr sz="13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11F64209-63B5-4D51-9DD9-E92310971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429000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硬盘及固态故障恢复</a:t>
            </a:r>
            <a:endParaRPr sz="16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546890CC-92AA-4948-B3B5-BBB2661E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904488"/>
            <a:ext cx="2980944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机械硬盘固件诊断、SATA/NVMe SSD修复、坏道镜像与关键数据优先提取。</a:t>
            </a:r>
            <a:endParaRPr sz="102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9E48F9FF-4FBF-45C7-A944-65894E44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5112" y="3264408"/>
            <a:ext cx="3438144" cy="1353312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93FB27F4-870F-4FCB-AC76-59E251EFA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4472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292067EE-98CC-4700-8A8C-4B69DB45F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4564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SQL</a:t>
            </a:r>
            <a:endParaRPr sz="13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5A6661E1-CDBA-429A-BB0A-A67416920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429000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SQL数据库故障</a:t>
            </a:r>
            <a:endParaRPr sz="165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5C4A5E84-9FD5-4B06-9F4E-2150E912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12" y="3904488"/>
            <a:ext cx="2980944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MDF/NDF/LDF、BAK、质疑状态、备份失效与勒索破坏修复。</a:t>
            </a:r>
            <a:endParaRPr sz="102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295473FE-73A2-4981-AA74-392BEC98E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3264408"/>
            <a:ext cx="3438144" cy="1353312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1654F23E-BC23-4ABD-B056-4077658F0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447288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84D4D573-1286-414C-9F75-D8720B5D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456432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SEC</a:t>
            </a:r>
            <a:endParaRPr sz="13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46BD27A3-8926-4B8E-A436-4A55D03AD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5672" y="3429000"/>
            <a:ext cx="25054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涉密与数据安全检查</a:t>
            </a:r>
            <a:endParaRPr sz="165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33EF81E0-EAEF-4411-AFA7-3FFD1D0B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464" y="3904488"/>
            <a:ext cx="2980944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数据不出域、复印机残留检查、敏感数据排查和泄密追溯。</a:t>
            </a:r>
            <a:endParaRPr sz="102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883B23B3-EBA6-432F-BA53-BBE25C2BB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93208"/>
            <a:ext cx="11064240" cy="841248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46" name="Shape 43">
            <a:extLst xmlns:a="http://schemas.openxmlformats.org/drawingml/2006/main">
              <a:ext uri="{FF2B5EF4-FFF2-40B4-BE49-F238E27FC236}">
                <a16:creationId xmlns:a16="http://schemas.microsoft.com/office/drawing/2014/main" id="{F9E8D72C-86FF-43DD-BD19-58630D141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5202936"/>
            <a:ext cx="10844784" cy="621792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0A2F63"/>
          </a:solidFill>
          <a:ln xmlns:a="http://schemas.openxmlformats.org/drawingml/2006/main" w="12700">
            <a:solidFill>
              <a:srgbClr val="0A2F63"/>
            </a:solidFill>
            <a:prstDash val="solid"/>
          </a:ln>
        </p:spPr>
      </p:sp>
      <p:sp>
        <p:nvSpPr>
          <p:cNvPr id="47" name="Text 44">
            <a:extLst xmlns:a="http://schemas.openxmlformats.org/drawingml/2006/main">
              <a:ext uri="{FF2B5EF4-FFF2-40B4-BE49-F238E27FC236}">
                <a16:creationId xmlns:a16="http://schemas.microsoft.com/office/drawing/2014/main" id="{279EB5E7-DF79-4443-97A0-4471B4160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334000"/>
            <a:ext cx="10439400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一台设备，贯通从检材接入到报告交付</a:t>
            </a:r>
            <a:endParaRPr sz="1250"/>
          </a:p>
        </p:txBody>
      </p:sp>
      <p:sp>
        <p:nvSpPr>
          <p:cNvPr id="48" name="Text 45">
            <a:extLst xmlns:a="http://schemas.openxmlformats.org/drawingml/2006/main">
              <a:ext uri="{FF2B5EF4-FFF2-40B4-BE49-F238E27FC236}">
                <a16:creationId xmlns:a16="http://schemas.microsoft.com/office/drawing/2014/main" id="{D61D3C13-3F58-4D85-BA87-48ED3C8C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826433422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7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8EE5F8B-5395-449B-BC04-6140A222E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0"/>
            <a:ext cx="2788920" cy="2788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B"/>
          </a:solidFill>
          <a:ln xmlns:a="http://schemas.openxmlformats.org/drawingml/2006/main" w="12700">
            <a:solidFill>
              <a:srgbClr val="E7F3FB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B41D049-E53A-45C7-8FC5-523439C3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46320"/>
            <a:ext cx="2011680" cy="20116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12700">
            <a:solidFill>
              <a:srgbClr val="EAF5FB"/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0B905BD-A645-4BC3-A6AE-F6FCB8C44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1168"/>
            <a:ext cx="2487168" cy="38404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4FC"/>
          </a:solidFill>
          <a:ln xmlns:a="http://schemas.openxmlformats.org/drawingml/2006/main" w="12700">
            <a:solidFill>
              <a:srgbClr val="EAF4FC"/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C159B89-DC63-4BB5-B9BB-ABC6A519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8600"/>
            <a:ext cx="21488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核心优势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DCA6D87-6805-4792-A556-AFC35BCC4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46888"/>
            <a:ext cx="3246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DRE-1005</a:t>
            </a:r>
            <a:r>
              <a:rPr sz="8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  ·  D-Recovery Fusion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E3EC3543-B401-442D-A2FB-53BE5071B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836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FF86BE76-86FB-4C72-BD9D-0D8E65F8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8DEDAE5-7349-4CA0-A18F-A86A561C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55664"/>
            <a:ext cx="548640" cy="219456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77E8"/>
          </a:solidFill>
          <a:ln xmlns:a="http://schemas.openxmlformats.org/drawingml/2006/main" w="12700">
            <a:solidFill>
              <a:srgbClr val="1877E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B5BF343-4ED7-435D-8162-B0571B11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464808"/>
            <a:ext cx="493776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41</a:t>
            </a:r>
            <a:endParaRPr sz="85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0A9019A1-3E68-4C87-BCC3-27EDB70F9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08813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90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DRE-1005的核心优势</a:t>
            </a:r>
            <a:endParaRPr sz="2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179C0A9-6995-42A2-9F1E-17C31344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225296"/>
            <a:ext cx="107899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软硬件安全接入、底层恢复深度、企业存储技术壁垒和专业交付能力形成完整闭环。</a:t>
            </a:r>
            <a:endParaRPr sz="13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25298AB4-8A27-42AD-9257-E9816085A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874520"/>
            <a:ext cx="2834640" cy="3566160"/>
          </a:xfrm>
          <a:prstGeom xmlns:a="http://schemas.openxmlformats.org/drawingml/2006/main" prst="roundRect">
            <a:avLst>
              <a:gd name="adj" fmla="val 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pic>
        <p:nvPicPr>
          <p:cNvPr id="7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531e032d1b441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773168" y="2073106"/>
            <a:ext cx="2615184" cy="3168988"/>
          </a:xfrm>
          <a:prstGeom xmlns:a="http://schemas.openxmlformats.org/drawingml/2006/main" prst="rect">
            <a:avLst/>
          </a:prstGeom>
        </p:spPr>
      </p:pic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AB42D554-C852-4313-9160-AB590D8CD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691640"/>
            <a:ext cx="3703320" cy="1170432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384B14CB-BB89-4B72-BA55-D86E85D5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745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77E8"/>
            </a:solidFill>
            <a:prstDash val="solid"/>
          </a:ln>
        </p:spPr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E5BA0816-4F47-4C30-97F3-32F1C653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8836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77E8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13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17553BE4-FB72-4AA4-8A2D-6E4754BC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56232"/>
            <a:ext cx="27706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软硬件一体化</a:t>
            </a:r>
            <a:endParaRPr sz="165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E6307906-4A66-461E-A4AD-A4EE2006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31720"/>
            <a:ext cx="3246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专业塔机、Fusion及PC-3000协同</a:t>
            </a:r>
            <a:endParaRPr sz="102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F92D6C31-C0D6-4F89-BCF6-99D6FADF3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08960"/>
            <a:ext cx="3703320" cy="1170432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4D95C94B-722A-458F-81AF-7FAB1306E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29184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18A979"/>
            </a:solidFill>
            <a:prstDash val="solid"/>
          </a:ln>
        </p:spPr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FEED542A-82CE-4499-A1E1-5D9C2687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30098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18A979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300"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79B2CAFA-4B17-4F3C-8CB2-4D3C1EB3D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273552"/>
            <a:ext cx="27706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固件与固态修复</a:t>
            </a:r>
            <a:endParaRPr sz="1650"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F2EEAF76-7918-42C3-8DB1-45E2DB1F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749040"/>
            <a:ext cx="3246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机械硬盘固件诊断，SATA/NVMe SSD修复</a:t>
            </a:r>
            <a:endParaRPr sz="1020"/>
          </a:p>
        </p:txBody>
      </p:sp>
      <p:sp>
        <p:nvSpPr>
          <p:cNvPr id="26" name="Shape 23">
            <a:extLst xmlns:a="http://schemas.openxmlformats.org/drawingml/2006/main">
              <a:ext uri="{FF2B5EF4-FFF2-40B4-BE49-F238E27FC236}">
                <a16:creationId xmlns:a16="http://schemas.microsoft.com/office/drawing/2014/main" id="{4BE3C777-C379-4819-AD05-81B2F8249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526280"/>
            <a:ext cx="3703320" cy="1170432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27" name="Shape 24">
            <a:extLst xmlns:a="http://schemas.openxmlformats.org/drawingml/2006/main">
              <a:ext uri="{FF2B5EF4-FFF2-40B4-BE49-F238E27FC236}">
                <a16:creationId xmlns:a16="http://schemas.microsoft.com/office/drawing/2014/main" id="{4646820D-01D1-4A9F-A6C8-3959E019F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7091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7655DE"/>
            </a:solidFill>
            <a:prstDash val="solid"/>
          </a:ln>
        </p:spPr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ED10B59B-EF54-45CF-9A71-57A4F9618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7183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7655D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300"/>
          </a:p>
        </p:txBody>
      </p:sp>
      <p:sp>
        <p:nvSpPr>
          <p:cNvPr id="29" name="Text 26">
            <a:extLst xmlns:a="http://schemas.openxmlformats.org/drawingml/2006/main">
              <a:ext uri="{FF2B5EF4-FFF2-40B4-BE49-F238E27FC236}">
                <a16:creationId xmlns:a16="http://schemas.microsoft.com/office/drawing/2014/main" id="{65058441-9694-43A2-9A7A-5ACE6D498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4690872"/>
            <a:ext cx="27706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安全可信交付</a:t>
            </a:r>
            <a:endParaRPr sz="1650"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DCBD21A9-B554-48C1-B4E4-407D31AC4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3246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物理只读、COW、哈希、清单与报告</a:t>
            </a:r>
            <a:endParaRPr sz="1020"/>
          </a:p>
        </p:txBody>
      </p:sp>
      <p:sp>
        <p:nvSpPr>
          <p:cNvPr id="31" name="Shape 28">
            <a:extLst xmlns:a="http://schemas.openxmlformats.org/drawingml/2006/main">
              <a:ext uri="{FF2B5EF4-FFF2-40B4-BE49-F238E27FC236}">
                <a16:creationId xmlns:a16="http://schemas.microsoft.com/office/drawing/2014/main" id="{5C937E74-7F0F-4580-AF1E-5EAD0AA79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0" y="1691640"/>
            <a:ext cx="3703320" cy="1170432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2" name="Shape 29">
            <a:extLst xmlns:a="http://schemas.openxmlformats.org/drawingml/2006/main">
              <a:ext uri="{FF2B5EF4-FFF2-40B4-BE49-F238E27FC236}">
                <a16:creationId xmlns:a16="http://schemas.microsoft.com/office/drawing/2014/main" id="{D2DDBC7D-971E-4F0A-A5A1-BFDED286C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08" y="187452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F39C2E"/>
            </a:solidFill>
            <a:prstDash val="solid"/>
          </a:ln>
        </p:spPr>
      </p:sp>
      <p:sp>
        <p:nvSpPr>
          <p:cNvPr id="33" name="Text 30">
            <a:extLst xmlns:a="http://schemas.openxmlformats.org/drawingml/2006/main">
              <a:ext uri="{FF2B5EF4-FFF2-40B4-BE49-F238E27FC236}">
                <a16:creationId xmlns:a16="http://schemas.microsoft.com/office/drawing/2014/main" id="{07D18A98-7B93-47CF-8A93-4C745C161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08" y="188366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F39C2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300"/>
          </a:p>
        </p:txBody>
      </p:sp>
      <p:sp>
        <p:nvSpPr>
          <p:cNvPr id="34" name="Text 31">
            <a:extLst xmlns:a="http://schemas.openxmlformats.org/drawingml/2006/main">
              <a:ext uri="{FF2B5EF4-FFF2-40B4-BE49-F238E27FC236}">
                <a16:creationId xmlns:a16="http://schemas.microsoft.com/office/drawing/2014/main" id="{A2EAFA82-2E9B-49A4-B01D-B6ADB9106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3648" y="1856232"/>
            <a:ext cx="27706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自研深度引擎</a:t>
            </a:r>
            <a:endParaRPr sz="1650"/>
          </a:p>
        </p:txBody>
      </p:sp>
      <p:sp>
        <p:nvSpPr>
          <p:cNvPr id="35" name="Text 32">
            <a:extLst xmlns:a="http://schemas.openxmlformats.org/drawingml/2006/main">
              <a:ext uri="{FF2B5EF4-FFF2-40B4-BE49-F238E27FC236}">
                <a16:creationId xmlns:a16="http://schemas.microsoft.com/office/drawing/2014/main" id="{AD4BC212-812F-4D14-90F0-D47FA4E78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2331720"/>
            <a:ext cx="3246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20+文件系统引擎与348种签名雕刻</a:t>
            </a:r>
            <a:endParaRPr sz="1020"/>
          </a:p>
        </p:txBody>
      </p:sp>
      <p:sp>
        <p:nvSpPr>
          <p:cNvPr id="36" name="Shape 33">
            <a:extLst xmlns:a="http://schemas.openxmlformats.org/drawingml/2006/main">
              <a:ext uri="{FF2B5EF4-FFF2-40B4-BE49-F238E27FC236}">
                <a16:creationId xmlns:a16="http://schemas.microsoft.com/office/drawing/2014/main" id="{689CB92B-CD29-4FB5-9CD3-88FCFF6C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0" y="3108960"/>
            <a:ext cx="3703320" cy="1170432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37" name="Shape 34">
            <a:extLst xmlns:a="http://schemas.openxmlformats.org/drawingml/2006/main">
              <a:ext uri="{FF2B5EF4-FFF2-40B4-BE49-F238E27FC236}">
                <a16:creationId xmlns:a16="http://schemas.microsoft.com/office/drawing/2014/main" id="{ADD8D58F-D984-4EB1-83D3-373B717E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08" y="329184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28BDF6"/>
            </a:solidFill>
            <a:prstDash val="solid"/>
          </a:ln>
        </p:spPr>
      </p:sp>
      <p:sp>
        <p:nvSpPr>
          <p:cNvPr id="38" name="Text 35">
            <a:extLst xmlns:a="http://schemas.openxmlformats.org/drawingml/2006/main">
              <a:ext uri="{FF2B5EF4-FFF2-40B4-BE49-F238E27FC236}">
                <a16:creationId xmlns:a16="http://schemas.microsoft.com/office/drawing/2014/main" id="{7707B39F-A228-4376-871A-9A5E8748D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08" y="330098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28BDF6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300"/>
          </a:p>
        </p:txBody>
      </p:sp>
      <p:sp>
        <p:nvSpPr>
          <p:cNvPr id="39" name="Text 36">
            <a:extLst xmlns:a="http://schemas.openxmlformats.org/drawingml/2006/main">
              <a:ext uri="{FF2B5EF4-FFF2-40B4-BE49-F238E27FC236}">
                <a16:creationId xmlns:a16="http://schemas.microsoft.com/office/drawing/2014/main" id="{58CC9B45-F676-42A3-AD76-13033887F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3648" y="3273552"/>
            <a:ext cx="27706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企业存储壁垒</a:t>
            </a:r>
            <a:endParaRPr sz="1650"/>
          </a:p>
        </p:txBody>
      </p:sp>
      <p:sp>
        <p:nvSpPr>
          <p:cNvPr id="40" name="Text 37">
            <a:extLst xmlns:a="http://schemas.openxmlformats.org/drawingml/2006/main">
              <a:ext uri="{FF2B5EF4-FFF2-40B4-BE49-F238E27FC236}">
                <a16:creationId xmlns:a16="http://schemas.microsoft.com/office/drawing/2014/main" id="{D599C20C-509B-4E52-8961-443F4A21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3749040"/>
            <a:ext cx="3246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OceanStor、Dell SC、IBM V、HP EVA</a:t>
            </a:r>
            <a:endParaRPr sz="1020"/>
          </a:p>
        </p:txBody>
      </p:sp>
      <p:sp>
        <p:nvSpPr>
          <p:cNvPr id="41" name="Shape 38">
            <a:extLst xmlns:a="http://schemas.openxmlformats.org/drawingml/2006/main">
              <a:ext uri="{FF2B5EF4-FFF2-40B4-BE49-F238E27FC236}">
                <a16:creationId xmlns:a16="http://schemas.microsoft.com/office/drawing/2014/main" id="{F769A145-59BC-47C5-917E-D603F7820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0" y="4526280"/>
            <a:ext cx="3703320" cy="1170432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5E5F2"/>
            </a:solidFill>
            <a:prstDash val="solid"/>
          </a:ln>
        </p:spPr>
      </p:sp>
      <p:sp>
        <p:nvSpPr>
          <p:cNvPr id="42" name="Shape 39">
            <a:extLst xmlns:a="http://schemas.openxmlformats.org/drawingml/2006/main">
              <a:ext uri="{FF2B5EF4-FFF2-40B4-BE49-F238E27FC236}">
                <a16:creationId xmlns:a16="http://schemas.microsoft.com/office/drawing/2014/main" id="{94E301A5-C7B9-4037-8CC5-8BE585352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08" y="47091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F8FF"/>
          </a:solidFill>
          <a:ln xmlns:a="http://schemas.openxmlformats.org/drawingml/2006/main" w="17780">
            <a:solidFill>
              <a:srgbClr val="E84450"/>
            </a:solidFill>
            <a:prstDash val="solid"/>
          </a:ln>
        </p:spPr>
      </p:sp>
      <p:sp>
        <p:nvSpPr>
          <p:cNvPr id="43" name="Text 40">
            <a:extLst xmlns:a="http://schemas.openxmlformats.org/drawingml/2006/main">
              <a:ext uri="{FF2B5EF4-FFF2-40B4-BE49-F238E27FC236}">
                <a16:creationId xmlns:a16="http://schemas.microsoft.com/office/drawing/2014/main" id="{C10B042A-6204-4202-A918-206DFEFDB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08" y="4718304"/>
            <a:ext cx="43891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300" b="1">
                <a:solidFill>
                  <a:srgbClr val="E84450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300"/>
          </a:p>
        </p:txBody>
      </p:sp>
      <p:sp>
        <p:nvSpPr>
          <p:cNvPr id="44" name="Text 41">
            <a:extLst xmlns:a="http://schemas.openxmlformats.org/drawingml/2006/main">
              <a:ext uri="{FF2B5EF4-FFF2-40B4-BE49-F238E27FC236}">
                <a16:creationId xmlns:a16="http://schemas.microsoft.com/office/drawing/2014/main" id="{0D5EAB6F-D864-4FBE-AC73-E69C9158F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3648" y="4690872"/>
            <a:ext cx="277063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650" b="1">
                <a:solidFill>
                  <a:srgbClr val="15365E"/>
                </a:solidFill>
                <a:latin typeface="Microsoft YaHei"/>
                <a:ea typeface="Microsoft YaHei"/>
                <a:cs typeface="Microsoft YaHei"/>
              </a:rPr>
              <a:t>Fusion跨平台</a:t>
            </a:r>
            <a:endParaRPr sz="1650"/>
          </a:p>
        </p:txBody>
      </p:sp>
      <p:sp>
        <p:nvSpPr>
          <p:cNvPr id="45" name="Text 42">
            <a:extLst xmlns:a="http://schemas.openxmlformats.org/drawingml/2006/main">
              <a:ext uri="{FF2B5EF4-FFF2-40B4-BE49-F238E27FC236}">
                <a16:creationId xmlns:a16="http://schemas.microsoft.com/office/drawing/2014/main" id="{83034415-81D1-4953-8224-3AEB6AEB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5166360"/>
            <a:ext cx="3246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3000"/>
              </a:lnSpc>
              <a:buNone/>
            </a:pPr>
            <a:r>
              <a:rPr sz="1020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Windows、Linux、macOS与信创平台</a:t>
            </a:r>
            <a:endParaRPr sz="1020"/>
          </a:p>
        </p:txBody>
      </p:sp>
      <p:sp>
        <p:nvSpPr>
          <p:cNvPr id="46" name="Shape 43">
            <a:extLst xmlns:a="http://schemas.openxmlformats.org/drawingml/2006/main">
              <a:ext uri="{FF2B5EF4-FFF2-40B4-BE49-F238E27FC236}">
                <a16:creationId xmlns:a16="http://schemas.microsoft.com/office/drawing/2014/main" id="{A050F516-3FC7-4644-9547-7B9684720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806440"/>
            <a:ext cx="2514600" cy="5715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47" name="Text 44">
            <a:extLst xmlns:a="http://schemas.openxmlformats.org/drawingml/2006/main">
              <a:ext uri="{FF2B5EF4-FFF2-40B4-BE49-F238E27FC236}">
                <a16:creationId xmlns:a16="http://schemas.microsoft.com/office/drawing/2014/main" id="{FCECBC32-AAD0-49AC-977A-6BB674422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587959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77E8"/>
                </a:solidFill>
                <a:latin typeface="Aptos"/>
                <a:ea typeface="Aptos"/>
                <a:cs typeface="Aptos"/>
              </a:rPr>
              <a:t>20年</a:t>
            </a:r>
            <a:endParaRPr sz="2200"/>
          </a:p>
        </p:txBody>
      </p:sp>
      <p:sp>
        <p:nvSpPr>
          <p:cNvPr id="48" name="Text 45">
            <a:extLst xmlns:a="http://schemas.openxmlformats.org/drawingml/2006/main">
              <a:ext uri="{FF2B5EF4-FFF2-40B4-BE49-F238E27FC236}">
                <a16:creationId xmlns:a16="http://schemas.microsoft.com/office/drawing/2014/main" id="{474C4018-FB31-44A7-82E8-54EA100AE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" y="6153150"/>
            <a:ext cx="2221992" cy="1809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技术沉淀</a:t>
            </a:r>
            <a:endParaRPr sz="980"/>
          </a:p>
        </p:txBody>
      </p:sp>
      <p:sp>
        <p:nvSpPr>
          <p:cNvPr id="49" name="Shape 46">
            <a:extLst xmlns:a="http://schemas.openxmlformats.org/drawingml/2006/main">
              <a:ext uri="{FF2B5EF4-FFF2-40B4-BE49-F238E27FC236}">
                <a16:creationId xmlns:a16="http://schemas.microsoft.com/office/drawing/2014/main" id="{07CEAE47-92A7-4F1A-A6E3-73307441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806440"/>
            <a:ext cx="2514600" cy="5715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0" name="Text 47">
            <a:extLst xmlns:a="http://schemas.openxmlformats.org/drawingml/2006/main">
              <a:ext uri="{FF2B5EF4-FFF2-40B4-BE49-F238E27FC236}">
                <a16:creationId xmlns:a16="http://schemas.microsoft.com/office/drawing/2014/main" id="{4F93630F-E1CA-4819-B4A5-3771314E6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587959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18A979"/>
                </a:solidFill>
                <a:latin typeface="Aptos"/>
                <a:ea typeface="Aptos"/>
                <a:cs typeface="Aptos"/>
              </a:rPr>
              <a:t>20+</a:t>
            </a:r>
            <a:endParaRPr sz="2200"/>
          </a:p>
        </p:txBody>
      </p:sp>
      <p:sp>
        <p:nvSpPr>
          <p:cNvPr id="51" name="Text 48">
            <a:extLst xmlns:a="http://schemas.openxmlformats.org/drawingml/2006/main">
              <a:ext uri="{FF2B5EF4-FFF2-40B4-BE49-F238E27FC236}">
                <a16:creationId xmlns:a16="http://schemas.microsoft.com/office/drawing/2014/main" id="{6DF11057-9802-4CD1-A30B-2CA30DA3A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584" y="6153150"/>
            <a:ext cx="2221992" cy="1809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文件系统</a:t>
            </a:r>
            <a:endParaRPr sz="980"/>
          </a:p>
        </p:txBody>
      </p:sp>
      <p:sp>
        <p:nvSpPr>
          <p:cNvPr id="52" name="Shape 49">
            <a:extLst xmlns:a="http://schemas.openxmlformats.org/drawingml/2006/main">
              <a:ext uri="{FF2B5EF4-FFF2-40B4-BE49-F238E27FC236}">
                <a16:creationId xmlns:a16="http://schemas.microsoft.com/office/drawing/2014/main" id="{723627E9-1A2F-4189-85E8-C3CFDD0D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806440"/>
            <a:ext cx="2514600" cy="5715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3" name="Text 50">
            <a:extLst xmlns:a="http://schemas.openxmlformats.org/drawingml/2006/main">
              <a:ext uri="{FF2B5EF4-FFF2-40B4-BE49-F238E27FC236}">
                <a16:creationId xmlns:a16="http://schemas.microsoft.com/office/drawing/2014/main" id="{3AEBE546-CF70-4D3C-B101-B2851032B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587959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F39C2E"/>
                </a:solidFill>
                <a:latin typeface="Aptos"/>
                <a:ea typeface="Aptos"/>
                <a:cs typeface="Aptos"/>
              </a:rPr>
              <a:t>18</a:t>
            </a:r>
            <a:endParaRPr sz="2200"/>
          </a:p>
        </p:txBody>
      </p:sp>
      <p:sp>
        <p:nvSpPr>
          <p:cNvPr id="54" name="Text 51">
            <a:extLst xmlns:a="http://schemas.openxmlformats.org/drawingml/2006/main">
              <a:ext uri="{FF2B5EF4-FFF2-40B4-BE49-F238E27FC236}">
                <a16:creationId xmlns:a16="http://schemas.microsoft.com/office/drawing/2014/main" id="{69467B07-6CA0-430D-9E00-B18892BC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8504" y="6153150"/>
            <a:ext cx="2221992" cy="1809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RAID模式</a:t>
            </a:r>
            <a:endParaRPr sz="980"/>
          </a:p>
        </p:txBody>
      </p:sp>
      <p:sp>
        <p:nvSpPr>
          <p:cNvPr id="55" name="Shape 52">
            <a:extLst xmlns:a="http://schemas.openxmlformats.org/drawingml/2006/main">
              <a:ext uri="{FF2B5EF4-FFF2-40B4-BE49-F238E27FC236}">
                <a16:creationId xmlns:a16="http://schemas.microsoft.com/office/drawing/2014/main" id="{9038ABAC-34C7-4011-87A9-15A0C2BC4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5806440"/>
            <a:ext cx="2514600" cy="57150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D5E5F2"/>
            </a:solidFill>
            <a:prstDash val="solid"/>
          </a:ln>
        </p:spPr>
      </p:sp>
      <p:sp>
        <p:nvSpPr>
          <p:cNvPr id="56" name="Text 53">
            <a:extLst xmlns:a="http://schemas.openxmlformats.org/drawingml/2006/main">
              <a:ext uri="{FF2B5EF4-FFF2-40B4-BE49-F238E27FC236}">
                <a16:creationId xmlns:a16="http://schemas.microsoft.com/office/drawing/2014/main" id="{85F70BEB-F2DC-4CE4-A03B-9BA3A964F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5879592"/>
            <a:ext cx="222199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950" b="1">
                <a:solidFill>
                  <a:srgbClr val="E84450"/>
                </a:solidFill>
                <a:latin typeface="Aptos"/>
                <a:ea typeface="Aptos"/>
                <a:cs typeface="Aptos"/>
              </a:rPr>
              <a:t>4类</a:t>
            </a:r>
            <a:endParaRPr sz="2200"/>
          </a:p>
        </p:txBody>
      </p:sp>
      <p:sp>
        <p:nvSpPr>
          <p:cNvPr id="57" name="Text 54">
            <a:extLst xmlns:a="http://schemas.openxmlformats.org/drawingml/2006/main">
              <a:ext uri="{FF2B5EF4-FFF2-40B4-BE49-F238E27FC236}">
                <a16:creationId xmlns:a16="http://schemas.microsoft.com/office/drawing/2014/main" id="{18B251EB-3B53-4FEA-ABD6-6A2C3674D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7424" y="6153150"/>
            <a:ext cx="2221992" cy="1809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80" b="1">
                <a:solidFill>
                  <a:srgbClr val="627B99"/>
                </a:solidFill>
                <a:latin typeface="Microsoft YaHei"/>
                <a:ea typeface="Microsoft YaHei"/>
                <a:cs typeface="Microsoft YaHei"/>
              </a:rPr>
              <a:t>企业存储</a:t>
            </a:r>
            <a:endParaRPr sz="980"/>
          </a:p>
        </p:txBody>
      </p:sp>
      <p:sp>
        <p:nvSpPr>
          <p:cNvPr id="58" name="Text 55">
            <a:extLst xmlns:a="http://schemas.openxmlformats.org/drawingml/2006/main">
              <a:ext uri="{FF2B5EF4-FFF2-40B4-BE49-F238E27FC236}">
                <a16:creationId xmlns:a16="http://schemas.microsoft.com/office/drawing/2014/main" id="{12F5CDB8-3559-4E8E-814D-BC08F5EE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6510528"/>
            <a:ext cx="38862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770">
                <a:solidFill>
                  <a:srgbClr val="7890AA"/>
                </a:solidFill>
                <a:latin typeface="Microsoft YaHei"/>
                <a:ea typeface="Microsoft YaHei"/>
                <a:cs typeface="Microsoft YaHei"/>
              </a:rPr>
              <a:t>咨询：吴总  18600668588（微信同号）  |  www.dstfix.com</a:t>
            </a:r>
            <a:endParaRPr sz="770"/>
          </a:p>
        </p:txBody>
      </p:sp>
    </p:spTree>
    <p:extLst>
      <p:ext uri="{BB962C8B-B14F-4D97-AF65-F5344CB8AC3E}">
        <p14:creationId xmlns:p14="http://schemas.microsoft.com/office/powerpoint/2010/main" val="1193323296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技术参数">
            <a:extLst xmlns:a="http://schemas.openxmlformats.org/drawingml/2006/main">
              <a:ext uri="{FF2B5EF4-FFF2-40B4-BE49-F238E27FC236}">
                <a16:creationId xmlns:a16="http://schemas.microsoft.com/office/drawing/2014/main" id="{09F39593-98E0-47EF-A9FB-60FAFE20A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技术参数</a:t>
            </a:r>
          </a:p>
        </p:txBody>
      </p:sp>
      <p:sp>
        <p:nvSpPr>
          <p:cNvPr id="2" name="DRE-1005  2027">
            <a:extLst xmlns:a="http://schemas.openxmlformats.org/drawingml/2006/main">
              <a:ext uri="{FF2B5EF4-FFF2-40B4-BE49-F238E27FC236}">
                <a16:creationId xmlns:a16="http://schemas.microsoft.com/office/drawing/2014/main" id="{8D031FF7-D9DB-4632-825F-AF20754E6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"/>
            <a:ext cx="2438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  2027</a:t>
            </a:r>
          </a:p>
        </p:txBody>
      </p:sp>
      <p:sp>
        <p:nvSpPr>
          <p:cNvPr id="3" name="Page title">
            <a:extLst xmlns:a="http://schemas.openxmlformats.org/drawingml/2006/main">
              <a:ext uri="{FF2B5EF4-FFF2-40B4-BE49-F238E27FC236}">
                <a16:creationId xmlns:a16="http://schemas.microsoft.com/office/drawing/2014/main" id="{EB94B9A2-1077-43B6-A05F-F92F72089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DRE-1005硬件与Fusion软件参数</a:t>
            </a:r>
          </a:p>
        </p:txBody>
      </p:sp>
      <p:sp>
        <p:nvSpPr>
          <p:cNvPr id="4" name="专业塔机接入、全域恢复软件与底层固件修复协同，覆">
            <a:extLst xmlns:a="http://schemas.openxmlformats.org/drawingml/2006/main">
              <a:ext uri="{FF2B5EF4-FFF2-40B4-BE49-F238E27FC236}">
                <a16:creationId xmlns:a16="http://schemas.microsoft.com/office/drawing/2014/main" id="{38B600B3-10CD-4853-8984-225D34195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38275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专业塔机接入、全域恢复软件与底层固件修复协同，覆盖完整数据恢复作业。</a:t>
            </a:r>
          </a:p>
        </p:txBody>
      </p:sp>
      <p:sp>
        <p:nvSpPr>
          <p:cNvPr id="6" name="吴总 18600668588（微信同号）  ww">
            <a:extLst xmlns:a="http://schemas.openxmlformats.org/drawingml/2006/main">
              <a:ext uri="{FF2B5EF4-FFF2-40B4-BE49-F238E27FC236}">
                <a16:creationId xmlns:a16="http://schemas.microsoft.com/office/drawing/2014/main" id="{9145E1D4-C41F-48DB-BB36-9DC606842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86525"/>
            <a:ext cx="4724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  www.dstfix.com</a:t>
            </a:r>
          </a:p>
        </p:txBody>
      </p:sp>
      <p:sp>
        <p:nvSpPr>
          <p:cNvPr id="7" name="Page number">
            <a:extLst xmlns:a="http://schemas.openxmlformats.org/drawingml/2006/main">
              <a:ext uri="{FF2B5EF4-FFF2-40B4-BE49-F238E27FC236}">
                <a16:creationId xmlns:a16="http://schemas.microsoft.com/office/drawing/2014/main" id="{B0200E12-BA1B-49CE-8EB8-BF60155CE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2066925"/>
          <a:ext xmlns:a="http://schemas.openxmlformats.org/drawingml/2006/main" cx="5314950" cy="37338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581150"/>
                <a:gridCol w="3733800"/>
              </a:tblGrid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硬件与接口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主要配置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</a:tr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处理器 / 内存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i9-12900K，16核24线程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64GB DDR5 5600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主板 / 存储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Intel Z790，PCIe 5.0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1TB NVMe SSD + 8TB HDD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显示系统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12.6英寸触控屏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49英寸32:9，5120×1440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盘位 / NVMe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9个SAS/SATA，3只读+6读写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2个前置NVMe，1只读+1读写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预检 / 扩展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2个SAS/SATA预检通道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可选2台24盘位扩展柜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"/>
          <p:cNvGraphicFramePr/>
          <p:nvPr/>
        </p:nvGraphicFramePr>
        <p:xfrm>
          <a:off xmlns:a="http://schemas.openxmlformats.org/drawingml/2006/main" x="6267450" y="2066925"/>
          <a:ext xmlns:a="http://schemas.openxmlformats.org/drawingml/2006/main" cx="5314950" cy="37338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581150"/>
                <a:gridCol w="3733800"/>
              </a:tblGrid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软件与恢复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能力摘要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</a:tr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Fusion主软件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20+文件系统引擎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348种文件类型签名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RAID / NAS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18种模式、元数据识别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缺盘重建、存储池恢复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企业级存储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OceanStor、Dell SC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IBM V系列、HP EVA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镜像 / 虚拟化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多格式加载、Raw/VHDX输出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VMware快照链、虚拟盘映射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2300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专业套件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SQL Server数据库恢复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数码复印机保密检查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整机预装Windows 11专业版。Fusion">
            <a:extLst xmlns:a="http://schemas.openxmlformats.org/drawingml/2006/main">
              <a:ext uri="{FF2B5EF4-FFF2-40B4-BE49-F238E27FC236}">
                <a16:creationId xmlns:a16="http://schemas.microsoft.com/office/drawing/2014/main" id="{C87A55FC-AC9C-4AC3-9D8C-D9438F12D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10934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整机预装Windows 11专业版。Fusion跨平台能力与PC-3000的运行环境分别适用。</a:t>
            </a:r>
          </a:p>
        </p:txBody>
      </p:sp>
    </p:spTree>
    <p:extLst>
      <p:ext uri="{BB962C8B-B14F-4D97-AF65-F5344CB8AC3E}">
        <p14:creationId xmlns:p14="http://schemas.microsoft.com/office/powerpoint/2010/main" val="2071036185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套件与交付">
            <a:extLst xmlns:a="http://schemas.openxmlformats.org/drawingml/2006/main">
              <a:ext uri="{FF2B5EF4-FFF2-40B4-BE49-F238E27FC236}">
                <a16:creationId xmlns:a16="http://schemas.microsoft.com/office/drawing/2014/main" id="{A8038355-6A18-454F-85E9-84D80DABA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套件与交付</a:t>
            </a:r>
          </a:p>
        </p:txBody>
      </p:sp>
      <p:sp>
        <p:nvSpPr>
          <p:cNvPr id="2" name="DRE-1005  2027">
            <a:extLst xmlns:a="http://schemas.openxmlformats.org/drawingml/2006/main">
              <a:ext uri="{FF2B5EF4-FFF2-40B4-BE49-F238E27FC236}">
                <a16:creationId xmlns:a16="http://schemas.microsoft.com/office/drawing/2014/main" id="{AFB9B132-7A6B-426E-9163-2732E0F67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6700"/>
            <a:ext cx="2438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  2027</a:t>
            </a:r>
          </a:p>
        </p:txBody>
      </p:sp>
      <p:sp>
        <p:nvSpPr>
          <p:cNvPr id="3" name="Page title">
            <a:extLst xmlns:a="http://schemas.openxmlformats.org/drawingml/2006/main">
              <a:ext uri="{FF2B5EF4-FFF2-40B4-BE49-F238E27FC236}">
                <a16:creationId xmlns:a16="http://schemas.microsoft.com/office/drawing/2014/main" id="{492C8929-A8E1-4246-B31A-8DD78AD5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PC-3000套件配置与整机交付</a:t>
            </a:r>
          </a:p>
        </p:txBody>
      </p:sp>
      <p:sp>
        <p:nvSpPr>
          <p:cNvPr id="4" name="DRE-1005以达思塔机平台、Fusion软件">
            <a:extLst xmlns:a="http://schemas.openxmlformats.org/drawingml/2006/main">
              <a:ext uri="{FF2B5EF4-FFF2-40B4-BE49-F238E27FC236}">
                <a16:creationId xmlns:a16="http://schemas.microsoft.com/office/drawing/2014/main" id="{C71E2BA8-72E5-43F0-9754-CF3EB7C6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38275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DRE-1005以达思塔机平台、Fusion软件与Portable PRO专业修复套件组合交付。</a:t>
            </a:r>
          </a:p>
        </p:txBody>
      </p:sp>
      <p:sp>
        <p:nvSpPr>
          <p:cNvPr id="6" name="吴总 18600668588（微信同号）  ww">
            <a:extLst xmlns:a="http://schemas.openxmlformats.org/drawingml/2006/main">
              <a:ext uri="{FF2B5EF4-FFF2-40B4-BE49-F238E27FC236}">
                <a16:creationId xmlns:a16="http://schemas.microsoft.com/office/drawing/2014/main" id="{F500F973-67F0-4798-B781-D1D359B9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86525"/>
            <a:ext cx="4724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  www.dstfix.com</a:t>
            </a:r>
          </a:p>
        </p:txBody>
      </p:sp>
      <p:sp>
        <p:nvSpPr>
          <p:cNvPr id="7" name="Page number">
            <a:extLst xmlns:a="http://schemas.openxmlformats.org/drawingml/2006/main">
              <a:ext uri="{FF2B5EF4-FFF2-40B4-BE49-F238E27FC236}">
                <a16:creationId xmlns:a16="http://schemas.microsoft.com/office/drawing/2014/main" id="{25A4E443-B531-4B57-AE97-1BA181CD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d34ff1b7bf4226"/>
          <a:stretch xmlns:a="http://schemas.openxmlformats.org/drawingml/2006/main"/>
        </p:blipFill>
        <p:spPr>
          <a:xfrm xmlns:a="http://schemas.openxmlformats.org/drawingml/2006/main">
            <a:off x="648754" y="2209800"/>
            <a:ext cx="5779567" cy="3038475"/>
          </a:xfrm>
          <a:prstGeom xmlns:a="http://schemas.openxmlformats.org/drawingml/2006/main" prst="rect">
            <a:avLst/>
          </a:prstGeom>
        </p:spPr>
      </p:pic>
      <p:sp>
        <p:nvSpPr>
          <p:cNvPr id="9" name="PC-3000 Portable PRO SSD">
            <a:extLst xmlns:a="http://schemas.openxmlformats.org/drawingml/2006/main">
              <a:ext uri="{FF2B5EF4-FFF2-40B4-BE49-F238E27FC236}">
                <a16:creationId xmlns:a16="http://schemas.microsoft.com/office/drawing/2014/main" id="{3CB3D4D6-B0F1-4D98-A548-5B6F6E257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76875"/>
            <a:ext cx="5772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PC-3000 Portable PRO SSD套件示意</a:t>
            </a:r>
          </a:p>
        </p:txBody>
      </p:sp>
      <p:sp>
        <p:nvSpPr>
          <p:cNvPr id="10" name="实物配件、数量及软件授权以最终配置清单为准">
            <a:extLst xmlns:a="http://schemas.openxmlformats.org/drawingml/2006/main">
              <a:ext uri="{FF2B5EF4-FFF2-40B4-BE49-F238E27FC236}">
                <a16:creationId xmlns:a16="http://schemas.microsoft.com/office/drawing/2014/main" id="{30CCFB5B-6A75-4037-A0F9-745FD577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15025"/>
            <a:ext cx="57721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实物配件、数量及软件授权以最终配置清单为准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mlns:a="http://schemas.openxmlformats.org/drawingml/2006/main" x="6772275" y="2066925"/>
          <a:ext xmlns:a="http://schemas.openxmlformats.org/drawingml/2006/main" cx="4810125" cy="40100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381125"/>
                <a:gridCol w="3429000"/>
              </a:tblGrid>
              <a:tr h="6683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组成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5365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配置内容</a:t>
                      </a:r>
                    </a:p>
                  </a:txBody>
                  <a:tcPr marL="91440" marR="91440" marT="45720" marB="45720" anchor="ctr">
                    <a:solidFill>
                      <a:srgbClr val="E8F2FC"/>
                    </a:solidFill>
                  </a:tcPr>
                </a:tc>
              </a:tr>
              <a:tr h="6683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塔机平台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DRE-1005主机、49英寸显示器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系统授权、键鼠与转接配件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83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全域恢复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D-Recovery Fusion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SQL恢复与复印机检查软件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83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专业修复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PC-3000 Portable PRO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Data Extractor、SSD Extended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83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接口配套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工厂适配器、Terminal与转接线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SATA / NVMe适配器按清单配置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8338"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项目扩展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38100" rIns="9525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24/48盘位扩展柜</a:t>
                      </a:r>
                    </a:p>
                    <a:p>
                      <a:r>
                        <a:rPr sz="1275" b="0">
                          <a:solidFill>
                            <a:srgbClr val="536D8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特殊接口适配器与专业授权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811042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5FA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7f254b493e4e84"/>
          <a:stretch xmlns:a="http://schemas.openxmlformats.org/drawingml/2006/main"/>
        </p:blipFill>
        <p:spPr>
          <a:xfrm xmlns:a="http://schemas.openxmlformats.org/drawingml/2006/main">
            <a:off x="628650" y="400050"/>
            <a:ext cx="2286000" cy="457200"/>
          </a:xfrm>
          <a:prstGeom xmlns:a="http://schemas.openxmlformats.org/drawingml/2006/main" prst="rect">
            <a:avLst/>
          </a:prstGeom>
        </p:spPr>
      </p:pic>
      <p:sp>
        <p:nvSpPr>
          <p:cNvPr id="2" name="DRE-1005">
            <a:extLst xmlns:a="http://schemas.openxmlformats.org/drawingml/2006/main">
              <a:ext uri="{FF2B5EF4-FFF2-40B4-BE49-F238E27FC236}">
                <a16:creationId xmlns:a16="http://schemas.microsoft.com/office/drawing/2014/main" id="{9BFA25EB-66AF-4550-AFF2-FA7BE8C5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33525"/>
            <a:ext cx="7143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4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DRE-1005</a:t>
            </a:r>
          </a:p>
        </p:txBody>
      </p:sp>
      <p:sp>
        <p:nvSpPr>
          <p:cNvPr id="3" name="达思全域数据恢复及&#10;固态硬盘修复专用塔机版">
            <a:extLst xmlns:a="http://schemas.openxmlformats.org/drawingml/2006/main">
              <a:ext uri="{FF2B5EF4-FFF2-40B4-BE49-F238E27FC236}">
                <a16:creationId xmlns:a16="http://schemas.microsoft.com/office/drawing/2014/main" id="{589BE67C-CDAF-4022-887E-EABB25F8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57475"/>
            <a:ext cx="753427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达思全域数据恢复及</a:t>
            </a:r>
          </a:p>
          <a:p xmlns:a="http://schemas.openxmlformats.org/drawingml/2006/main">
            <a:pPr algn="l">
              <a:buNone/>
              <a:defRPr sz="285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固态硬盘修复专用塔机版</a:t>
            </a:r>
          </a:p>
        </p:txBody>
      </p:sp>
      <p:sp>
        <p:nvSpPr>
          <p:cNvPr id="4" name="D-Recovery Fusion + PC-3">
            <a:extLst xmlns:a="http://schemas.openxmlformats.org/drawingml/2006/main">
              <a:ext uri="{FF2B5EF4-FFF2-40B4-BE49-F238E27FC236}">
                <a16:creationId xmlns:a16="http://schemas.microsoft.com/office/drawing/2014/main" id="{D412A8C9-CD01-4914-A488-EB813BEC0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229100"/>
            <a:ext cx="834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D-Recovery Fusion + PC-3000 Portable PRO</a:t>
            </a:r>
          </a:p>
        </p:txBody>
      </p:sp>
      <p:sp>
        <p:nvSpPr>
          <p:cNvPr id="5" name="达思凯瑞技术（北京）有限公司">
            <a:extLst xmlns:a="http://schemas.openxmlformats.org/drawingml/2006/main">
              <a:ext uri="{FF2B5EF4-FFF2-40B4-BE49-F238E27FC236}">
                <a16:creationId xmlns:a16="http://schemas.microsoft.com/office/drawing/2014/main" id="{443830C6-BC1A-4F54-942F-E7DBD3E55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77343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53653"/>
                </a:solidFill>
                <a:latin typeface="Microsoft YaHei"/>
                <a:ea typeface="Microsoft YaHei"/>
                <a:cs typeface="Microsoft YaHei"/>
              </a:rPr>
              <a:t>达思凯瑞技术（北京）有限公司</a:t>
            </a:r>
          </a:p>
        </p:txBody>
      </p:sp>
      <p:sp>
        <p:nvSpPr>
          <p:cNvPr id="6" name="吴总 18600668588（微信同号）&#10;www">
            <a:extLst xmlns:a="http://schemas.openxmlformats.org/drawingml/2006/main">
              <a:ext uri="{FF2B5EF4-FFF2-40B4-BE49-F238E27FC236}">
                <a16:creationId xmlns:a16="http://schemas.microsoft.com/office/drawing/2014/main" id="{440FFCA6-51AA-4396-9392-DB51A400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867400"/>
            <a:ext cx="73533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吴总 18600668588（微信同号）</a:t>
            </a:r>
          </a:p>
          <a:p xmlns:a="http://schemas.openxmlformats.org/drawingml/2006/main">
            <a:pPr algn="l">
              <a:buNone/>
              <a:def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36D84"/>
                </a:solidFill>
                <a:latin typeface="Microsoft YaHei"/>
                <a:ea typeface="Microsoft YaHei"/>
                <a:cs typeface="Microsoft YaHei"/>
              </a:rPr>
              <a:t>www.dstfix.com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ec0cacf2d648a4"/>
          <a:stretch xmlns:a="http://schemas.openxmlformats.org/drawingml/2006/main"/>
        </p:blipFill>
        <p:spPr>
          <a:xfrm xmlns:a="http://schemas.openxmlformats.org/drawingml/2006/main">
            <a:off x="9439275" y="4086474"/>
            <a:ext cx="1724025" cy="1685427"/>
          </a:xfrm>
          <a:prstGeom xmlns:a="http://schemas.openxmlformats.org/drawingml/2006/main" prst="rect">
            <a:avLst/>
          </a:prstGeom>
        </p:spPr>
      </p:pic>
      <p:sp>
        <p:nvSpPr>
          <p:cNvPr id="8" name="产品咨询与项目合作">
            <a:extLst xmlns:a="http://schemas.openxmlformats.org/drawingml/2006/main">
              <a:ext uri="{FF2B5EF4-FFF2-40B4-BE49-F238E27FC236}">
                <a16:creationId xmlns:a16="http://schemas.microsoft.com/office/drawing/2014/main" id="{C683792F-DDE8-4559-A258-63963759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5991225"/>
            <a:ext cx="2657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876D2"/>
                </a:solidFill>
                <a:latin typeface="Microsoft YaHei"/>
                <a:ea typeface="Microsoft YaHei"/>
                <a:cs typeface="Microsoft YaHei"/>
              </a:rPr>
              <a:t>产品咨询与项目合作</a:t>
            </a:r>
          </a:p>
        </p:txBody>
      </p:sp>
    </p:spTree>
    <p:extLst>
      <p:ext uri="{BB962C8B-B14F-4D97-AF65-F5344CB8AC3E}">
        <p14:creationId xmlns:p14="http://schemas.microsoft.com/office/powerpoint/2010/main" val="910098708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2026-09-11T04:52:31.3300000Z</dcterms:created>
  <dcterms:modified xsi:type="dcterms:W3CDTF">2026-09-11T04:52:31.3300000Z</dcterms:modified>
</coreProperties>
</file>